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bookmarkIdSeed="3">
  <p:sldMasterIdLst>
    <p:sldMasterId id="2147483648" r:id="rId1"/>
  </p:sldMasterIdLst>
  <p:notesMasterIdLst>
    <p:notesMasterId r:id="rId42"/>
  </p:notesMasterIdLst>
  <p:handoutMasterIdLst>
    <p:handoutMasterId r:id="rId43"/>
  </p:handoutMasterIdLst>
  <p:sldIdLst>
    <p:sldId id="735" r:id="rId2"/>
    <p:sldId id="736" r:id="rId3"/>
    <p:sldId id="888" r:id="rId4"/>
    <p:sldId id="850" r:id="rId5"/>
    <p:sldId id="919" r:id="rId6"/>
    <p:sldId id="907" r:id="rId7"/>
    <p:sldId id="878" r:id="rId8"/>
    <p:sldId id="826" r:id="rId9"/>
    <p:sldId id="872" r:id="rId10"/>
    <p:sldId id="840" r:id="rId11"/>
    <p:sldId id="873" r:id="rId12"/>
    <p:sldId id="874" r:id="rId13"/>
    <p:sldId id="912" r:id="rId14"/>
    <p:sldId id="807" r:id="rId15"/>
    <p:sldId id="913" r:id="rId16"/>
    <p:sldId id="827" r:id="rId17"/>
    <p:sldId id="828" r:id="rId18"/>
    <p:sldId id="829" r:id="rId19"/>
    <p:sldId id="822" r:id="rId20"/>
    <p:sldId id="881" r:id="rId21"/>
    <p:sldId id="830" r:id="rId22"/>
    <p:sldId id="831" r:id="rId23"/>
    <p:sldId id="918" r:id="rId24"/>
    <p:sldId id="864" r:id="rId25"/>
    <p:sldId id="860" r:id="rId26"/>
    <p:sldId id="861" r:id="rId27"/>
    <p:sldId id="862" r:id="rId28"/>
    <p:sldId id="917" r:id="rId29"/>
    <p:sldId id="914" r:id="rId30"/>
    <p:sldId id="834" r:id="rId31"/>
    <p:sldId id="879" r:id="rId32"/>
    <p:sldId id="841" r:id="rId33"/>
    <p:sldId id="844" r:id="rId34"/>
    <p:sldId id="846" r:id="rId35"/>
    <p:sldId id="847" r:id="rId36"/>
    <p:sldId id="880" r:id="rId37"/>
    <p:sldId id="896" r:id="rId38"/>
    <p:sldId id="897" r:id="rId39"/>
    <p:sldId id="868" r:id="rId40"/>
    <p:sldId id="811" r:id="rId41"/>
  </p:sldIdLst>
  <p:sldSz cx="9144000" cy="6858000" type="screen4x3"/>
  <p:notesSz cx="7099300" cy="10234613"/>
  <p:custDataLst>
    <p:tags r:id="rId44"/>
  </p:custDataLst>
  <p:defaultTextStyle>
    <a:defPPr>
      <a:defRPr lang="zh-CN"/>
    </a:defPPr>
    <a:lvl1pPr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400"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400"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400"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400" kern="1200">
        <a:solidFill>
          <a:schemeClr val="tx2"/>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pos="249" userDrawn="1">
          <p15:clr>
            <a:srgbClr val="A4A3A4"/>
          </p15:clr>
        </p15:guide>
        <p15:guide id="2" pos="5488" userDrawn="1">
          <p15:clr>
            <a:srgbClr val="A4A3A4"/>
          </p15:clr>
        </p15:guide>
        <p15:guide id="3" orient="horz" pos="4320" userDrawn="1">
          <p15:clr>
            <a:srgbClr val="A4A3A4"/>
          </p15:clr>
        </p15:guide>
      </p15:sldGuideLst>
    </p:ext>
    <p:ext uri="{2D200454-40CA-4A62-9FC3-DE9A4176ACB9}">
      <p15:notesGuideLst xmlns:p15="http://schemas.microsoft.com/office/powerpoint/2012/main">
        <p15:guide id="1" orient="horz" pos="3177">
          <p15:clr>
            <a:srgbClr val="A4A3A4"/>
          </p15:clr>
        </p15:guide>
        <p15:guide id="2" pos="223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天洋 张" initials="天洋" lastIdx="1" clrIdx="0"/>
  <p:cmAuthor id="2" name="吴嘉余" initials="吴嘉余"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3E99"/>
    <a:srgbClr val="1F3B98"/>
    <a:srgbClr val="3F6EC3"/>
    <a:srgbClr val="6578B7"/>
    <a:srgbClr val="18840D"/>
    <a:srgbClr val="7F7F7F"/>
    <a:srgbClr val="F5F5F5"/>
    <a:srgbClr val="00B38C"/>
    <a:srgbClr val="D9D9D9"/>
    <a:srgbClr val="036E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939" autoAdjust="0"/>
  </p:normalViewPr>
  <p:slideViewPr>
    <p:cSldViewPr snapToGrid="0" showGuides="1">
      <p:cViewPr>
        <p:scale>
          <a:sx n="70" d="100"/>
          <a:sy n="70" d="100"/>
        </p:scale>
        <p:origin x="1180" y="-180"/>
      </p:cViewPr>
      <p:guideLst>
        <p:guide pos="249"/>
        <p:guide pos="5488"/>
        <p:guide orient="horz" pos="43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108" d="100"/>
          <a:sy n="108" d="100"/>
        </p:scale>
        <p:origin x="5148" y="108"/>
      </p:cViewPr>
      <p:guideLst>
        <p:guide orient="horz" pos="3177"/>
        <p:guide pos="2236"/>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575" cy="511175"/>
          </a:xfrm>
          <a:prstGeom prst="rect">
            <a:avLst/>
          </a:prstGeom>
        </p:spPr>
        <p:txBody>
          <a:bodyPr vert="horz" lIns="99048" tIns="49524" rIns="99048" bIns="49524" rtlCol="0"/>
          <a:lstStyle>
            <a:lvl1pPr algn="l">
              <a:defRPr sz="1300" dirty="0">
                <a:latin typeface="Arial" panose="020B0604020202020204" pitchFamily="34" charset="0"/>
                <a:ea typeface="微软雅黑" panose="020B0503020204020204" pitchFamily="34" charset="-122"/>
              </a:defRPr>
            </a:lvl1pPr>
          </a:lstStyle>
          <a:p>
            <a:pPr>
              <a:defRPr/>
            </a:pPr>
            <a:endParaRPr lang="zh-CN" altLang="en-US"/>
          </a:p>
        </p:txBody>
      </p:sp>
      <p:sp>
        <p:nvSpPr>
          <p:cNvPr id="3" name="日期占位符 2"/>
          <p:cNvSpPr>
            <a:spLocks noGrp="1"/>
          </p:cNvSpPr>
          <p:nvPr>
            <p:ph type="dt" sz="quarter" idx="1"/>
          </p:nvPr>
        </p:nvSpPr>
        <p:spPr>
          <a:xfrm>
            <a:off x="4021138" y="0"/>
            <a:ext cx="3076575" cy="511175"/>
          </a:xfrm>
          <a:prstGeom prst="rect">
            <a:avLst/>
          </a:prstGeom>
        </p:spPr>
        <p:txBody>
          <a:bodyPr vert="horz" lIns="99048" tIns="49524" rIns="99048" bIns="49524" rtlCol="0"/>
          <a:lstStyle>
            <a:lvl1pPr algn="r">
              <a:defRPr sz="1300" smtClean="0">
                <a:latin typeface="Arial" panose="020B0604020202020204" pitchFamily="34" charset="0"/>
                <a:ea typeface="微软雅黑" panose="020B0503020204020204" pitchFamily="34" charset="-122"/>
              </a:defRPr>
            </a:lvl1pPr>
          </a:lstStyle>
          <a:p>
            <a:pPr>
              <a:defRPr/>
            </a:pPr>
            <a:fld id="{83A91915-E571-4570-80B3-E65B02A79A95}" type="datetimeFigureOut">
              <a:rPr lang="zh-CN" altLang="en-US"/>
              <a:t>2023/5/20</a:t>
            </a:fld>
            <a:endParaRPr lang="zh-CN" altLang="en-US" dirty="0"/>
          </a:p>
        </p:txBody>
      </p:sp>
      <p:sp>
        <p:nvSpPr>
          <p:cNvPr id="4" name="页脚占位符 3"/>
          <p:cNvSpPr>
            <a:spLocks noGrp="1"/>
          </p:cNvSpPr>
          <p:nvPr>
            <p:ph type="ftr" sz="quarter" idx="2"/>
          </p:nvPr>
        </p:nvSpPr>
        <p:spPr>
          <a:xfrm>
            <a:off x="0" y="9721850"/>
            <a:ext cx="3076575" cy="511175"/>
          </a:xfrm>
          <a:prstGeom prst="rect">
            <a:avLst/>
          </a:prstGeom>
        </p:spPr>
        <p:txBody>
          <a:bodyPr vert="horz" lIns="99048" tIns="49524" rIns="99048" bIns="49524" rtlCol="0" anchor="b"/>
          <a:lstStyle>
            <a:lvl1pPr algn="l">
              <a:defRPr sz="1300" dirty="0">
                <a:latin typeface="Arial" panose="020B0604020202020204" pitchFamily="34" charset="0"/>
                <a:ea typeface="微软雅黑" panose="020B0503020204020204" pitchFamily="34" charset="-122"/>
              </a:defRPr>
            </a:lvl1pPr>
          </a:lstStyle>
          <a:p>
            <a:pPr>
              <a:defRPr/>
            </a:pPr>
            <a:endParaRPr lang="zh-CN" altLang="en-US"/>
          </a:p>
        </p:txBody>
      </p:sp>
      <p:sp>
        <p:nvSpPr>
          <p:cNvPr id="5" name="灯片编号占位符 4"/>
          <p:cNvSpPr>
            <a:spLocks noGrp="1"/>
          </p:cNvSpPr>
          <p:nvPr>
            <p:ph type="sldNum" sz="quarter" idx="3"/>
          </p:nvPr>
        </p:nvSpPr>
        <p:spPr>
          <a:xfrm>
            <a:off x="4021138" y="9721850"/>
            <a:ext cx="3076575" cy="511175"/>
          </a:xfrm>
          <a:prstGeom prst="rect">
            <a:avLst/>
          </a:prstGeom>
        </p:spPr>
        <p:txBody>
          <a:bodyPr vert="horz" wrap="square" lIns="99048" tIns="49524" rIns="99048" bIns="49524" numCol="1" anchor="b" anchorCtr="0" compatLnSpc="1"/>
          <a:lstStyle>
            <a:lvl1pPr algn="r">
              <a:defRPr sz="1300">
                <a:ea typeface="微软雅黑" panose="020B0503020204020204" pitchFamily="34" charset="-122"/>
              </a:defRPr>
            </a:lvl1pPr>
          </a:lstStyle>
          <a:p>
            <a:fld id="{E0BB458E-555F-42C7-BDA8-CA9357AC47B4}" type="slidenum">
              <a:rPr lang="zh-CN" altLang="en-US"/>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3076575" cy="511175"/>
          </a:xfrm>
          <a:prstGeom prst="rect">
            <a:avLst/>
          </a:prstGeom>
          <a:noFill/>
          <a:ln w="9525">
            <a:noFill/>
            <a:miter lim="800000"/>
          </a:ln>
          <a:effectLst/>
        </p:spPr>
        <p:txBody>
          <a:bodyPr vert="horz" wrap="square" lIns="99048" tIns="49524" rIns="99048" bIns="49524" numCol="1" anchor="t" anchorCtr="0" compatLnSpc="1"/>
          <a:lstStyle>
            <a:lvl1pPr algn="l">
              <a:defRPr sz="1300" dirty="0">
                <a:solidFill>
                  <a:schemeClr val="tx1"/>
                </a:solidFill>
                <a:latin typeface="Arial" panose="020B0604020202020204" pitchFamily="34" charset="0"/>
                <a:ea typeface="微软雅黑" panose="020B0503020204020204" pitchFamily="34" charset="-122"/>
              </a:defRPr>
            </a:lvl1pPr>
          </a:lstStyle>
          <a:p>
            <a:pPr>
              <a:defRPr/>
            </a:pPr>
            <a:endParaRPr lang="en-US" altLang="zh-CN"/>
          </a:p>
        </p:txBody>
      </p:sp>
      <p:sp>
        <p:nvSpPr>
          <p:cNvPr id="10243" name="Rectangle 3"/>
          <p:cNvSpPr>
            <a:spLocks noGrp="1" noChangeArrowheads="1"/>
          </p:cNvSpPr>
          <p:nvPr>
            <p:ph type="dt" idx="1"/>
          </p:nvPr>
        </p:nvSpPr>
        <p:spPr bwMode="auto">
          <a:xfrm>
            <a:off x="4021138" y="0"/>
            <a:ext cx="3076575" cy="511175"/>
          </a:xfrm>
          <a:prstGeom prst="rect">
            <a:avLst/>
          </a:prstGeom>
          <a:noFill/>
          <a:ln w="9525">
            <a:noFill/>
            <a:miter lim="800000"/>
          </a:ln>
          <a:effectLst/>
        </p:spPr>
        <p:txBody>
          <a:bodyPr vert="horz" wrap="square" lIns="99048" tIns="49524" rIns="99048" bIns="49524" numCol="1" anchor="t" anchorCtr="0" compatLnSpc="1"/>
          <a:lstStyle>
            <a:lvl1pPr algn="r">
              <a:defRPr sz="1300" dirty="0">
                <a:solidFill>
                  <a:schemeClr val="tx1"/>
                </a:solidFill>
                <a:latin typeface="Arial" panose="020B0604020202020204" pitchFamily="34" charset="0"/>
                <a:ea typeface="微软雅黑" panose="020B0503020204020204" pitchFamily="34" charset="-122"/>
              </a:defRPr>
            </a:lvl1pPr>
          </a:lstStyle>
          <a:p>
            <a:pPr>
              <a:defRPr/>
            </a:pPr>
            <a:endParaRPr lang="en-US" altLang="zh-CN"/>
          </a:p>
        </p:txBody>
      </p:sp>
      <p:sp>
        <p:nvSpPr>
          <p:cNvPr id="16388" name="Rectangle 4"/>
          <p:cNvSpPr>
            <a:spLocks noGrp="1" noRot="1" noChangeAspect="1" noChangeArrowheads="1" noTextEdit="1"/>
          </p:cNvSpPr>
          <p:nvPr>
            <p:ph type="sldImg" idx="2"/>
          </p:nvPr>
        </p:nvSpPr>
        <p:spPr bwMode="auto">
          <a:xfrm>
            <a:off x="992188" y="768350"/>
            <a:ext cx="5114925" cy="3836988"/>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245" name="Rectangle 5"/>
          <p:cNvSpPr>
            <a:spLocks noGrp="1" noChangeArrowheads="1"/>
          </p:cNvSpPr>
          <p:nvPr>
            <p:ph type="body" sz="quarter" idx="3"/>
          </p:nvPr>
        </p:nvSpPr>
        <p:spPr bwMode="auto">
          <a:xfrm>
            <a:off x="709613" y="4860925"/>
            <a:ext cx="5680075" cy="4605338"/>
          </a:xfrm>
          <a:prstGeom prst="rect">
            <a:avLst/>
          </a:prstGeom>
          <a:noFill/>
          <a:ln w="9525">
            <a:noFill/>
            <a:miter lim="800000"/>
          </a:ln>
          <a:effectLst/>
        </p:spPr>
        <p:txBody>
          <a:bodyPr vert="horz" wrap="square" lIns="99048" tIns="49524" rIns="99048" bIns="49524" numCol="1" anchor="t" anchorCtr="0" compatLnSpc="1"/>
          <a:lstStyle/>
          <a:p>
            <a:pPr lvl="0"/>
            <a:r>
              <a:rPr lang="zh-CN" altLang="en-US" noProof="0" dirty="0"/>
              <a:t>单击此处编辑母版文本样式</a:t>
            </a:r>
          </a:p>
          <a:p>
            <a:pPr lvl="1"/>
            <a:r>
              <a:rPr lang="zh-CN" altLang="en-US" noProof="0" dirty="0"/>
              <a:t>第二级</a:t>
            </a:r>
          </a:p>
          <a:p>
            <a:pPr lvl="2"/>
            <a:r>
              <a:rPr lang="zh-CN" altLang="en-US" noProof="0" dirty="0"/>
              <a:t>第三级</a:t>
            </a:r>
          </a:p>
          <a:p>
            <a:pPr lvl="3"/>
            <a:r>
              <a:rPr lang="zh-CN" altLang="en-US" noProof="0" dirty="0"/>
              <a:t>第四级</a:t>
            </a:r>
          </a:p>
          <a:p>
            <a:pPr lvl="4"/>
            <a:r>
              <a:rPr lang="zh-CN" altLang="en-US" noProof="0" dirty="0"/>
              <a:t>第五级</a:t>
            </a:r>
          </a:p>
        </p:txBody>
      </p:sp>
      <p:sp>
        <p:nvSpPr>
          <p:cNvPr id="10246" name="Rectangle 6"/>
          <p:cNvSpPr>
            <a:spLocks noGrp="1" noChangeArrowheads="1"/>
          </p:cNvSpPr>
          <p:nvPr>
            <p:ph type="ftr" sz="quarter" idx="4"/>
          </p:nvPr>
        </p:nvSpPr>
        <p:spPr bwMode="auto">
          <a:xfrm>
            <a:off x="0" y="9721850"/>
            <a:ext cx="3076575" cy="511175"/>
          </a:xfrm>
          <a:prstGeom prst="rect">
            <a:avLst/>
          </a:prstGeom>
          <a:noFill/>
          <a:ln w="9525">
            <a:noFill/>
            <a:miter lim="800000"/>
          </a:ln>
          <a:effectLst/>
        </p:spPr>
        <p:txBody>
          <a:bodyPr vert="horz" wrap="square" lIns="99048" tIns="49524" rIns="99048" bIns="49524" numCol="1" anchor="b" anchorCtr="0" compatLnSpc="1"/>
          <a:lstStyle>
            <a:lvl1pPr algn="l">
              <a:defRPr sz="1300" dirty="0">
                <a:solidFill>
                  <a:schemeClr val="tx1"/>
                </a:solidFill>
                <a:latin typeface="Arial" panose="020B0604020202020204" pitchFamily="34" charset="0"/>
                <a:ea typeface="微软雅黑" panose="020B0503020204020204" pitchFamily="34" charset="-122"/>
              </a:defRPr>
            </a:lvl1pPr>
          </a:lstStyle>
          <a:p>
            <a:pPr>
              <a:defRPr/>
            </a:pPr>
            <a:endParaRPr lang="en-US" altLang="zh-CN"/>
          </a:p>
        </p:txBody>
      </p:sp>
      <p:sp>
        <p:nvSpPr>
          <p:cNvPr id="10247" name="Rectangle 7"/>
          <p:cNvSpPr>
            <a:spLocks noGrp="1" noChangeArrowheads="1"/>
          </p:cNvSpPr>
          <p:nvPr>
            <p:ph type="sldNum" sz="quarter" idx="5"/>
          </p:nvPr>
        </p:nvSpPr>
        <p:spPr bwMode="auto">
          <a:xfrm>
            <a:off x="4021138" y="9721850"/>
            <a:ext cx="3076575" cy="511175"/>
          </a:xfrm>
          <a:prstGeom prst="rect">
            <a:avLst/>
          </a:prstGeom>
          <a:noFill/>
          <a:ln w="9525">
            <a:noFill/>
            <a:miter lim="800000"/>
          </a:ln>
          <a:effectLst/>
        </p:spPr>
        <p:txBody>
          <a:bodyPr vert="horz" wrap="square" lIns="99048" tIns="49524" rIns="99048" bIns="49524" numCol="1" anchor="b" anchorCtr="0" compatLnSpc="1"/>
          <a:lstStyle>
            <a:lvl1pPr algn="r">
              <a:defRPr sz="1300">
                <a:solidFill>
                  <a:schemeClr val="tx1"/>
                </a:solidFill>
                <a:ea typeface="微软雅黑" panose="020B0503020204020204" pitchFamily="34" charset="-122"/>
              </a:defRPr>
            </a:lvl1pPr>
          </a:lstStyle>
          <a:p>
            <a:fld id="{0B48A77E-79FB-4BFF-B1F0-CFD29F30865E}" type="slidenum">
              <a:rPr lang="en-US" altLang="zh-CN"/>
              <a:t>‹#›</a:t>
            </a:fld>
            <a:endParaRPr lang="en-US" altLang="zh-CN"/>
          </a:p>
        </p:txBody>
      </p:sp>
    </p:spTree>
  </p:cSld>
  <p:clrMap bg1="lt1" tx1="dk1" bg2="lt2" tx2="dk2" accent1="accent1" accent2="accent2" accent3="accent3" accent4="accent4" accent5="accent5" accent6="accent6" hlink="hlink" folHlink="folHlink"/>
  <p:hf hdr="0" ftr="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1</a:t>
            </a:fld>
            <a:endParaRPr lang="en-US" altLang="zh-CN"/>
          </a:p>
        </p:txBody>
      </p:sp>
      <p:sp>
        <p:nvSpPr>
          <p:cNvPr id="5" name="日期占位符 4"/>
          <p:cNvSpPr>
            <a:spLocks noGrp="1"/>
          </p:cNvSpPr>
          <p:nvPr>
            <p:ph type="dt" idx="1"/>
          </p:nvPr>
        </p:nvSpPr>
        <p:spPr/>
        <p:txBody>
          <a:bodyPr/>
          <a:lstStyle/>
          <a:p>
            <a:pPr>
              <a:defRPr/>
            </a:pPr>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kern="100" dirty="0">
                <a:solidFill>
                  <a:srgbClr val="FF0000"/>
                </a:solidFill>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在组内信任评估中</a:t>
            </a: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，首先利用上下文相关度和消息质量计算直接信任，然后利用组内车辆的建议计算推荐信任，最后结合历史信誉得到车间信任值。在此过程中，利用</a:t>
            </a:r>
            <a:r>
              <a:rPr lang="en-US" altLang="zh-CN" sz="1800" kern="100" dirty="0" err="1">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gompertz</a:t>
            </a: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曲线建立直接信任，并用其作为推荐分数的权重，车辆的直接信任越高，则其推荐占比越大。</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p:sp>
        <p:nvSpPr>
          <p:cNvPr id="4" name="日期占位符 3"/>
          <p:cNvSpPr>
            <a:spLocks noGrp="1"/>
          </p:cNvSpPr>
          <p:nvPr>
            <p:ph type="dt" idx="1"/>
          </p:nvPr>
        </p:nvSpPr>
        <p:spPr/>
        <p:txBody>
          <a:bodyPr/>
          <a:lstStyle/>
          <a:p>
            <a:pPr>
              <a:defRPr/>
            </a:pPr>
            <a:endParaRPr lang="en-US" altLang="zh-CN"/>
          </a:p>
        </p:txBody>
      </p:sp>
      <p:sp>
        <p:nvSpPr>
          <p:cNvPr id="5" name="灯片编号占位符 4"/>
          <p:cNvSpPr>
            <a:spLocks noGrp="1"/>
          </p:cNvSpPr>
          <p:nvPr>
            <p:ph type="sldNum" sz="quarter" idx="5"/>
          </p:nvPr>
        </p:nvSpPr>
        <p:spPr/>
        <p:txBody>
          <a:bodyPr/>
          <a:lstStyle/>
          <a:p>
            <a:fld id="{0B48A77E-79FB-4BFF-B1F0-CFD29F30865E}" type="slidenum">
              <a:rPr lang="en-US" altLang="zh-CN" smtClean="0"/>
              <a:t>10</a:t>
            </a:fld>
            <a:endParaRPr lang="en-US" altLang="zh-CN"/>
          </a:p>
        </p:txBody>
      </p:sp>
    </p:spTree>
    <p:extLst>
      <p:ext uri="{BB962C8B-B14F-4D97-AF65-F5344CB8AC3E}">
        <p14:creationId xmlns:p14="http://schemas.microsoft.com/office/powerpoint/2010/main" val="2953666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kern="100" dirty="0">
                <a:solidFill>
                  <a:srgbClr val="FF0000"/>
                </a:solidFill>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在组间信任评估中，</a:t>
            </a: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雾节点首先计算车辆的反馈差异性，过滤不实的反馈分数，并将反馈分数转化成正反馈和负反馈，利用非对称遗忘因子加重对恶意行为的惩罚，最后得到反馈信任。</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p:sp>
        <p:nvSpPr>
          <p:cNvPr id="4" name="日期占位符 3"/>
          <p:cNvSpPr>
            <a:spLocks noGrp="1"/>
          </p:cNvSpPr>
          <p:nvPr>
            <p:ph type="dt" idx="1"/>
          </p:nvPr>
        </p:nvSpPr>
        <p:spPr/>
        <p:txBody>
          <a:bodyPr/>
          <a:lstStyle/>
          <a:p>
            <a:pPr>
              <a:defRPr/>
            </a:pPr>
            <a:endParaRPr lang="en-US" altLang="zh-CN"/>
          </a:p>
        </p:txBody>
      </p:sp>
      <p:sp>
        <p:nvSpPr>
          <p:cNvPr id="5" name="灯片编号占位符 4"/>
          <p:cNvSpPr>
            <a:spLocks noGrp="1"/>
          </p:cNvSpPr>
          <p:nvPr>
            <p:ph type="sldNum" sz="quarter" idx="5"/>
          </p:nvPr>
        </p:nvSpPr>
        <p:spPr/>
        <p:txBody>
          <a:bodyPr/>
          <a:lstStyle/>
          <a:p>
            <a:fld id="{0B48A77E-79FB-4BFF-B1F0-CFD29F30865E}" type="slidenum">
              <a:rPr lang="en-US" altLang="zh-CN" smtClean="0"/>
              <a:t>11</a:t>
            </a:fld>
            <a:endParaRPr lang="en-US" altLang="zh-CN"/>
          </a:p>
        </p:txBody>
      </p:sp>
    </p:spTree>
    <p:extLst>
      <p:ext uri="{BB962C8B-B14F-4D97-AF65-F5344CB8AC3E}">
        <p14:creationId xmlns:p14="http://schemas.microsoft.com/office/powerpoint/2010/main" val="3064063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kern="100" dirty="0">
                <a:solidFill>
                  <a:srgbClr val="FF0000"/>
                </a:solidFill>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在全局信誉评估中，</a:t>
            </a: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雾节点结合车辆的历史信誉和不同群组的反馈信任更新车辆的全局信誉值，其中，利用贝叶斯理论建立历史信誉，由可信中心对车辆的行为进行长期监控。（如果，雾节点没有收到任何关车辆</a:t>
            </a:r>
            <a:r>
              <a:rPr lang="en-US" altLang="zh-CN" sz="1800" kern="100" dirty="0" err="1">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vj</a:t>
            </a: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反馈信息，则直接利用当前的历史信誉作为其全局信誉值）。</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p:sp>
        <p:nvSpPr>
          <p:cNvPr id="4" name="日期占位符 3"/>
          <p:cNvSpPr>
            <a:spLocks noGrp="1"/>
          </p:cNvSpPr>
          <p:nvPr>
            <p:ph type="dt" idx="1"/>
          </p:nvPr>
        </p:nvSpPr>
        <p:spPr/>
        <p:txBody>
          <a:bodyPr/>
          <a:lstStyle/>
          <a:p>
            <a:pPr>
              <a:defRPr/>
            </a:pPr>
            <a:endParaRPr lang="en-US" altLang="zh-CN"/>
          </a:p>
        </p:txBody>
      </p:sp>
      <p:sp>
        <p:nvSpPr>
          <p:cNvPr id="5" name="灯片编号占位符 4"/>
          <p:cNvSpPr>
            <a:spLocks noGrp="1"/>
          </p:cNvSpPr>
          <p:nvPr>
            <p:ph type="sldNum" sz="quarter" idx="5"/>
          </p:nvPr>
        </p:nvSpPr>
        <p:spPr/>
        <p:txBody>
          <a:bodyPr/>
          <a:lstStyle/>
          <a:p>
            <a:fld id="{0B48A77E-79FB-4BFF-B1F0-CFD29F30865E}" type="slidenum">
              <a:rPr lang="en-US" altLang="zh-CN" smtClean="0"/>
              <a:t>12</a:t>
            </a:fld>
            <a:endParaRPr lang="en-US" altLang="zh-CN"/>
          </a:p>
        </p:txBody>
      </p:sp>
    </p:spTree>
    <p:extLst>
      <p:ext uri="{BB962C8B-B14F-4D97-AF65-F5344CB8AC3E}">
        <p14:creationId xmlns:p14="http://schemas.microsoft.com/office/powerpoint/2010/main" val="12231336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本文通过车联网仿真工具</a:t>
            </a:r>
            <a:r>
              <a:rPr lang="en-US"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Veins</a:t>
            </a: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验证所提信誉方案的性能。</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p:sp>
        <p:nvSpPr>
          <p:cNvPr id="4" name="日期占位符 3"/>
          <p:cNvSpPr>
            <a:spLocks noGrp="1"/>
          </p:cNvSpPr>
          <p:nvPr>
            <p:ph type="dt" idx="1"/>
          </p:nvPr>
        </p:nvSpPr>
        <p:spPr/>
        <p:txBody>
          <a:bodyPr/>
          <a:lstStyle/>
          <a:p>
            <a:pPr>
              <a:defRPr/>
            </a:pPr>
            <a:endParaRPr lang="en-US" altLang="zh-CN"/>
          </a:p>
        </p:txBody>
      </p:sp>
      <p:sp>
        <p:nvSpPr>
          <p:cNvPr id="5" name="灯片编号占位符 4"/>
          <p:cNvSpPr>
            <a:spLocks noGrp="1"/>
          </p:cNvSpPr>
          <p:nvPr>
            <p:ph type="sldNum" sz="quarter" idx="5"/>
          </p:nvPr>
        </p:nvSpPr>
        <p:spPr/>
        <p:txBody>
          <a:bodyPr/>
          <a:lstStyle/>
          <a:p>
            <a:fld id="{0B48A77E-79FB-4BFF-B1F0-CFD29F30865E}" type="slidenum">
              <a:rPr lang="en-US" altLang="zh-CN" smtClean="0"/>
              <a:t>13</a:t>
            </a:fld>
            <a:endParaRPr lang="en-US" altLang="zh-CN"/>
          </a:p>
        </p:txBody>
      </p:sp>
    </p:spTree>
    <p:extLst>
      <p:ext uri="{BB962C8B-B14F-4D97-AF65-F5344CB8AC3E}">
        <p14:creationId xmlns:p14="http://schemas.microsoft.com/office/powerpoint/2010/main" val="19414434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50000"/>
              </a:lnSpc>
            </a:pP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直接信任</a:t>
            </a:r>
            <a:r>
              <a:rPr lang="en-US"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DT</a:t>
            </a: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可以通过</a:t>
            </a:r>
            <a:r>
              <a:rPr lang="en-US" altLang="zh-CN" sz="1800" kern="100" dirty="0" err="1">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gompertz</a:t>
            </a: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函数建立，但由于</a:t>
            </a:r>
            <a:r>
              <a:rPr lang="en-US"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b</a:t>
            </a: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和</a:t>
            </a:r>
            <a:r>
              <a:rPr lang="en-US"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c</a:t>
            </a: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会影响直接信任的精确度，因此需要通过对比实验选取</a:t>
            </a:r>
            <a:r>
              <a:rPr lang="en-US"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b</a:t>
            </a: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和</a:t>
            </a:r>
            <a:r>
              <a:rPr lang="en-US"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c</a:t>
            </a: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的值。</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50000"/>
              </a:lnSpc>
            </a:pPr>
            <a:r>
              <a:rPr lang="en-US"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 </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50000"/>
              </a:lnSpc>
            </a:pPr>
            <a:r>
              <a:rPr lang="zh-CN" altLang="en-US"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由于</a:t>
            </a: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信任关系是在一段时间内逐渐建立的，在信任建立初期是缓慢的，有了一定的基础后信任会以较快的速度增长，后期达到一定的信任程度后，又会趋于稳定。</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50000"/>
              </a:lnSpc>
            </a:pPr>
            <a:r>
              <a:rPr lang="en-US"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 </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50000"/>
              </a:lnSpc>
            </a:pP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因此，车辆之间初始建立信任关系时，</a:t>
            </a:r>
            <a:r>
              <a:rPr lang="en-US"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DT</a:t>
            </a: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值应缓慢增加，图</a:t>
            </a:r>
            <a:r>
              <a:rPr lang="en-US"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1</a:t>
            </a: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和图</a:t>
            </a:r>
            <a:r>
              <a:rPr lang="en-US"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2</a:t>
            </a: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中曲线趋势是合适的。</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50000"/>
              </a:lnSpc>
            </a:pPr>
            <a:r>
              <a:rPr lang="en-US"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 </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50000"/>
              </a:lnSpc>
            </a:pP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当车辆间的信任水平达到一定高度后，尽管消息质量和上下文相关性仍在不断提高， </a:t>
            </a:r>
            <a:r>
              <a:rPr lang="en-US"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DT</a:t>
            </a: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值应以较为平缓的速度增加。所以，图</a:t>
            </a:r>
            <a:r>
              <a:rPr lang="en-US"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1</a:t>
            </a: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和图</a:t>
            </a:r>
            <a:r>
              <a:rPr lang="en-US"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3</a:t>
            </a: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的曲线趋势是合适的。</a:t>
            </a:r>
            <a:endParaRPr lang="en-US"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50000"/>
              </a:lnSpc>
            </a:pPr>
            <a:endParaRPr lang="en-US"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0" fontAlgn="base" latinLnBrk="0" hangingPunct="0">
              <a:lnSpc>
                <a:spcPct val="150000"/>
              </a:lnSpc>
              <a:spcBef>
                <a:spcPct val="30000"/>
              </a:spcBef>
              <a:spcAft>
                <a:spcPct val="0"/>
              </a:spcAft>
              <a:buClrTx/>
              <a:buSzTx/>
              <a:buFontTx/>
              <a:buNone/>
              <a:tabLst/>
              <a:defRPr/>
            </a:pP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因此，图</a:t>
            </a:r>
            <a:r>
              <a:rPr lang="en-US"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1</a:t>
            </a: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的曲线趋势最适合所提的信誉方案，即</a:t>
            </a:r>
            <a:r>
              <a:rPr lang="en-US"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b</a:t>
            </a: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的取值为</a:t>
            </a:r>
            <a:r>
              <a:rPr lang="en-US"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20</a:t>
            </a: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a:t>
            </a:r>
            <a:r>
              <a:rPr lang="en-US"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c</a:t>
            </a: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的取值为</a:t>
            </a:r>
            <a:r>
              <a:rPr lang="en-US"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7.5</a:t>
            </a: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a:t>
            </a:r>
            <a:endParaRPr lang="en-US"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0" fontAlgn="base" latinLnBrk="0" hangingPunct="0">
              <a:lnSpc>
                <a:spcPct val="150000"/>
              </a:lnSpc>
              <a:spcBef>
                <a:spcPct val="30000"/>
              </a:spcBef>
              <a:spcAft>
                <a:spcPct val="0"/>
              </a:spcAft>
              <a:buClrTx/>
              <a:buSzTx/>
              <a:buFontTx/>
              <a:buNone/>
              <a:tabLst/>
              <a:defRPr/>
            </a:pP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50000"/>
              </a:lnSpc>
            </a:pP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zh-CN" sz="1200" kern="1200" dirty="0">
              <a:solidFill>
                <a:schemeClr val="tx1"/>
              </a:solidFill>
              <a:effectLst/>
              <a:latin typeface="Arial" panose="020B0604020202020204" pitchFamily="34" charset="0"/>
              <a:ea typeface="微软雅黑" panose="020B0503020204020204" pitchFamily="34" charset="-122"/>
              <a:cs typeface="+mn-cs"/>
            </a:endParaRPr>
          </a:p>
        </p:txBody>
      </p:sp>
      <p:sp>
        <p:nvSpPr>
          <p:cNvPr id="4" name="灯片编号占位符 3"/>
          <p:cNvSpPr>
            <a:spLocks noGrp="1"/>
          </p:cNvSpPr>
          <p:nvPr>
            <p:ph type="sldNum" sz="quarter" idx="5"/>
          </p:nvPr>
        </p:nvSpPr>
        <p:spPr/>
        <p:txBody>
          <a:bodyPr/>
          <a:lstStyle/>
          <a:p>
            <a:fld id="{0B48A77E-79FB-4BFF-B1F0-CFD29F30865E}" type="slidenum">
              <a:rPr lang="en-US" altLang="zh-CN" smtClean="0"/>
              <a:t>14</a:t>
            </a:fld>
            <a:endParaRPr lang="en-US" altLang="zh-CN"/>
          </a:p>
        </p:txBody>
      </p:sp>
      <p:sp>
        <p:nvSpPr>
          <p:cNvPr id="5" name="日期占位符 4"/>
          <p:cNvSpPr>
            <a:spLocks noGrp="1"/>
          </p:cNvSpPr>
          <p:nvPr>
            <p:ph type="dt" idx="1"/>
          </p:nvPr>
        </p:nvSpPr>
        <p:spPr/>
        <p:txBody>
          <a:bodyPr/>
          <a:lstStyle/>
          <a:p>
            <a:pPr>
              <a:defRPr/>
            </a:pPr>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因此，图</a:t>
            </a:r>
            <a:r>
              <a:rPr lang="en-US"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2</a:t>
            </a: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的曲线趋势最适合所提的信誉方案，即</a:t>
            </a:r>
            <a:r>
              <a:rPr lang="en-US"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b</a:t>
            </a: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的取值为</a:t>
            </a:r>
            <a:r>
              <a:rPr lang="en-US"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20</a:t>
            </a: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a:t>
            </a:r>
            <a:r>
              <a:rPr lang="en-US"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c</a:t>
            </a: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的取值为</a:t>
            </a:r>
            <a:r>
              <a:rPr lang="en-US"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7.5</a:t>
            </a: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zh-CN" sz="1200" kern="1200" dirty="0">
              <a:solidFill>
                <a:schemeClr val="tx1"/>
              </a:solidFill>
              <a:effectLst/>
              <a:latin typeface="Arial" panose="020B0604020202020204" pitchFamily="34" charset="0"/>
              <a:ea typeface="微软雅黑" panose="020B0503020204020204" pitchFamily="34" charset="-122"/>
              <a:cs typeface="+mn-cs"/>
            </a:endParaRPr>
          </a:p>
        </p:txBody>
      </p:sp>
      <p:sp>
        <p:nvSpPr>
          <p:cNvPr id="4" name="灯片编号占位符 3"/>
          <p:cNvSpPr>
            <a:spLocks noGrp="1"/>
          </p:cNvSpPr>
          <p:nvPr>
            <p:ph type="sldNum" sz="quarter" idx="5"/>
          </p:nvPr>
        </p:nvSpPr>
        <p:spPr/>
        <p:txBody>
          <a:bodyPr/>
          <a:lstStyle/>
          <a:p>
            <a:fld id="{0B48A77E-79FB-4BFF-B1F0-CFD29F30865E}" type="slidenum">
              <a:rPr lang="en-US" altLang="zh-CN" smtClean="0"/>
              <a:t>15</a:t>
            </a:fld>
            <a:endParaRPr lang="en-US" altLang="zh-CN"/>
          </a:p>
        </p:txBody>
      </p:sp>
      <p:sp>
        <p:nvSpPr>
          <p:cNvPr id="5" name="日期占位符 4"/>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11193964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algn="just">
                  <a:lnSpc>
                    <a:spcPct val="150000"/>
                  </a:lnSpc>
                </a:pP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选取不同阈值探究对数据包检测率和信任模型评估准确率的影响。</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0" fontAlgn="base" latinLnBrk="0" hangingPunct="0">
                  <a:lnSpc>
                    <a:spcPct val="150000"/>
                  </a:lnSpc>
                  <a:spcBef>
                    <a:spcPct val="30000"/>
                  </a:spcBef>
                  <a:spcAft>
                    <a:spcPct val="0"/>
                  </a:spcAft>
                  <a:buClrTx/>
                  <a:buSzTx/>
                  <a:buFontTx/>
                  <a:buNone/>
                  <a:tabLst/>
                  <a:defRPr/>
                </a:pP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精确率是被检测为恶意节点的节点中实际上也为恶意节点的比例，召回率是被检测为恶意节点的占实际中总的恶意节点的比例。</a:t>
                </a:r>
              </a:p>
              <a:p>
                <a:pPr algn="just">
                  <a:lnSpc>
                    <a:spcPct val="150000"/>
                  </a:lnSpc>
                </a:pP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50000"/>
                  </a:lnSpc>
                </a:pP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𝑀</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𝑀</m:t>
                        </m:r>
                      </m:sub>
                    </m:sSub>
                  </m:oMath>
                </a14:m>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表示将恶意节点检测为恶意节点的概率，用</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𝑀</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𝐻</m:t>
                        </m:r>
                      </m:sub>
                    </m:sSub>
                  </m:oMath>
                </a14:m>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表示将诚实节点检测为恶意节点的概率。</a:t>
                </a:r>
                <a14:m>
                  <m:oMath xmlns:m="http://schemas.openxmlformats.org/officeDocument/2006/math">
                    <m:sSub>
                      <m:sSubPr>
                        <m:ctrlPr>
                          <a:rPr lang="zh-CN" altLang="zh-CN"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𝑀</m:t>
                        </m:r>
                      </m:sub>
                    </m:sSub>
                  </m:oMath>
                </a14:m>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表示将恶意节点检测为诚实节点的概率</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50000"/>
                  </a:lnSpc>
                </a:pP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50000"/>
                  </a:lnSpc>
                </a:pPr>
                <a:r>
                  <a:rPr lang="zh-CN" altLang="zh-CN" sz="1800" kern="100" dirty="0">
                    <a:effectLst/>
                    <a:latin typeface="Times New Roman" panose="02020603050405020304" pitchFamily="18" charset="0"/>
                    <a:ea typeface="宋体" panose="02010600030101010101" pitchFamily="2" charset="-122"/>
                  </a:rPr>
                  <a:t>恶意数据包检测率</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rPr>
                          <m:t>𝐷𝑒𝑐𝑡𝑖𝑜𝑛</m:t>
                        </m:r>
                      </m:e>
                      <m:sub>
                        <m:r>
                          <a:rPr lang="en-US" altLang="zh-CN" sz="1800" i="1" kern="100">
                            <a:effectLst/>
                            <a:latin typeface="Cambria Math" panose="02040503050406030204" pitchFamily="18" charset="0"/>
                            <a:ea typeface="宋体" panose="02010600030101010101" pitchFamily="2" charset="-122"/>
                          </a:rPr>
                          <m:t>𝑀</m:t>
                        </m:r>
                      </m:sub>
                    </m:sSub>
                  </m:oMath>
                </a14:m>
                <a:r>
                  <a:rPr lang="zh-CN" altLang="zh-CN" sz="1800" kern="100" dirty="0">
                    <a:effectLst/>
                    <a:latin typeface="Times New Roman" panose="02020603050405020304" pitchFamily="18" charset="0"/>
                    <a:ea typeface="宋体" panose="02010600030101010101" pitchFamily="2" charset="-122"/>
                  </a:rPr>
                  <a:t>，如图中的黄线所示。</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rPr>
                          <m:t>𝑁𝑢𝑚</m:t>
                        </m:r>
                      </m:e>
                      <m:sub>
                        <m:r>
                          <a:rPr lang="en-US" altLang="zh-CN" sz="1800" i="1" kern="100">
                            <a:effectLst/>
                            <a:latin typeface="Cambria Math" panose="02040503050406030204" pitchFamily="18" charset="0"/>
                            <a:ea typeface="宋体" panose="02010600030101010101" pitchFamily="2" charset="-122"/>
                          </a:rPr>
                          <m:t>𝑀</m:t>
                        </m:r>
                      </m:sub>
                    </m:sSub>
                  </m:oMath>
                </a14:m>
                <a:r>
                  <a:rPr lang="zh-CN" altLang="zh-CN" sz="1800" kern="100" dirty="0">
                    <a:effectLst/>
                    <a:latin typeface="Times New Roman" panose="02020603050405020304" pitchFamily="18" charset="0"/>
                    <a:ea typeface="宋体" panose="02010600030101010101" pitchFamily="2" charset="-122"/>
                  </a:rPr>
                  <a:t>表示恶意车辆节点产生的数据包总数目，</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rPr>
                          <m:t>𝐷𝑟𝑜𝑝</m:t>
                        </m:r>
                      </m:e>
                      <m:sub>
                        <m:r>
                          <a:rPr lang="en-US" altLang="zh-CN" sz="1800" i="1" kern="100">
                            <a:effectLst/>
                            <a:latin typeface="Cambria Math" panose="02040503050406030204" pitchFamily="18" charset="0"/>
                            <a:ea typeface="宋体" panose="02010600030101010101" pitchFamily="2" charset="-122"/>
                          </a:rPr>
                          <m:t>𝑀</m:t>
                        </m:r>
                      </m:sub>
                    </m:sSub>
                  </m:oMath>
                </a14:m>
                <a:r>
                  <a:rPr lang="zh-CN" altLang="zh-CN" sz="1800" kern="100" dirty="0">
                    <a:effectLst/>
                    <a:latin typeface="Times New Roman" panose="02020603050405020304" pitchFamily="18" charset="0"/>
                    <a:ea typeface="宋体" panose="02010600030101010101" pitchFamily="2" charset="-122"/>
                  </a:rPr>
                  <a:t>表示丢弃的恶意车辆节点数据包数目。</a:t>
                </a:r>
                <a:endParaRPr lang="en-US" altLang="zh-CN" sz="1800" kern="100" dirty="0">
                  <a:effectLst/>
                  <a:latin typeface="Times New Roman" panose="02020603050405020304" pitchFamily="18" charset="0"/>
                  <a:ea typeface="宋体" panose="02010600030101010101" pitchFamily="2" charset="-122"/>
                </a:endParaRPr>
              </a:p>
              <a:p>
                <a:pPr algn="just">
                  <a:lnSpc>
                    <a:spcPct val="150000"/>
                  </a:lnSpc>
                </a:pPr>
                <a:r>
                  <a:rPr lang="zh-CN" altLang="zh-CN" sz="1800" kern="100" dirty="0">
                    <a:effectLst/>
                    <a:latin typeface="Times New Roman" panose="02020603050405020304" pitchFamily="18" charset="0"/>
                    <a:ea typeface="宋体" panose="02010600030101010101" pitchFamily="2" charset="-122"/>
                  </a:rPr>
                  <a:t>诚实数据包检测率，如图中的红线所示。</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rPr>
                          <m:t>𝑁𝑢𝑚</m:t>
                        </m:r>
                      </m:e>
                      <m:sub>
                        <m:r>
                          <a:rPr lang="en-US" altLang="zh-CN" sz="1800" i="1" kern="100">
                            <a:effectLst/>
                            <a:latin typeface="Cambria Math" panose="02040503050406030204" pitchFamily="18" charset="0"/>
                            <a:ea typeface="宋体" panose="02010600030101010101" pitchFamily="2" charset="-122"/>
                          </a:rPr>
                          <m:t>𝐻</m:t>
                        </m:r>
                      </m:sub>
                    </m:sSub>
                  </m:oMath>
                </a14:m>
                <a:r>
                  <a:rPr lang="zh-CN" altLang="zh-CN" sz="1800" kern="100" dirty="0">
                    <a:effectLst/>
                    <a:latin typeface="Times New Roman" panose="02020603050405020304" pitchFamily="18" charset="0"/>
                    <a:ea typeface="宋体" panose="02010600030101010101" pitchFamily="2" charset="-122"/>
                  </a:rPr>
                  <a:t>表示诚实车辆节点产生的数据包总数目，用</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rPr>
                          <m:t>𝐷𝑟𝑜𝑝</m:t>
                        </m:r>
                      </m:e>
                      <m:sub>
                        <m:r>
                          <a:rPr lang="en-US" altLang="zh-CN" sz="1800" i="1" kern="100">
                            <a:effectLst/>
                            <a:latin typeface="Cambria Math" panose="02040503050406030204" pitchFamily="18" charset="0"/>
                            <a:ea typeface="宋体" panose="02010600030101010101" pitchFamily="2" charset="-122"/>
                          </a:rPr>
                          <m:t>𝐻</m:t>
                        </m:r>
                      </m:sub>
                    </m:sSub>
                  </m:oMath>
                </a14:m>
                <a:r>
                  <a:rPr lang="zh-CN" altLang="zh-CN" sz="1800" kern="100" dirty="0">
                    <a:effectLst/>
                    <a:latin typeface="Times New Roman" panose="02020603050405020304" pitchFamily="18" charset="0"/>
                    <a:ea typeface="宋体" panose="02010600030101010101" pitchFamily="2" charset="-122"/>
                  </a:rPr>
                  <a:t>表示丢弃的诚实车辆节点数据包数目。</a:t>
                </a:r>
                <a:endParaRPr lang="en-US" altLang="zh-CN" sz="1800" kern="100" dirty="0">
                  <a:effectLst/>
                  <a:latin typeface="Times New Roman" panose="02020603050405020304" pitchFamily="18" charset="0"/>
                  <a:ea typeface="宋体" panose="02010600030101010101" pitchFamily="2" charset="-122"/>
                </a:endParaRPr>
              </a:p>
              <a:p>
                <a:pPr algn="just">
                  <a:lnSpc>
                    <a:spcPct val="150000"/>
                  </a:lnSpc>
                </a:pPr>
                <a:r>
                  <a:rPr lang="zh-CN" altLang="zh-CN" sz="1800" kern="100" dirty="0">
                    <a:effectLst/>
                    <a:latin typeface="Times New Roman" panose="02020603050405020304" pitchFamily="18" charset="0"/>
                    <a:ea typeface="宋体" panose="02010600030101010101" pitchFamily="2" charset="-122"/>
                  </a:rPr>
                  <a:t>总数据包检测率</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rPr>
                          <m:t>𝐷𝑒𝑐𝑡𝑖𝑜𝑛</m:t>
                        </m:r>
                      </m:e>
                      <m:sub>
                        <m:r>
                          <a:rPr lang="en-US" altLang="zh-CN" sz="1800" i="1" kern="100">
                            <a:effectLst/>
                            <a:latin typeface="Cambria Math" panose="02040503050406030204" pitchFamily="18" charset="0"/>
                            <a:ea typeface="宋体" panose="02010600030101010101" pitchFamily="2" charset="-122"/>
                          </a:rPr>
                          <m:t>𝑇</m:t>
                        </m:r>
                      </m:sub>
                    </m:sSub>
                  </m:oMath>
                </a14:m>
                <a:r>
                  <a:rPr lang="zh-CN" altLang="zh-CN" sz="1800" kern="100" dirty="0">
                    <a:effectLst/>
                    <a:latin typeface="Times New Roman" panose="02020603050405020304" pitchFamily="18" charset="0"/>
                    <a:ea typeface="宋体" panose="02010600030101010101" pitchFamily="2" charset="-122"/>
                  </a:rPr>
                  <a:t>，如图中的灰线所示。</a:t>
                </a:r>
              </a:p>
              <a:p>
                <a:pPr algn="just">
                  <a:lnSpc>
                    <a:spcPct val="125000"/>
                  </a:lnSpc>
                </a:pPr>
                <a:r>
                  <a:rPr lang="zh-CN" altLang="en-US" sz="1200" dirty="0">
                    <a:solidFill>
                      <a:schemeClr val="tx1">
                        <a:lumMod val="75000"/>
                        <a:lumOff val="25000"/>
                      </a:schemeClr>
                    </a:solidFill>
                    <a:latin typeface="+mj-ea"/>
                    <a:ea typeface="+mj-ea"/>
                  </a:rPr>
                  <a:t>阈值从</a:t>
                </a:r>
                <a:r>
                  <a:rPr lang="en-US" altLang="zh-CN" sz="1200" dirty="0">
                    <a:solidFill>
                      <a:schemeClr val="tx1">
                        <a:lumMod val="75000"/>
                        <a:lumOff val="25000"/>
                      </a:schemeClr>
                    </a:solidFill>
                    <a:latin typeface="+mj-ea"/>
                    <a:ea typeface="+mj-ea"/>
                  </a:rPr>
                  <a:t>0.1</a:t>
                </a:r>
                <a:r>
                  <a:rPr lang="zh-CN" altLang="en-US" sz="1200" dirty="0">
                    <a:solidFill>
                      <a:schemeClr val="tx1">
                        <a:lumMod val="75000"/>
                        <a:lumOff val="25000"/>
                      </a:schemeClr>
                    </a:solidFill>
                    <a:latin typeface="+mj-ea"/>
                    <a:ea typeface="+mj-ea"/>
                  </a:rPr>
                  <a:t>增加到</a:t>
                </a:r>
                <a:r>
                  <a:rPr lang="en-US" altLang="zh-CN" sz="1200" dirty="0">
                    <a:solidFill>
                      <a:schemeClr val="tx1">
                        <a:lumMod val="75000"/>
                        <a:lumOff val="25000"/>
                      </a:schemeClr>
                    </a:solidFill>
                    <a:latin typeface="+mj-ea"/>
                    <a:ea typeface="+mj-ea"/>
                  </a:rPr>
                  <a:t>0.5</a:t>
                </a:r>
                <a:r>
                  <a:rPr lang="zh-CN" altLang="en-US" sz="1200" dirty="0">
                    <a:solidFill>
                      <a:schemeClr val="tx1">
                        <a:lumMod val="75000"/>
                        <a:lumOff val="25000"/>
                      </a:schemeClr>
                    </a:solidFill>
                    <a:latin typeface="+mj-ea"/>
                    <a:ea typeface="+mj-ea"/>
                  </a:rPr>
                  <a:t>，方案的准确率和召回率大约从</a:t>
                </a:r>
                <a:r>
                  <a:rPr lang="en-US" altLang="zh-CN" sz="1200" dirty="0">
                    <a:solidFill>
                      <a:schemeClr val="tx1">
                        <a:lumMod val="75000"/>
                        <a:lumOff val="25000"/>
                      </a:schemeClr>
                    </a:solidFill>
                    <a:latin typeface="+mj-ea"/>
                    <a:ea typeface="+mj-ea"/>
                  </a:rPr>
                  <a:t>50%</a:t>
                </a:r>
                <a:r>
                  <a:rPr lang="zh-CN" altLang="en-US" sz="1200" dirty="0">
                    <a:solidFill>
                      <a:schemeClr val="tx1">
                        <a:lumMod val="75000"/>
                        <a:lumOff val="25000"/>
                      </a:schemeClr>
                    </a:solidFill>
                    <a:latin typeface="+mj-ea"/>
                    <a:ea typeface="+mj-ea"/>
                  </a:rPr>
                  <a:t>增加到</a:t>
                </a:r>
                <a:r>
                  <a:rPr lang="en-US" altLang="zh-CN" sz="1200" dirty="0">
                    <a:solidFill>
                      <a:schemeClr val="tx1">
                        <a:lumMod val="75000"/>
                        <a:lumOff val="25000"/>
                      </a:schemeClr>
                    </a:solidFill>
                    <a:latin typeface="+mj-ea"/>
                    <a:ea typeface="+mj-ea"/>
                  </a:rPr>
                  <a:t>90%</a:t>
                </a:r>
                <a:r>
                  <a:rPr lang="zh-CN" altLang="en-US" sz="1200" dirty="0">
                    <a:solidFill>
                      <a:schemeClr val="tx1">
                        <a:lumMod val="75000"/>
                        <a:lumOff val="25000"/>
                      </a:schemeClr>
                    </a:solidFill>
                    <a:latin typeface="+mj-ea"/>
                    <a:ea typeface="+mj-ea"/>
                  </a:rPr>
                  <a:t>。</a:t>
                </a:r>
                <a:endParaRPr lang="en-US" altLang="zh-CN" sz="1200" dirty="0">
                  <a:solidFill>
                    <a:schemeClr val="tx1">
                      <a:lumMod val="75000"/>
                      <a:lumOff val="25000"/>
                    </a:schemeClr>
                  </a:solidFill>
                  <a:latin typeface="+mj-ea"/>
                  <a:ea typeface="+mj-ea"/>
                </a:endParaRPr>
              </a:p>
              <a:p>
                <a:pPr algn="just">
                  <a:lnSpc>
                    <a:spcPct val="125000"/>
                  </a:lnSpc>
                </a:pPr>
                <a:r>
                  <a:rPr lang="zh-CN" altLang="en-US" sz="1200" dirty="0">
                    <a:solidFill>
                      <a:schemeClr val="tx1">
                        <a:lumMod val="75000"/>
                        <a:lumOff val="25000"/>
                      </a:schemeClr>
                    </a:solidFill>
                    <a:latin typeface="+mj-ea"/>
                    <a:ea typeface="+mj-ea"/>
                  </a:rPr>
                  <a:t>当阈值区间为</a:t>
                </a:r>
                <a:r>
                  <a:rPr lang="en-US" altLang="zh-CN" sz="1200" dirty="0">
                    <a:solidFill>
                      <a:schemeClr val="tx1">
                        <a:lumMod val="75000"/>
                        <a:lumOff val="25000"/>
                      </a:schemeClr>
                    </a:solidFill>
                    <a:latin typeface="+mj-ea"/>
                    <a:ea typeface="+mj-ea"/>
                  </a:rPr>
                  <a:t>[0.5,0.7]</a:t>
                </a:r>
                <a:r>
                  <a:rPr lang="zh-CN" altLang="en-US" sz="1200" dirty="0">
                    <a:solidFill>
                      <a:schemeClr val="tx1">
                        <a:lumMod val="75000"/>
                        <a:lumOff val="25000"/>
                      </a:schemeClr>
                    </a:solidFill>
                    <a:latin typeface="+mj-ea"/>
                    <a:ea typeface="+mj-ea"/>
                  </a:rPr>
                  <a:t>时，该方案的精确率和召回率可保持在</a:t>
                </a:r>
                <a:r>
                  <a:rPr lang="en-US" altLang="zh-CN" sz="1200" dirty="0">
                    <a:solidFill>
                      <a:schemeClr val="tx1">
                        <a:lumMod val="75000"/>
                        <a:lumOff val="25000"/>
                      </a:schemeClr>
                    </a:solidFill>
                    <a:latin typeface="+mj-ea"/>
                    <a:ea typeface="+mj-ea"/>
                  </a:rPr>
                  <a:t>90%</a:t>
                </a:r>
                <a:r>
                  <a:rPr lang="zh-CN" altLang="en-US" sz="1200" dirty="0">
                    <a:solidFill>
                      <a:schemeClr val="tx1">
                        <a:lumMod val="75000"/>
                        <a:lumOff val="25000"/>
                      </a:schemeClr>
                    </a:solidFill>
                    <a:latin typeface="+mj-ea"/>
                    <a:ea typeface="+mj-ea"/>
                  </a:rPr>
                  <a:t>左右。恶意数据包的检测率迅速降低，因为恶意消息被大量过滤。</a:t>
                </a:r>
                <a:endParaRPr lang="en-US" altLang="zh-CN" sz="1200" dirty="0">
                  <a:solidFill>
                    <a:schemeClr val="tx1">
                      <a:lumMod val="75000"/>
                      <a:lumOff val="25000"/>
                    </a:schemeClr>
                  </a:solidFill>
                  <a:latin typeface="+mj-ea"/>
                  <a:ea typeface="+mj-ea"/>
                </a:endParaRPr>
              </a:p>
              <a:p>
                <a:pPr algn="just">
                  <a:lnSpc>
                    <a:spcPct val="125000"/>
                  </a:lnSpc>
                </a:pPr>
                <a:r>
                  <a:rPr lang="zh-CN" altLang="en-US" sz="1200" dirty="0">
                    <a:solidFill>
                      <a:schemeClr val="tx1">
                        <a:lumMod val="75000"/>
                        <a:lumOff val="25000"/>
                      </a:schemeClr>
                    </a:solidFill>
                    <a:latin typeface="+mj-ea"/>
                    <a:ea typeface="+mj-ea"/>
                  </a:rPr>
                  <a:t>当阈值区间为</a:t>
                </a:r>
                <a:r>
                  <a:rPr lang="en-US" altLang="zh-CN" sz="1200" dirty="0">
                    <a:solidFill>
                      <a:schemeClr val="tx1">
                        <a:lumMod val="75000"/>
                        <a:lumOff val="25000"/>
                      </a:schemeClr>
                    </a:solidFill>
                    <a:latin typeface="+mj-ea"/>
                    <a:ea typeface="+mj-ea"/>
                  </a:rPr>
                  <a:t>(0.7,0.9)</a:t>
                </a:r>
                <a:r>
                  <a:rPr lang="zh-CN" altLang="en-US" sz="1200" dirty="0">
                    <a:solidFill>
                      <a:schemeClr val="tx1">
                        <a:lumMod val="75000"/>
                        <a:lumOff val="25000"/>
                      </a:schemeClr>
                    </a:solidFill>
                    <a:latin typeface="+mj-ea"/>
                    <a:ea typeface="+mj-ea"/>
                  </a:rPr>
                  <a:t>时，该方案的召回率由</a:t>
                </a:r>
                <a:r>
                  <a:rPr lang="en-US" altLang="zh-CN" sz="1200" dirty="0">
                    <a:solidFill>
                      <a:schemeClr val="tx1">
                        <a:lumMod val="75000"/>
                        <a:lumOff val="25000"/>
                      </a:schemeClr>
                    </a:solidFill>
                    <a:latin typeface="+mj-ea"/>
                    <a:ea typeface="+mj-ea"/>
                  </a:rPr>
                  <a:t>88.6%</a:t>
                </a:r>
                <a:r>
                  <a:rPr lang="zh-CN" altLang="en-US" sz="1200" dirty="0">
                    <a:solidFill>
                      <a:schemeClr val="tx1">
                        <a:lumMod val="75000"/>
                        <a:lumOff val="25000"/>
                      </a:schemeClr>
                    </a:solidFill>
                    <a:latin typeface="+mj-ea"/>
                    <a:ea typeface="+mj-ea"/>
                  </a:rPr>
                  <a:t>下降到</a:t>
                </a:r>
                <a:r>
                  <a:rPr lang="en-US" altLang="zh-CN" sz="1200" dirty="0">
                    <a:solidFill>
                      <a:schemeClr val="tx1">
                        <a:lumMod val="75000"/>
                        <a:lumOff val="25000"/>
                      </a:schemeClr>
                    </a:solidFill>
                    <a:latin typeface="+mj-ea"/>
                    <a:ea typeface="+mj-ea"/>
                  </a:rPr>
                  <a:t>50.62%</a:t>
                </a:r>
              </a:p>
              <a:p>
                <a:pPr marL="0" marR="0" lvl="0" indent="0" algn="just" defTabSz="914400" rtl="0" eaLnBrk="0" fontAlgn="base" latinLnBrk="0" hangingPunct="0">
                  <a:lnSpc>
                    <a:spcPct val="125000"/>
                  </a:lnSpc>
                  <a:spcBef>
                    <a:spcPct val="30000"/>
                  </a:spcBef>
                  <a:spcAft>
                    <a:spcPct val="0"/>
                  </a:spcAft>
                  <a:buClrTx/>
                  <a:buSzTx/>
                  <a:buFontTx/>
                  <a:buNone/>
                  <a:tabLst/>
                  <a:defRPr/>
                </a:pPr>
                <a:r>
                  <a:rPr lang="zh-CN" altLang="en-US" sz="1200" dirty="0">
                    <a:solidFill>
                      <a:schemeClr val="tx1">
                        <a:lumMod val="75000"/>
                        <a:lumOff val="25000"/>
                      </a:schemeClr>
                    </a:solidFill>
                    <a:latin typeface="+mj-ea"/>
                    <a:ea typeface="+mj-ea"/>
                  </a:rPr>
                  <a:t>因此，方案中信任阈值的最佳区间为</a:t>
                </a:r>
                <a:r>
                  <a:rPr lang="en-US" altLang="zh-CN" sz="1200" dirty="0">
                    <a:solidFill>
                      <a:schemeClr val="tx1">
                        <a:lumMod val="75000"/>
                        <a:lumOff val="25000"/>
                      </a:schemeClr>
                    </a:solidFill>
                    <a:latin typeface="+mj-ea"/>
                    <a:ea typeface="+mj-ea"/>
                  </a:rPr>
                  <a:t>[0.5,0.7]</a:t>
                </a:r>
                <a:r>
                  <a:rPr lang="zh-CN" altLang="en-US" sz="1200" dirty="0">
                    <a:solidFill>
                      <a:schemeClr val="tx1">
                        <a:lumMod val="75000"/>
                        <a:lumOff val="25000"/>
                      </a:schemeClr>
                    </a:solidFill>
                    <a:latin typeface="+mj-ea"/>
                    <a:ea typeface="+mj-ea"/>
                  </a:rPr>
                  <a:t>。</a:t>
                </a:r>
              </a:p>
              <a:p>
                <a:pPr algn="just">
                  <a:lnSpc>
                    <a:spcPct val="125000"/>
                  </a:lnSpc>
                </a:pPr>
                <a:endParaRPr lang="zh-CN" altLang="zh-CN" sz="1200" kern="1200" dirty="0">
                  <a:solidFill>
                    <a:schemeClr val="tx1"/>
                  </a:solidFill>
                  <a:effectLst/>
                  <a:latin typeface="Arial" panose="020B0604020202020204" pitchFamily="34" charset="0"/>
                  <a:ea typeface="微软雅黑" panose="020B0503020204020204" pitchFamily="34" charset="-122"/>
                  <a:cs typeface="+mn-cs"/>
                </a:endParaRPr>
              </a:p>
            </p:txBody>
          </p:sp>
        </mc:Choice>
        <mc:Fallback xmlns="">
          <p:sp>
            <p:nvSpPr>
              <p:cNvPr id="3" name="备注占位符 2"/>
              <p:cNvSpPr>
                <a:spLocks noGrp="1"/>
              </p:cNvSpPr>
              <p:nvPr>
                <p:ph type="body" idx="1"/>
              </p:nvPr>
            </p:nvSpPr>
            <p:spPr/>
            <p:txBody>
              <a:bodyPr/>
              <a:lstStyle/>
              <a:p>
                <a:pPr algn="just">
                  <a:lnSpc>
                    <a:spcPct val="150000"/>
                  </a:lnSpc>
                </a:pP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选取不同阈值探究对数据包检测率和信任模型评估准确率的影响。</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50000"/>
                  </a:lnSpc>
                </a:pP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精确率是被检测为恶意节点的节点中实际上也为恶意节点的比例，</a:t>
                </a:r>
                <a: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a:t>𝑃</a:t>
                </a:r>
                <a:r>
                  <a:rPr lang="zh-CN" altLang="zh-CN" sz="1800" i="0" kern="10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a:t>𝑀|𝑀</a:t>
                </a:r>
                <a:r>
                  <a:rPr lang="zh-CN" altLang="zh-CN" sz="1800" i="0" kern="100">
                    <a:effectLst/>
                    <a:latin typeface="Cambria Math" panose="02040503050406030204" pitchFamily="18" charset="0"/>
                    <a:ea typeface="宋体" panose="02010600030101010101" pitchFamily="2" charset="-122"/>
                    <a:cs typeface="Times New Roman" panose="02020603050405020304" pitchFamily="18" charset="0"/>
                  </a:rPr>
                  <a:t>)</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表示将恶意节点检测为恶意节点的概率，用</a:t>
                </a:r>
                <a: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a:t>𝑃</a:t>
                </a:r>
                <a:r>
                  <a:rPr lang="zh-CN" altLang="zh-CN" sz="1800" i="0" kern="10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a:t>𝑀|𝐻</a:t>
                </a:r>
                <a:r>
                  <a:rPr lang="zh-CN" altLang="zh-CN" sz="1800" i="0" kern="100">
                    <a:effectLst/>
                    <a:latin typeface="Cambria Math" panose="02040503050406030204" pitchFamily="18" charset="0"/>
                    <a:ea typeface="宋体" panose="02010600030101010101" pitchFamily="2" charset="-122"/>
                    <a:cs typeface="Times New Roman" panose="02020603050405020304" pitchFamily="18" charset="0"/>
                  </a:rPr>
                  <a:t>)</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表示将诚实节点检测为恶意节点的概率。</a:t>
                </a:r>
              </a:p>
              <a:p>
                <a:pPr algn="just">
                  <a:lnSpc>
                    <a:spcPct val="150000"/>
                  </a:lnSpc>
                </a:pP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召回率是被检测为恶意节点的占实际中总的恶意节点的比例。</a:t>
                </a:r>
                <a: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a:t>𝑃</a:t>
                </a:r>
                <a:r>
                  <a:rPr lang="zh-CN" altLang="zh-CN" sz="1800" i="0" kern="10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a:t>𝐻|𝑀</a:t>
                </a:r>
                <a:r>
                  <a:rPr lang="zh-CN" altLang="zh-CN" sz="1800" i="0" kern="100">
                    <a:effectLst/>
                    <a:latin typeface="Cambria Math" panose="02040503050406030204" pitchFamily="18" charset="0"/>
                    <a:ea typeface="宋体" panose="02010600030101010101" pitchFamily="2" charset="-122"/>
                    <a:cs typeface="Times New Roman" panose="02020603050405020304" pitchFamily="18" charset="0"/>
                  </a:rPr>
                  <a:t>)</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表示将恶意节点检测为诚实节点的概率</a:t>
                </a:r>
              </a:p>
              <a:p>
                <a:pPr indent="304800" algn="just">
                  <a:lnSpc>
                    <a:spcPct val="150000"/>
                  </a:lnSpc>
                </a:pPr>
                <a:r>
                  <a:rPr lang="zh-CN" altLang="zh-CN" sz="1800" kern="100" dirty="0">
                    <a:effectLst/>
                    <a:latin typeface="Times New Roman" panose="02020603050405020304" pitchFamily="18" charset="0"/>
                    <a:ea typeface="宋体" panose="02010600030101010101" pitchFamily="2" charset="-122"/>
                  </a:rPr>
                  <a:t>恶意数据包检测率</a:t>
                </a:r>
                <a:r>
                  <a:rPr lang="zh-CN" altLang="zh-CN" sz="1800" i="0" kern="100">
                    <a:effectLst/>
                    <a:latin typeface="Cambria Math" panose="02040503050406030204" pitchFamily="18" charset="0"/>
                  </a:rPr>
                  <a:t>〖</a:t>
                </a:r>
                <a:r>
                  <a:rPr lang="en-US" altLang="zh-CN" sz="1800" i="0" kern="100">
                    <a:effectLst/>
                    <a:latin typeface="Cambria Math" panose="02040503050406030204" pitchFamily="18" charset="0"/>
                    <a:ea typeface="宋体" panose="02010600030101010101" pitchFamily="2" charset="-122"/>
                  </a:rPr>
                  <a:t>𝐷𝑒𝑐𝑡𝑖𝑜𝑛</a:t>
                </a:r>
                <a:r>
                  <a:rPr lang="zh-CN" altLang="zh-CN" sz="1800" i="0" kern="100">
                    <a:effectLst/>
                    <a:latin typeface="Cambria Math" panose="02040503050406030204" pitchFamily="18" charset="0"/>
                    <a:ea typeface="宋体" panose="02010600030101010101" pitchFamily="2" charset="-122"/>
                  </a:rPr>
                  <a:t>〗_</a:t>
                </a:r>
                <a:r>
                  <a:rPr lang="en-US" altLang="zh-CN" sz="1800" i="0" kern="100">
                    <a:effectLst/>
                    <a:latin typeface="Cambria Math" panose="02040503050406030204" pitchFamily="18" charset="0"/>
                    <a:ea typeface="宋体" panose="02010600030101010101" pitchFamily="2" charset="-122"/>
                  </a:rPr>
                  <a:t>𝑀</a:t>
                </a:r>
                <a:r>
                  <a:rPr lang="zh-CN" altLang="zh-CN" sz="1800" kern="100" dirty="0">
                    <a:effectLst/>
                    <a:latin typeface="Times New Roman" panose="02020603050405020304" pitchFamily="18" charset="0"/>
                    <a:ea typeface="宋体" panose="02010600030101010101" pitchFamily="2" charset="-122"/>
                  </a:rPr>
                  <a:t>，如图中的黄线所示。</a:t>
                </a:r>
              </a:p>
              <a:p>
                <a:pPr indent="304800" algn="ctr">
                  <a:lnSpc>
                    <a:spcPct val="150000"/>
                  </a:lnSpc>
                </a:pPr>
                <a:r>
                  <a:rPr lang="zh-CN" altLang="zh-CN" sz="1800" i="0" kern="100">
                    <a:effectLst/>
                    <a:latin typeface="Cambria Math" panose="02040503050406030204" pitchFamily="18" charset="0"/>
                  </a:rPr>
                  <a:t>█(〖</a:t>
                </a:r>
                <a:r>
                  <a:rPr lang="en-US" altLang="zh-CN" sz="1800" i="0" kern="100">
                    <a:effectLst/>
                    <a:latin typeface="Cambria Math" panose="02040503050406030204" pitchFamily="18" charset="0"/>
                    <a:ea typeface="宋体" panose="02010600030101010101" pitchFamily="2" charset="-122"/>
                  </a:rPr>
                  <a:t>𝐷𝑒𝑐𝑡𝑖𝑜𝑛</a:t>
                </a:r>
                <a:r>
                  <a:rPr lang="zh-CN" altLang="zh-CN" sz="1800" i="0" kern="100">
                    <a:effectLst/>
                    <a:latin typeface="Cambria Math" panose="02040503050406030204" pitchFamily="18" charset="0"/>
                    <a:ea typeface="宋体" panose="02010600030101010101" pitchFamily="2" charset="-122"/>
                  </a:rPr>
                  <a:t>〗_</a:t>
                </a:r>
                <a:r>
                  <a:rPr lang="en-US" altLang="zh-CN" sz="1800" i="0" kern="100">
                    <a:effectLst/>
                    <a:latin typeface="Cambria Math" panose="02040503050406030204" pitchFamily="18" charset="0"/>
                    <a:ea typeface="宋体" panose="02010600030101010101" pitchFamily="2" charset="-122"/>
                  </a:rPr>
                  <a:t>𝑀=</a:t>
                </a:r>
                <a:r>
                  <a:rPr lang="zh-CN" altLang="zh-CN" sz="1800" i="0" kern="100">
                    <a:effectLst/>
                    <a:latin typeface="Cambria Math" panose="02040503050406030204" pitchFamily="18" charset="0"/>
                    <a:ea typeface="宋体" panose="02010600030101010101" pitchFamily="2" charset="-122"/>
                  </a:rPr>
                  <a:t>(〖</a:t>
                </a:r>
                <a:r>
                  <a:rPr lang="en-US" altLang="zh-CN" sz="1800" i="0" kern="100">
                    <a:effectLst/>
                    <a:latin typeface="Cambria Math" panose="02040503050406030204" pitchFamily="18" charset="0"/>
                    <a:ea typeface="宋体" panose="02010600030101010101" pitchFamily="2" charset="-122"/>
                  </a:rPr>
                  <a:t>𝑁𝑢𝑚</a:t>
                </a:r>
                <a:r>
                  <a:rPr lang="zh-CN" altLang="zh-CN" sz="1800" i="0" kern="100">
                    <a:effectLst/>
                    <a:latin typeface="Cambria Math" panose="02040503050406030204" pitchFamily="18" charset="0"/>
                    <a:ea typeface="宋体" panose="02010600030101010101" pitchFamily="2" charset="-122"/>
                  </a:rPr>
                  <a:t>〗_</a:t>
                </a:r>
                <a:r>
                  <a:rPr lang="en-US" altLang="zh-CN" sz="1800" i="0" kern="100">
                    <a:effectLst/>
                    <a:latin typeface="Cambria Math" panose="02040503050406030204" pitchFamily="18" charset="0"/>
                    <a:ea typeface="宋体" panose="02010600030101010101" pitchFamily="2" charset="-122"/>
                  </a:rPr>
                  <a:t>𝑀</a:t>
                </a:r>
                <a:r>
                  <a:rPr lang="zh-CN" altLang="en-US" sz="1800" i="0" kern="100">
                    <a:effectLst/>
                    <a:latin typeface="Cambria Math" panose="02040503050406030204" pitchFamily="18" charset="0"/>
                    <a:ea typeface="微软雅黑" panose="020B0503020204020204" pitchFamily="34" charset="-122"/>
                    <a:cs typeface="微软雅黑" panose="020B0503020204020204" pitchFamily="34" charset="-122"/>
                  </a:rPr>
                  <a:t>−</a:t>
                </a:r>
                <a:r>
                  <a:rPr lang="zh-CN" altLang="zh-CN" sz="1800" i="0" kern="100">
                    <a:effectLst/>
                    <a:latin typeface="Cambria Math" panose="02040503050406030204" pitchFamily="18" charset="0"/>
                    <a:ea typeface="微软雅黑" panose="020B0503020204020204" pitchFamily="34" charset="-122"/>
                    <a:cs typeface="微软雅黑" panose="020B0503020204020204" pitchFamily="34" charset="-122"/>
                  </a:rPr>
                  <a:t>〖</a:t>
                </a:r>
                <a:r>
                  <a:rPr lang="en-US" altLang="zh-CN" sz="1800" i="0" kern="100">
                    <a:effectLst/>
                    <a:latin typeface="Cambria Math" panose="02040503050406030204" pitchFamily="18" charset="0"/>
                    <a:ea typeface="宋体" panose="02010600030101010101" pitchFamily="2" charset="-122"/>
                  </a:rPr>
                  <a:t>𝐷𝑟𝑜𝑝</a:t>
                </a:r>
                <a:r>
                  <a:rPr lang="zh-CN" altLang="zh-CN" sz="1800" i="0" kern="100">
                    <a:effectLst/>
                    <a:latin typeface="Cambria Math" panose="02040503050406030204" pitchFamily="18" charset="0"/>
                    <a:ea typeface="宋体" panose="02010600030101010101" pitchFamily="2" charset="-122"/>
                  </a:rPr>
                  <a:t>〗_</a:t>
                </a:r>
                <a:r>
                  <a:rPr lang="en-US" altLang="zh-CN" sz="1800" i="0" kern="100">
                    <a:effectLst/>
                    <a:latin typeface="Cambria Math" panose="02040503050406030204" pitchFamily="18" charset="0"/>
                    <a:ea typeface="宋体" panose="02010600030101010101" pitchFamily="2" charset="-122"/>
                  </a:rPr>
                  <a:t>𝑀</a:t>
                </a:r>
                <a:r>
                  <a:rPr lang="zh-CN" altLang="zh-CN" sz="1800" i="0" kern="100">
                    <a:effectLst/>
                    <a:latin typeface="Cambria Math" panose="02040503050406030204" pitchFamily="18" charset="0"/>
                    <a:ea typeface="宋体" panose="02010600030101010101" pitchFamily="2" charset="-122"/>
                  </a:rPr>
                  <a:t>)/〖</a:t>
                </a:r>
                <a:r>
                  <a:rPr lang="en-US" altLang="zh-CN" sz="1800" i="0" kern="100">
                    <a:effectLst/>
                    <a:latin typeface="Cambria Math" panose="02040503050406030204" pitchFamily="18" charset="0"/>
                    <a:ea typeface="宋体" panose="02010600030101010101" pitchFamily="2" charset="-122"/>
                  </a:rPr>
                  <a:t>𝑁𝑢𝑚</a:t>
                </a:r>
                <a:r>
                  <a:rPr lang="zh-CN" altLang="zh-CN" sz="1800" i="0" kern="100">
                    <a:effectLst/>
                    <a:latin typeface="Cambria Math" panose="02040503050406030204" pitchFamily="18" charset="0"/>
                    <a:ea typeface="宋体" panose="02010600030101010101" pitchFamily="2" charset="-122"/>
                  </a:rPr>
                  <a:t>〗_</a:t>
                </a:r>
                <a:r>
                  <a:rPr lang="en-US" altLang="zh-CN" sz="1800" i="0" kern="100">
                    <a:effectLst/>
                    <a:latin typeface="Cambria Math" panose="02040503050406030204" pitchFamily="18" charset="0"/>
                    <a:ea typeface="宋体" panose="02010600030101010101" pitchFamily="2" charset="-122"/>
                  </a:rPr>
                  <a:t>𝑀 #</a:t>
                </a:r>
                <a:r>
                  <a:rPr lang="zh-CN" altLang="zh-CN" sz="1800" i="0" kern="100">
                    <a:effectLst/>
                    <a:latin typeface="Cambria Math" panose="02040503050406030204" pitchFamily="18" charset="0"/>
                    <a:ea typeface="宋体" panose="02010600030101010101" pitchFamily="2" charset="-122"/>
                  </a:rPr>
                  <a:t>(</a:t>
                </a:r>
                <a:r>
                  <a:rPr lang="en-US" altLang="zh-CN" sz="1800" i="0" kern="100">
                    <a:effectLst/>
                    <a:latin typeface="Cambria Math" panose="02040503050406030204" pitchFamily="18" charset="0"/>
                    <a:ea typeface="宋体" panose="02010600030101010101" pitchFamily="2" charset="-122"/>
                  </a:rPr>
                  <a:t>3.16) )</a:t>
                </a:r>
                <a:endParaRPr lang="zh-CN" altLang="zh-CN" sz="1800" kern="100" dirty="0">
                  <a:effectLst/>
                  <a:latin typeface="Times New Roman" panose="02020603050405020304" pitchFamily="18" charset="0"/>
                  <a:ea typeface="宋体" panose="02010600030101010101" pitchFamily="2" charset="-122"/>
                </a:endParaRPr>
              </a:p>
              <a:p>
                <a:pPr indent="304800" algn="just">
                  <a:lnSpc>
                    <a:spcPct val="150000"/>
                  </a:lnSpc>
                </a:pPr>
                <a:r>
                  <a:rPr lang="zh-CN" altLang="zh-CN" sz="1800" i="0" kern="100">
                    <a:effectLst/>
                    <a:latin typeface="Cambria Math" panose="02040503050406030204" pitchFamily="18" charset="0"/>
                  </a:rPr>
                  <a:t>〖</a:t>
                </a:r>
                <a:r>
                  <a:rPr lang="en-US" altLang="zh-CN" sz="1800" i="0" kern="100">
                    <a:effectLst/>
                    <a:latin typeface="Cambria Math" panose="02040503050406030204" pitchFamily="18" charset="0"/>
                    <a:ea typeface="宋体" panose="02010600030101010101" pitchFamily="2" charset="-122"/>
                  </a:rPr>
                  <a:t>𝑁𝑢𝑚</a:t>
                </a:r>
                <a:r>
                  <a:rPr lang="zh-CN" altLang="zh-CN" sz="1800" i="0" kern="100">
                    <a:effectLst/>
                    <a:latin typeface="Cambria Math" panose="02040503050406030204" pitchFamily="18" charset="0"/>
                    <a:ea typeface="宋体" panose="02010600030101010101" pitchFamily="2" charset="-122"/>
                  </a:rPr>
                  <a:t>〗_</a:t>
                </a:r>
                <a:r>
                  <a:rPr lang="en-US" altLang="zh-CN" sz="1800" i="0" kern="100">
                    <a:effectLst/>
                    <a:latin typeface="Cambria Math" panose="02040503050406030204" pitchFamily="18" charset="0"/>
                    <a:ea typeface="宋体" panose="02010600030101010101" pitchFamily="2" charset="-122"/>
                  </a:rPr>
                  <a:t>𝑀</a:t>
                </a:r>
                <a:r>
                  <a:rPr lang="zh-CN" altLang="zh-CN" sz="1800" kern="100" dirty="0">
                    <a:effectLst/>
                    <a:latin typeface="Times New Roman" panose="02020603050405020304" pitchFamily="18" charset="0"/>
                    <a:ea typeface="宋体" panose="02010600030101010101" pitchFamily="2" charset="-122"/>
                  </a:rPr>
                  <a:t>表示恶意车辆节点产生的数据包总数目，</a:t>
                </a:r>
                <a:r>
                  <a:rPr lang="zh-CN" altLang="zh-CN" sz="1800" i="0" kern="100">
                    <a:effectLst/>
                    <a:latin typeface="Cambria Math" panose="02040503050406030204" pitchFamily="18" charset="0"/>
                  </a:rPr>
                  <a:t>〖</a:t>
                </a:r>
                <a:r>
                  <a:rPr lang="en-US" altLang="zh-CN" sz="1800" i="0" kern="100">
                    <a:effectLst/>
                    <a:latin typeface="Cambria Math" panose="02040503050406030204" pitchFamily="18" charset="0"/>
                    <a:ea typeface="宋体" panose="02010600030101010101" pitchFamily="2" charset="-122"/>
                  </a:rPr>
                  <a:t>𝐷𝑟𝑜𝑝</a:t>
                </a:r>
                <a:r>
                  <a:rPr lang="zh-CN" altLang="zh-CN" sz="1800" i="0" kern="100">
                    <a:effectLst/>
                    <a:latin typeface="Cambria Math" panose="02040503050406030204" pitchFamily="18" charset="0"/>
                    <a:ea typeface="宋体" panose="02010600030101010101" pitchFamily="2" charset="-122"/>
                  </a:rPr>
                  <a:t>〗_</a:t>
                </a:r>
                <a:r>
                  <a:rPr lang="en-US" altLang="zh-CN" sz="1800" i="0" kern="100">
                    <a:effectLst/>
                    <a:latin typeface="Cambria Math" panose="02040503050406030204" pitchFamily="18" charset="0"/>
                    <a:ea typeface="宋体" panose="02010600030101010101" pitchFamily="2" charset="-122"/>
                  </a:rPr>
                  <a:t>𝑀</a:t>
                </a:r>
                <a:r>
                  <a:rPr lang="zh-CN" altLang="zh-CN" sz="1800" kern="100" dirty="0">
                    <a:effectLst/>
                    <a:latin typeface="Times New Roman" panose="02020603050405020304" pitchFamily="18" charset="0"/>
                    <a:ea typeface="宋体" panose="02010600030101010101" pitchFamily="2" charset="-122"/>
                  </a:rPr>
                  <a:t>表示丢弃的恶意车辆节点数据包数目。</a:t>
                </a:r>
              </a:p>
              <a:p>
                <a:pPr indent="304800" algn="just">
                  <a:lnSpc>
                    <a:spcPct val="150000"/>
                  </a:lnSpc>
                </a:pPr>
                <a:r>
                  <a:rPr lang="zh-CN" altLang="zh-CN" sz="1800" kern="100" dirty="0">
                    <a:effectLst/>
                    <a:latin typeface="Times New Roman" panose="02020603050405020304" pitchFamily="18" charset="0"/>
                    <a:ea typeface="宋体" panose="02010600030101010101" pitchFamily="2" charset="-122"/>
                  </a:rPr>
                  <a:t>诚实数据包检测率，如图中的红线所示。</a:t>
                </a:r>
              </a:p>
              <a:p>
                <a:pPr indent="304800" algn="ctr">
                  <a:lnSpc>
                    <a:spcPct val="150000"/>
                  </a:lnSpc>
                </a:pPr>
                <a:r>
                  <a:rPr lang="zh-CN" altLang="zh-CN" sz="1800" i="0" kern="100">
                    <a:effectLst/>
                    <a:latin typeface="Cambria Math" panose="02040503050406030204" pitchFamily="18" charset="0"/>
                  </a:rPr>
                  <a:t>█(〖</a:t>
                </a:r>
                <a:r>
                  <a:rPr lang="en-US" altLang="zh-CN" sz="1800" i="0" kern="100">
                    <a:effectLst/>
                    <a:latin typeface="Cambria Math" panose="02040503050406030204" pitchFamily="18" charset="0"/>
                    <a:ea typeface="宋体" panose="02010600030101010101" pitchFamily="2" charset="-122"/>
                  </a:rPr>
                  <a:t>𝐷𝑒𝑐𝑡𝑖𝑜𝑛</a:t>
                </a:r>
                <a:r>
                  <a:rPr lang="zh-CN" altLang="zh-CN" sz="1800" i="0" kern="100">
                    <a:effectLst/>
                    <a:latin typeface="Cambria Math" panose="02040503050406030204" pitchFamily="18" charset="0"/>
                    <a:ea typeface="宋体" panose="02010600030101010101" pitchFamily="2" charset="-122"/>
                  </a:rPr>
                  <a:t>〗_</a:t>
                </a:r>
                <a:r>
                  <a:rPr lang="en-US" altLang="zh-CN" sz="1800" i="0" kern="100">
                    <a:effectLst/>
                    <a:latin typeface="Cambria Math" panose="02040503050406030204" pitchFamily="18" charset="0"/>
                    <a:ea typeface="宋体" panose="02010600030101010101" pitchFamily="2" charset="-122"/>
                  </a:rPr>
                  <a:t>𝐻=</a:t>
                </a:r>
                <a:r>
                  <a:rPr lang="zh-CN" altLang="zh-CN" sz="1800" i="0" kern="100">
                    <a:effectLst/>
                    <a:latin typeface="Cambria Math" panose="02040503050406030204" pitchFamily="18" charset="0"/>
                    <a:ea typeface="宋体" panose="02010600030101010101" pitchFamily="2" charset="-122"/>
                  </a:rPr>
                  <a:t>(〖</a:t>
                </a:r>
                <a:r>
                  <a:rPr lang="en-US" altLang="zh-CN" sz="1800" i="0" kern="100">
                    <a:effectLst/>
                    <a:latin typeface="Cambria Math" panose="02040503050406030204" pitchFamily="18" charset="0"/>
                    <a:ea typeface="宋体" panose="02010600030101010101" pitchFamily="2" charset="-122"/>
                  </a:rPr>
                  <a:t>𝑁𝑢𝑚</a:t>
                </a:r>
                <a:r>
                  <a:rPr lang="zh-CN" altLang="zh-CN" sz="1800" i="0" kern="100">
                    <a:effectLst/>
                    <a:latin typeface="Cambria Math" panose="02040503050406030204" pitchFamily="18" charset="0"/>
                    <a:ea typeface="宋体" panose="02010600030101010101" pitchFamily="2" charset="-122"/>
                  </a:rPr>
                  <a:t>〗_</a:t>
                </a:r>
                <a:r>
                  <a:rPr lang="en-US" altLang="zh-CN" sz="1800" i="0" kern="100">
                    <a:effectLst/>
                    <a:latin typeface="Cambria Math" panose="02040503050406030204" pitchFamily="18" charset="0"/>
                    <a:ea typeface="宋体" panose="02010600030101010101" pitchFamily="2" charset="-122"/>
                  </a:rPr>
                  <a:t>𝐻</a:t>
                </a:r>
                <a:r>
                  <a:rPr lang="zh-CN" altLang="en-US" sz="1800" i="0" kern="100">
                    <a:effectLst/>
                    <a:latin typeface="Cambria Math" panose="02040503050406030204" pitchFamily="18" charset="0"/>
                    <a:ea typeface="微软雅黑" panose="020B0503020204020204" pitchFamily="34" charset="-122"/>
                    <a:cs typeface="微软雅黑" panose="020B0503020204020204" pitchFamily="34" charset="-122"/>
                  </a:rPr>
                  <a:t>−</a:t>
                </a:r>
                <a:r>
                  <a:rPr lang="zh-CN" altLang="zh-CN" sz="1800" i="0" kern="100">
                    <a:effectLst/>
                    <a:latin typeface="Cambria Math" panose="02040503050406030204" pitchFamily="18" charset="0"/>
                    <a:ea typeface="微软雅黑" panose="020B0503020204020204" pitchFamily="34" charset="-122"/>
                    <a:cs typeface="微软雅黑" panose="020B0503020204020204" pitchFamily="34" charset="-122"/>
                  </a:rPr>
                  <a:t>〖</a:t>
                </a:r>
                <a:r>
                  <a:rPr lang="en-US" altLang="zh-CN" sz="1800" i="0" kern="100">
                    <a:effectLst/>
                    <a:latin typeface="Cambria Math" panose="02040503050406030204" pitchFamily="18" charset="0"/>
                    <a:ea typeface="宋体" panose="02010600030101010101" pitchFamily="2" charset="-122"/>
                  </a:rPr>
                  <a:t>𝐷𝑟𝑜𝑝</a:t>
                </a:r>
                <a:r>
                  <a:rPr lang="zh-CN" altLang="zh-CN" sz="1800" i="0" kern="100">
                    <a:effectLst/>
                    <a:latin typeface="Cambria Math" panose="02040503050406030204" pitchFamily="18" charset="0"/>
                    <a:ea typeface="宋体" panose="02010600030101010101" pitchFamily="2" charset="-122"/>
                  </a:rPr>
                  <a:t>〗_</a:t>
                </a:r>
                <a:r>
                  <a:rPr lang="en-US" altLang="zh-CN" sz="1800" i="0" kern="100">
                    <a:effectLst/>
                    <a:latin typeface="Cambria Math" panose="02040503050406030204" pitchFamily="18" charset="0"/>
                    <a:ea typeface="宋体" panose="02010600030101010101" pitchFamily="2" charset="-122"/>
                  </a:rPr>
                  <a:t>𝐻</a:t>
                </a:r>
                <a:r>
                  <a:rPr lang="zh-CN" altLang="zh-CN" sz="1800" i="0" kern="100">
                    <a:effectLst/>
                    <a:latin typeface="Cambria Math" panose="02040503050406030204" pitchFamily="18" charset="0"/>
                    <a:ea typeface="宋体" panose="02010600030101010101" pitchFamily="2" charset="-122"/>
                  </a:rPr>
                  <a:t>)/〖</a:t>
                </a:r>
                <a:r>
                  <a:rPr lang="en-US" altLang="zh-CN" sz="1800" i="0" kern="100">
                    <a:effectLst/>
                    <a:latin typeface="Cambria Math" panose="02040503050406030204" pitchFamily="18" charset="0"/>
                    <a:ea typeface="宋体" panose="02010600030101010101" pitchFamily="2" charset="-122"/>
                  </a:rPr>
                  <a:t>𝑁𝑢𝑚</a:t>
                </a:r>
                <a:r>
                  <a:rPr lang="zh-CN" altLang="zh-CN" sz="1800" i="0" kern="100">
                    <a:effectLst/>
                    <a:latin typeface="Cambria Math" panose="02040503050406030204" pitchFamily="18" charset="0"/>
                    <a:ea typeface="宋体" panose="02010600030101010101" pitchFamily="2" charset="-122"/>
                  </a:rPr>
                  <a:t>〗_</a:t>
                </a:r>
                <a:r>
                  <a:rPr lang="en-US" altLang="zh-CN" sz="1800" i="0" kern="100">
                    <a:effectLst/>
                    <a:latin typeface="Cambria Math" panose="02040503050406030204" pitchFamily="18" charset="0"/>
                    <a:ea typeface="宋体" panose="02010600030101010101" pitchFamily="2" charset="-122"/>
                  </a:rPr>
                  <a:t>𝐻 #</a:t>
                </a:r>
                <a:r>
                  <a:rPr lang="zh-CN" altLang="zh-CN" sz="1800" i="0" kern="100">
                    <a:effectLst/>
                    <a:latin typeface="Cambria Math" panose="02040503050406030204" pitchFamily="18" charset="0"/>
                    <a:ea typeface="宋体" panose="02010600030101010101" pitchFamily="2" charset="-122"/>
                  </a:rPr>
                  <a:t>(</a:t>
                </a:r>
                <a:r>
                  <a:rPr lang="en-US" altLang="zh-CN" sz="1800" i="0" kern="100">
                    <a:effectLst/>
                    <a:latin typeface="Cambria Math" panose="02040503050406030204" pitchFamily="18" charset="0"/>
                    <a:ea typeface="宋体" panose="02010600030101010101" pitchFamily="2" charset="-122"/>
                  </a:rPr>
                  <a:t>3.17) )</a:t>
                </a:r>
                <a:endParaRPr lang="zh-CN" altLang="zh-CN" sz="1800" kern="100" dirty="0">
                  <a:effectLst/>
                  <a:latin typeface="Times New Roman" panose="02020603050405020304" pitchFamily="18" charset="0"/>
                  <a:ea typeface="宋体" panose="02010600030101010101" pitchFamily="2" charset="-122"/>
                </a:endParaRPr>
              </a:p>
              <a:p>
                <a:pPr indent="304800" algn="just">
                  <a:lnSpc>
                    <a:spcPct val="150000"/>
                  </a:lnSpc>
                </a:pPr>
                <a:r>
                  <a:rPr lang="zh-CN" altLang="zh-CN" sz="1800" kern="100" dirty="0">
                    <a:effectLst/>
                    <a:latin typeface="Times New Roman" panose="02020603050405020304" pitchFamily="18" charset="0"/>
                    <a:ea typeface="宋体" panose="02010600030101010101" pitchFamily="2" charset="-122"/>
                  </a:rPr>
                  <a:t>，</a:t>
                </a:r>
                <a:r>
                  <a:rPr lang="zh-CN" altLang="zh-CN" sz="1800" i="0" kern="100">
                    <a:effectLst/>
                    <a:latin typeface="Cambria Math" panose="02040503050406030204" pitchFamily="18" charset="0"/>
                  </a:rPr>
                  <a:t>〖</a:t>
                </a:r>
                <a:r>
                  <a:rPr lang="en-US" altLang="zh-CN" sz="1800" i="0" kern="100">
                    <a:effectLst/>
                    <a:latin typeface="Cambria Math" panose="02040503050406030204" pitchFamily="18" charset="0"/>
                    <a:ea typeface="宋体" panose="02010600030101010101" pitchFamily="2" charset="-122"/>
                  </a:rPr>
                  <a:t>𝑁𝑢𝑚</a:t>
                </a:r>
                <a:r>
                  <a:rPr lang="zh-CN" altLang="zh-CN" sz="1800" i="0" kern="100">
                    <a:effectLst/>
                    <a:latin typeface="Cambria Math" panose="02040503050406030204" pitchFamily="18" charset="0"/>
                    <a:ea typeface="宋体" panose="02010600030101010101" pitchFamily="2" charset="-122"/>
                  </a:rPr>
                  <a:t>〗_</a:t>
                </a:r>
                <a:r>
                  <a:rPr lang="en-US" altLang="zh-CN" sz="1800" i="0" kern="100">
                    <a:effectLst/>
                    <a:latin typeface="Cambria Math" panose="02040503050406030204" pitchFamily="18" charset="0"/>
                    <a:ea typeface="宋体" panose="02010600030101010101" pitchFamily="2" charset="-122"/>
                  </a:rPr>
                  <a:t>𝐻</a:t>
                </a:r>
                <a:r>
                  <a:rPr lang="zh-CN" altLang="zh-CN" sz="1800" kern="100" dirty="0">
                    <a:effectLst/>
                    <a:latin typeface="Times New Roman" panose="02020603050405020304" pitchFamily="18" charset="0"/>
                    <a:ea typeface="宋体" panose="02010600030101010101" pitchFamily="2" charset="-122"/>
                  </a:rPr>
                  <a:t>表示诚实车辆节点产生的数据包总数目，用</a:t>
                </a:r>
                <a:r>
                  <a:rPr lang="zh-CN" altLang="zh-CN" sz="1800" i="0" kern="100">
                    <a:effectLst/>
                    <a:latin typeface="Cambria Math" panose="02040503050406030204" pitchFamily="18" charset="0"/>
                  </a:rPr>
                  <a:t>〖</a:t>
                </a:r>
                <a:r>
                  <a:rPr lang="en-US" altLang="zh-CN" sz="1800" i="0" kern="100">
                    <a:effectLst/>
                    <a:latin typeface="Cambria Math" panose="02040503050406030204" pitchFamily="18" charset="0"/>
                    <a:ea typeface="宋体" panose="02010600030101010101" pitchFamily="2" charset="-122"/>
                  </a:rPr>
                  <a:t>𝐷𝑟𝑜𝑝</a:t>
                </a:r>
                <a:r>
                  <a:rPr lang="zh-CN" altLang="zh-CN" sz="1800" i="0" kern="100">
                    <a:effectLst/>
                    <a:latin typeface="Cambria Math" panose="02040503050406030204" pitchFamily="18" charset="0"/>
                    <a:ea typeface="宋体" panose="02010600030101010101" pitchFamily="2" charset="-122"/>
                  </a:rPr>
                  <a:t>〗_</a:t>
                </a:r>
                <a:r>
                  <a:rPr lang="en-US" altLang="zh-CN" sz="1800" i="0" kern="100">
                    <a:effectLst/>
                    <a:latin typeface="Cambria Math" panose="02040503050406030204" pitchFamily="18" charset="0"/>
                    <a:ea typeface="宋体" panose="02010600030101010101" pitchFamily="2" charset="-122"/>
                  </a:rPr>
                  <a:t>𝐻</a:t>
                </a:r>
                <a:r>
                  <a:rPr lang="zh-CN" altLang="zh-CN" sz="1800" kern="100" dirty="0">
                    <a:effectLst/>
                    <a:latin typeface="Times New Roman" panose="02020603050405020304" pitchFamily="18" charset="0"/>
                    <a:ea typeface="宋体" panose="02010600030101010101" pitchFamily="2" charset="-122"/>
                  </a:rPr>
                  <a:t>表示丢弃的诚实车辆节点数据包数目。</a:t>
                </a:r>
              </a:p>
              <a:p>
                <a:pPr indent="304800" algn="just">
                  <a:lnSpc>
                    <a:spcPct val="150000"/>
                  </a:lnSpc>
                </a:pPr>
                <a:r>
                  <a:rPr lang="zh-CN" altLang="zh-CN" sz="1800" kern="100" dirty="0">
                    <a:effectLst/>
                    <a:latin typeface="Times New Roman" panose="02020603050405020304" pitchFamily="18" charset="0"/>
                    <a:ea typeface="宋体" panose="02010600030101010101" pitchFamily="2" charset="-122"/>
                  </a:rPr>
                  <a:t>总数据包检测率</a:t>
                </a:r>
                <a:r>
                  <a:rPr lang="zh-CN" altLang="zh-CN" sz="1800" i="0" kern="100">
                    <a:effectLst/>
                    <a:latin typeface="Cambria Math" panose="02040503050406030204" pitchFamily="18" charset="0"/>
                  </a:rPr>
                  <a:t>〖</a:t>
                </a:r>
                <a:r>
                  <a:rPr lang="en-US" altLang="zh-CN" sz="1800" i="0" kern="100">
                    <a:effectLst/>
                    <a:latin typeface="Cambria Math" panose="02040503050406030204" pitchFamily="18" charset="0"/>
                    <a:ea typeface="宋体" panose="02010600030101010101" pitchFamily="2" charset="-122"/>
                  </a:rPr>
                  <a:t>𝐷𝑒𝑐𝑡𝑖𝑜𝑛</a:t>
                </a:r>
                <a:r>
                  <a:rPr lang="zh-CN" altLang="zh-CN" sz="1800" i="0" kern="100">
                    <a:effectLst/>
                    <a:latin typeface="Cambria Math" panose="02040503050406030204" pitchFamily="18" charset="0"/>
                    <a:ea typeface="宋体" panose="02010600030101010101" pitchFamily="2" charset="-122"/>
                  </a:rPr>
                  <a:t>〗_</a:t>
                </a:r>
                <a:r>
                  <a:rPr lang="en-US" altLang="zh-CN" sz="1800" i="0" kern="100">
                    <a:effectLst/>
                    <a:latin typeface="Cambria Math" panose="02040503050406030204" pitchFamily="18" charset="0"/>
                    <a:ea typeface="宋体" panose="02010600030101010101" pitchFamily="2" charset="-122"/>
                  </a:rPr>
                  <a:t>𝑇</a:t>
                </a:r>
                <a:r>
                  <a:rPr lang="zh-CN" altLang="zh-CN" sz="1800" kern="100" dirty="0">
                    <a:effectLst/>
                    <a:latin typeface="Times New Roman" panose="02020603050405020304" pitchFamily="18" charset="0"/>
                    <a:ea typeface="宋体" panose="02010600030101010101" pitchFamily="2" charset="-122"/>
                  </a:rPr>
                  <a:t>，如图中的灰线所示。</a:t>
                </a:r>
              </a:p>
              <a:p>
                <a:pPr indent="304800" algn="ctr">
                  <a:lnSpc>
                    <a:spcPct val="150000"/>
                  </a:lnSpc>
                </a:pPr>
                <a:r>
                  <a:rPr lang="zh-CN" altLang="zh-CN" sz="1800" i="0" kern="100">
                    <a:effectLst/>
                    <a:latin typeface="Cambria Math" panose="02040503050406030204" pitchFamily="18" charset="0"/>
                  </a:rPr>
                  <a:t>█(〖</a:t>
                </a:r>
                <a:r>
                  <a:rPr lang="en-US" altLang="zh-CN" sz="1800" i="0" kern="100">
                    <a:effectLst/>
                    <a:latin typeface="Cambria Math" panose="02040503050406030204" pitchFamily="18" charset="0"/>
                    <a:ea typeface="宋体" panose="02010600030101010101" pitchFamily="2" charset="-122"/>
                  </a:rPr>
                  <a:t>𝐷𝑒𝑐𝑡𝑖𝑜𝑛</a:t>
                </a:r>
                <a:r>
                  <a:rPr lang="zh-CN" altLang="zh-CN" sz="1800" i="0" kern="100">
                    <a:effectLst/>
                    <a:latin typeface="Cambria Math" panose="02040503050406030204" pitchFamily="18" charset="0"/>
                    <a:ea typeface="宋体" panose="02010600030101010101" pitchFamily="2" charset="-122"/>
                  </a:rPr>
                  <a:t>〗_</a:t>
                </a:r>
                <a:r>
                  <a:rPr lang="en-US" altLang="zh-CN" sz="1800" i="0" kern="100">
                    <a:effectLst/>
                    <a:latin typeface="Cambria Math" panose="02040503050406030204" pitchFamily="18" charset="0"/>
                    <a:ea typeface="宋体" panose="02010600030101010101" pitchFamily="2" charset="-122"/>
                  </a:rPr>
                  <a:t>𝑇=</a:t>
                </a:r>
                <a:r>
                  <a:rPr lang="zh-CN" altLang="zh-CN" sz="1800" i="0" kern="100">
                    <a:effectLst/>
                    <a:latin typeface="Cambria Math" panose="02040503050406030204" pitchFamily="18" charset="0"/>
                    <a:ea typeface="宋体" panose="02010600030101010101" pitchFamily="2" charset="-122"/>
                  </a:rPr>
                  <a:t>(〖</a:t>
                </a:r>
                <a:r>
                  <a:rPr lang="en-US" altLang="zh-CN" sz="1800" i="0" kern="100">
                    <a:effectLst/>
                    <a:latin typeface="Cambria Math" panose="02040503050406030204" pitchFamily="18" charset="0"/>
                    <a:ea typeface="宋体" panose="02010600030101010101" pitchFamily="2" charset="-122"/>
                  </a:rPr>
                  <a:t>𝑁𝑢𝑚</a:t>
                </a:r>
                <a:r>
                  <a:rPr lang="zh-CN" altLang="zh-CN" sz="1800" i="0" kern="100">
                    <a:effectLst/>
                    <a:latin typeface="Cambria Math" panose="02040503050406030204" pitchFamily="18" charset="0"/>
                    <a:ea typeface="宋体" panose="02010600030101010101" pitchFamily="2" charset="-122"/>
                  </a:rPr>
                  <a:t>〗_</a:t>
                </a:r>
                <a:r>
                  <a:rPr lang="en-US" altLang="zh-CN" sz="1800" i="0" kern="100">
                    <a:effectLst/>
                    <a:latin typeface="Cambria Math" panose="02040503050406030204" pitchFamily="18" charset="0"/>
                    <a:ea typeface="宋体" panose="02010600030101010101" pitchFamily="2" charset="-122"/>
                  </a:rPr>
                  <a:t>𝐻</a:t>
                </a:r>
                <a:r>
                  <a:rPr lang="zh-CN" altLang="en-US" sz="1800" i="0" kern="100">
                    <a:effectLst/>
                    <a:latin typeface="Cambria Math" panose="02040503050406030204" pitchFamily="18" charset="0"/>
                    <a:ea typeface="微软雅黑" panose="020B0503020204020204" pitchFamily="34" charset="-122"/>
                    <a:cs typeface="微软雅黑" panose="020B0503020204020204" pitchFamily="34" charset="-122"/>
                  </a:rPr>
                  <a:t>−</a:t>
                </a:r>
                <a:r>
                  <a:rPr lang="zh-CN" altLang="zh-CN" sz="1800" i="0" kern="100">
                    <a:effectLst/>
                    <a:latin typeface="Cambria Math" panose="02040503050406030204" pitchFamily="18" charset="0"/>
                    <a:ea typeface="微软雅黑" panose="020B0503020204020204" pitchFamily="34" charset="-122"/>
                    <a:cs typeface="微软雅黑" panose="020B0503020204020204" pitchFamily="34" charset="-122"/>
                  </a:rPr>
                  <a:t>〖</a:t>
                </a:r>
                <a:r>
                  <a:rPr lang="en-US" altLang="zh-CN" sz="1800" i="0" kern="100">
                    <a:effectLst/>
                    <a:latin typeface="Cambria Math" panose="02040503050406030204" pitchFamily="18" charset="0"/>
                    <a:ea typeface="宋体" panose="02010600030101010101" pitchFamily="2" charset="-122"/>
                  </a:rPr>
                  <a:t>𝐷𝑟𝑜𝑝</a:t>
                </a:r>
                <a:r>
                  <a:rPr lang="zh-CN" altLang="zh-CN" sz="1800" i="0" kern="100">
                    <a:effectLst/>
                    <a:latin typeface="Cambria Math" panose="02040503050406030204" pitchFamily="18" charset="0"/>
                    <a:ea typeface="宋体" panose="02010600030101010101" pitchFamily="2" charset="-122"/>
                  </a:rPr>
                  <a:t>〗_</a:t>
                </a:r>
                <a:r>
                  <a:rPr lang="en-US" altLang="zh-CN" sz="1800" i="0" kern="100">
                    <a:effectLst/>
                    <a:latin typeface="Cambria Math" panose="02040503050406030204" pitchFamily="18" charset="0"/>
                    <a:ea typeface="宋体" panose="02010600030101010101" pitchFamily="2" charset="-122"/>
                  </a:rPr>
                  <a:t>𝐻+</a:t>
                </a:r>
                <a:r>
                  <a:rPr lang="zh-CN" altLang="zh-CN" sz="1800" i="0" kern="100">
                    <a:effectLst/>
                    <a:latin typeface="Cambria Math" panose="02040503050406030204" pitchFamily="18" charset="0"/>
                    <a:ea typeface="宋体" panose="02010600030101010101" pitchFamily="2" charset="-122"/>
                  </a:rPr>
                  <a:t>〖</a:t>
                </a:r>
                <a:r>
                  <a:rPr lang="en-US" altLang="zh-CN" sz="1800" i="0" kern="100">
                    <a:effectLst/>
                    <a:latin typeface="Cambria Math" panose="02040503050406030204" pitchFamily="18" charset="0"/>
                    <a:ea typeface="宋体" panose="02010600030101010101" pitchFamily="2" charset="-122"/>
                  </a:rPr>
                  <a:t>𝑁𝑢𝑚</a:t>
                </a:r>
                <a:r>
                  <a:rPr lang="zh-CN" altLang="zh-CN" sz="1800" i="0" kern="100">
                    <a:effectLst/>
                    <a:latin typeface="Cambria Math" panose="02040503050406030204" pitchFamily="18" charset="0"/>
                    <a:ea typeface="宋体" panose="02010600030101010101" pitchFamily="2" charset="-122"/>
                  </a:rPr>
                  <a:t>〗_</a:t>
                </a:r>
                <a:r>
                  <a:rPr lang="en-US" altLang="zh-CN" sz="1800" i="0" kern="100">
                    <a:effectLst/>
                    <a:latin typeface="Cambria Math" panose="02040503050406030204" pitchFamily="18" charset="0"/>
                    <a:ea typeface="宋体" panose="02010600030101010101" pitchFamily="2" charset="-122"/>
                  </a:rPr>
                  <a:t>𝑀</a:t>
                </a:r>
                <a:r>
                  <a:rPr lang="zh-CN" altLang="en-US" sz="1800" i="0" kern="100">
                    <a:effectLst/>
                    <a:latin typeface="Cambria Math" panose="02040503050406030204" pitchFamily="18" charset="0"/>
                    <a:ea typeface="微软雅黑" panose="020B0503020204020204" pitchFamily="34" charset="-122"/>
                    <a:cs typeface="微软雅黑" panose="020B0503020204020204" pitchFamily="34" charset="-122"/>
                  </a:rPr>
                  <a:t>−</a:t>
                </a:r>
                <a:r>
                  <a:rPr lang="zh-CN" altLang="zh-CN" sz="1800" i="0" kern="100">
                    <a:effectLst/>
                    <a:latin typeface="Cambria Math" panose="02040503050406030204" pitchFamily="18" charset="0"/>
                    <a:ea typeface="微软雅黑" panose="020B0503020204020204" pitchFamily="34" charset="-122"/>
                    <a:cs typeface="微软雅黑" panose="020B0503020204020204" pitchFamily="34" charset="-122"/>
                  </a:rPr>
                  <a:t>〖</a:t>
                </a:r>
                <a:r>
                  <a:rPr lang="en-US" altLang="zh-CN" sz="1800" i="0" kern="100">
                    <a:effectLst/>
                    <a:latin typeface="Cambria Math" panose="02040503050406030204" pitchFamily="18" charset="0"/>
                    <a:ea typeface="宋体" panose="02010600030101010101" pitchFamily="2" charset="-122"/>
                  </a:rPr>
                  <a:t>𝐷𝑟𝑜𝑝</a:t>
                </a:r>
                <a:r>
                  <a:rPr lang="zh-CN" altLang="zh-CN" sz="1800" i="0" kern="100">
                    <a:effectLst/>
                    <a:latin typeface="Cambria Math" panose="02040503050406030204" pitchFamily="18" charset="0"/>
                    <a:ea typeface="宋体" panose="02010600030101010101" pitchFamily="2" charset="-122"/>
                  </a:rPr>
                  <a:t>〗_</a:t>
                </a:r>
                <a:r>
                  <a:rPr lang="en-US" altLang="zh-CN" sz="1800" i="0" kern="100">
                    <a:effectLst/>
                    <a:latin typeface="Cambria Math" panose="02040503050406030204" pitchFamily="18" charset="0"/>
                    <a:ea typeface="宋体" panose="02010600030101010101" pitchFamily="2" charset="-122"/>
                  </a:rPr>
                  <a:t>𝑀</a:t>
                </a:r>
                <a:r>
                  <a:rPr lang="zh-CN" altLang="zh-CN" sz="1800" i="0" kern="100">
                    <a:effectLst/>
                    <a:latin typeface="Cambria Math" panose="02040503050406030204" pitchFamily="18" charset="0"/>
                    <a:ea typeface="宋体" panose="02010600030101010101" pitchFamily="2" charset="-122"/>
                  </a:rPr>
                  <a:t>)/(〖</a:t>
                </a:r>
                <a:r>
                  <a:rPr lang="en-US" altLang="zh-CN" sz="1800" i="0" kern="100">
                    <a:effectLst/>
                    <a:latin typeface="Cambria Math" panose="02040503050406030204" pitchFamily="18" charset="0"/>
                    <a:ea typeface="宋体" panose="02010600030101010101" pitchFamily="2" charset="-122"/>
                  </a:rPr>
                  <a:t>𝑁𝑢𝑚</a:t>
                </a:r>
                <a:r>
                  <a:rPr lang="zh-CN" altLang="zh-CN" sz="1800" i="0" kern="100">
                    <a:effectLst/>
                    <a:latin typeface="Cambria Math" panose="02040503050406030204" pitchFamily="18" charset="0"/>
                    <a:ea typeface="宋体" panose="02010600030101010101" pitchFamily="2" charset="-122"/>
                  </a:rPr>
                  <a:t>〗_</a:t>
                </a:r>
                <a:r>
                  <a:rPr lang="en-US" altLang="zh-CN" sz="1800" i="0" kern="100">
                    <a:effectLst/>
                    <a:latin typeface="Cambria Math" panose="02040503050406030204" pitchFamily="18" charset="0"/>
                    <a:ea typeface="宋体" panose="02010600030101010101" pitchFamily="2" charset="-122"/>
                  </a:rPr>
                  <a:t>𝐻+</a:t>
                </a:r>
                <a:r>
                  <a:rPr lang="zh-CN" altLang="zh-CN" sz="1800" i="0" kern="100">
                    <a:effectLst/>
                    <a:latin typeface="Cambria Math" panose="02040503050406030204" pitchFamily="18" charset="0"/>
                    <a:ea typeface="宋体" panose="02010600030101010101" pitchFamily="2" charset="-122"/>
                  </a:rPr>
                  <a:t>〖</a:t>
                </a:r>
                <a:r>
                  <a:rPr lang="en-US" altLang="zh-CN" sz="1800" i="0" kern="100">
                    <a:effectLst/>
                    <a:latin typeface="Cambria Math" panose="02040503050406030204" pitchFamily="18" charset="0"/>
                    <a:ea typeface="宋体" panose="02010600030101010101" pitchFamily="2" charset="-122"/>
                  </a:rPr>
                  <a:t>𝑁𝑢𝑚</a:t>
                </a:r>
                <a:r>
                  <a:rPr lang="zh-CN" altLang="zh-CN" sz="1800" i="0" kern="100">
                    <a:effectLst/>
                    <a:latin typeface="Cambria Math" panose="02040503050406030204" pitchFamily="18" charset="0"/>
                    <a:ea typeface="宋体" panose="02010600030101010101" pitchFamily="2" charset="-122"/>
                  </a:rPr>
                  <a:t>〗_</a:t>
                </a:r>
                <a:r>
                  <a:rPr lang="en-US" altLang="zh-CN" sz="1800" i="0" kern="100">
                    <a:effectLst/>
                    <a:latin typeface="Cambria Math" panose="02040503050406030204" pitchFamily="18" charset="0"/>
                    <a:ea typeface="宋体" panose="02010600030101010101" pitchFamily="2" charset="-122"/>
                  </a:rPr>
                  <a:t>𝑀 </a:t>
                </a:r>
                <a:r>
                  <a:rPr lang="zh-CN" altLang="zh-CN" sz="1800" i="0" kern="100">
                    <a:effectLst/>
                    <a:latin typeface="Cambria Math" panose="02040503050406030204" pitchFamily="18" charset="0"/>
                    <a:ea typeface="宋体" panose="02010600030101010101" pitchFamily="2" charset="-122"/>
                  </a:rPr>
                  <a:t>)</a:t>
                </a:r>
                <a:r>
                  <a:rPr lang="en-US" altLang="zh-CN" sz="1800" i="0" kern="100">
                    <a:effectLst/>
                    <a:latin typeface="Cambria Math" panose="02040503050406030204" pitchFamily="18" charset="0"/>
                    <a:ea typeface="宋体" panose="02010600030101010101" pitchFamily="2" charset="-122"/>
                  </a:rPr>
                  <a:t>#</a:t>
                </a:r>
                <a:r>
                  <a:rPr lang="zh-CN" altLang="zh-CN" sz="1800" i="0" kern="100">
                    <a:effectLst/>
                    <a:latin typeface="Cambria Math" panose="02040503050406030204" pitchFamily="18" charset="0"/>
                    <a:ea typeface="宋体" panose="02010600030101010101" pitchFamily="2" charset="-122"/>
                  </a:rPr>
                  <a:t>(</a:t>
                </a:r>
                <a:r>
                  <a:rPr lang="en-US" altLang="zh-CN" sz="1800" i="0" kern="100">
                    <a:effectLst/>
                    <a:latin typeface="Cambria Math" panose="02040503050406030204" pitchFamily="18" charset="0"/>
                    <a:ea typeface="宋体" panose="02010600030101010101" pitchFamily="2" charset="-122"/>
                  </a:rPr>
                  <a:t>3.18) )</a:t>
                </a:r>
                <a:endParaRPr lang="zh-CN" altLang="zh-CN" sz="1800" kern="100" dirty="0">
                  <a:effectLst/>
                  <a:latin typeface="Times New Roman" panose="02020603050405020304" pitchFamily="18" charset="0"/>
                  <a:ea typeface="宋体" panose="02010600030101010101" pitchFamily="2" charset="-122"/>
                </a:endParaRPr>
              </a:p>
              <a:p>
                <a:pPr algn="just">
                  <a:lnSpc>
                    <a:spcPct val="125000"/>
                  </a:lnSpc>
                </a:pPr>
                <a:endParaRPr lang="en-US" altLang="zh-CN" sz="1200" dirty="0">
                  <a:solidFill>
                    <a:schemeClr val="tx1">
                      <a:lumMod val="75000"/>
                      <a:lumOff val="25000"/>
                    </a:schemeClr>
                  </a:solidFill>
                  <a:latin typeface="+mj-ea"/>
                  <a:ea typeface="+mj-ea"/>
                </a:endParaRPr>
              </a:p>
              <a:p>
                <a:pPr algn="just">
                  <a:lnSpc>
                    <a:spcPct val="125000"/>
                  </a:lnSpc>
                </a:pPr>
                <a:endParaRPr lang="en-US" altLang="zh-CN" sz="1200" dirty="0">
                  <a:solidFill>
                    <a:schemeClr val="tx1">
                      <a:lumMod val="75000"/>
                      <a:lumOff val="25000"/>
                    </a:schemeClr>
                  </a:solidFill>
                  <a:latin typeface="+mj-ea"/>
                  <a:ea typeface="+mj-ea"/>
                </a:endParaRPr>
              </a:p>
              <a:p>
                <a:pPr algn="just">
                  <a:lnSpc>
                    <a:spcPct val="125000"/>
                  </a:lnSpc>
                </a:pPr>
                <a:r>
                  <a:rPr lang="zh-CN" altLang="en-US" sz="1200" dirty="0">
                    <a:solidFill>
                      <a:schemeClr val="tx1">
                        <a:lumMod val="75000"/>
                        <a:lumOff val="25000"/>
                      </a:schemeClr>
                    </a:solidFill>
                    <a:latin typeface="+mj-ea"/>
                    <a:ea typeface="+mj-ea"/>
                  </a:rPr>
                  <a:t>阈值从</a:t>
                </a:r>
                <a:r>
                  <a:rPr lang="en-US" altLang="zh-CN" sz="1200" dirty="0">
                    <a:solidFill>
                      <a:schemeClr val="tx1">
                        <a:lumMod val="75000"/>
                        <a:lumOff val="25000"/>
                      </a:schemeClr>
                    </a:solidFill>
                    <a:latin typeface="+mj-ea"/>
                    <a:ea typeface="+mj-ea"/>
                  </a:rPr>
                  <a:t>0.1</a:t>
                </a:r>
                <a:r>
                  <a:rPr lang="zh-CN" altLang="en-US" sz="1200" dirty="0">
                    <a:solidFill>
                      <a:schemeClr val="tx1">
                        <a:lumMod val="75000"/>
                        <a:lumOff val="25000"/>
                      </a:schemeClr>
                    </a:solidFill>
                    <a:latin typeface="+mj-ea"/>
                    <a:ea typeface="+mj-ea"/>
                  </a:rPr>
                  <a:t>增加到</a:t>
                </a:r>
                <a:r>
                  <a:rPr lang="en-US" altLang="zh-CN" sz="1200" dirty="0">
                    <a:solidFill>
                      <a:schemeClr val="tx1">
                        <a:lumMod val="75000"/>
                        <a:lumOff val="25000"/>
                      </a:schemeClr>
                    </a:solidFill>
                    <a:latin typeface="+mj-ea"/>
                    <a:ea typeface="+mj-ea"/>
                  </a:rPr>
                  <a:t>0.5</a:t>
                </a:r>
                <a:r>
                  <a:rPr lang="zh-CN" altLang="en-US" sz="1200" dirty="0">
                    <a:solidFill>
                      <a:schemeClr val="tx1">
                        <a:lumMod val="75000"/>
                        <a:lumOff val="25000"/>
                      </a:schemeClr>
                    </a:solidFill>
                    <a:latin typeface="+mj-ea"/>
                    <a:ea typeface="+mj-ea"/>
                  </a:rPr>
                  <a:t>，方案的准确率和召回率大约从</a:t>
                </a:r>
                <a:r>
                  <a:rPr lang="en-US" altLang="zh-CN" sz="1200" dirty="0">
                    <a:solidFill>
                      <a:schemeClr val="tx1">
                        <a:lumMod val="75000"/>
                        <a:lumOff val="25000"/>
                      </a:schemeClr>
                    </a:solidFill>
                    <a:latin typeface="+mj-ea"/>
                    <a:ea typeface="+mj-ea"/>
                  </a:rPr>
                  <a:t>50%</a:t>
                </a:r>
                <a:r>
                  <a:rPr lang="zh-CN" altLang="en-US" sz="1200" dirty="0">
                    <a:solidFill>
                      <a:schemeClr val="tx1">
                        <a:lumMod val="75000"/>
                        <a:lumOff val="25000"/>
                      </a:schemeClr>
                    </a:solidFill>
                    <a:latin typeface="+mj-ea"/>
                    <a:ea typeface="+mj-ea"/>
                  </a:rPr>
                  <a:t>增加到</a:t>
                </a:r>
                <a:r>
                  <a:rPr lang="en-US" altLang="zh-CN" sz="1200" dirty="0">
                    <a:solidFill>
                      <a:schemeClr val="tx1">
                        <a:lumMod val="75000"/>
                        <a:lumOff val="25000"/>
                      </a:schemeClr>
                    </a:solidFill>
                    <a:latin typeface="+mj-ea"/>
                    <a:ea typeface="+mj-ea"/>
                  </a:rPr>
                  <a:t>90%</a:t>
                </a:r>
                <a:r>
                  <a:rPr lang="zh-CN" altLang="en-US" sz="1200" dirty="0">
                    <a:solidFill>
                      <a:schemeClr val="tx1">
                        <a:lumMod val="75000"/>
                        <a:lumOff val="25000"/>
                      </a:schemeClr>
                    </a:solidFill>
                    <a:latin typeface="+mj-ea"/>
                    <a:ea typeface="+mj-ea"/>
                  </a:rPr>
                  <a:t>。</a:t>
                </a:r>
                <a:endParaRPr lang="en-US" altLang="zh-CN" sz="1200" dirty="0">
                  <a:solidFill>
                    <a:schemeClr val="tx1">
                      <a:lumMod val="75000"/>
                      <a:lumOff val="25000"/>
                    </a:schemeClr>
                  </a:solidFill>
                  <a:latin typeface="+mj-ea"/>
                  <a:ea typeface="+mj-ea"/>
                </a:endParaRPr>
              </a:p>
              <a:p>
                <a:pPr algn="just">
                  <a:lnSpc>
                    <a:spcPct val="125000"/>
                  </a:lnSpc>
                </a:pPr>
                <a:r>
                  <a:rPr lang="zh-CN" altLang="en-US" sz="1200" dirty="0">
                    <a:solidFill>
                      <a:schemeClr val="tx1">
                        <a:lumMod val="75000"/>
                        <a:lumOff val="25000"/>
                      </a:schemeClr>
                    </a:solidFill>
                    <a:latin typeface="+mj-ea"/>
                    <a:ea typeface="+mj-ea"/>
                  </a:rPr>
                  <a:t>当阈值区间为</a:t>
                </a:r>
                <a:r>
                  <a:rPr lang="en-US" altLang="zh-CN" sz="1200" dirty="0">
                    <a:solidFill>
                      <a:schemeClr val="tx1">
                        <a:lumMod val="75000"/>
                        <a:lumOff val="25000"/>
                      </a:schemeClr>
                    </a:solidFill>
                    <a:latin typeface="+mj-ea"/>
                    <a:ea typeface="+mj-ea"/>
                  </a:rPr>
                  <a:t>[0.5,0.7]</a:t>
                </a:r>
                <a:r>
                  <a:rPr lang="zh-CN" altLang="en-US" sz="1200" dirty="0">
                    <a:solidFill>
                      <a:schemeClr val="tx1">
                        <a:lumMod val="75000"/>
                        <a:lumOff val="25000"/>
                      </a:schemeClr>
                    </a:solidFill>
                    <a:latin typeface="+mj-ea"/>
                    <a:ea typeface="+mj-ea"/>
                  </a:rPr>
                  <a:t>时，该方案的精确率和召回率可保持在</a:t>
                </a:r>
                <a:r>
                  <a:rPr lang="en-US" altLang="zh-CN" sz="1200" dirty="0">
                    <a:solidFill>
                      <a:schemeClr val="tx1">
                        <a:lumMod val="75000"/>
                        <a:lumOff val="25000"/>
                      </a:schemeClr>
                    </a:solidFill>
                    <a:latin typeface="+mj-ea"/>
                    <a:ea typeface="+mj-ea"/>
                  </a:rPr>
                  <a:t>90%</a:t>
                </a:r>
                <a:r>
                  <a:rPr lang="zh-CN" altLang="en-US" sz="1200" dirty="0">
                    <a:solidFill>
                      <a:schemeClr val="tx1">
                        <a:lumMod val="75000"/>
                        <a:lumOff val="25000"/>
                      </a:schemeClr>
                    </a:solidFill>
                    <a:latin typeface="+mj-ea"/>
                    <a:ea typeface="+mj-ea"/>
                  </a:rPr>
                  <a:t>左右。恶意数据包的检测率迅速降低，因为恶意消息被大量过滤。</a:t>
                </a:r>
                <a:endParaRPr lang="en-US" altLang="zh-CN" sz="1200" dirty="0">
                  <a:solidFill>
                    <a:schemeClr val="tx1">
                      <a:lumMod val="75000"/>
                      <a:lumOff val="25000"/>
                    </a:schemeClr>
                  </a:solidFill>
                  <a:latin typeface="+mj-ea"/>
                  <a:ea typeface="+mj-ea"/>
                </a:endParaRPr>
              </a:p>
              <a:p>
                <a:pPr algn="just">
                  <a:lnSpc>
                    <a:spcPct val="125000"/>
                  </a:lnSpc>
                </a:pPr>
                <a:r>
                  <a:rPr lang="zh-CN" altLang="en-US" sz="1200" dirty="0">
                    <a:solidFill>
                      <a:schemeClr val="tx1">
                        <a:lumMod val="75000"/>
                        <a:lumOff val="25000"/>
                      </a:schemeClr>
                    </a:solidFill>
                    <a:latin typeface="+mj-ea"/>
                    <a:ea typeface="+mj-ea"/>
                  </a:rPr>
                  <a:t>当阈值区间为</a:t>
                </a:r>
                <a:r>
                  <a:rPr lang="en-US" altLang="zh-CN" sz="1200" dirty="0">
                    <a:solidFill>
                      <a:schemeClr val="tx1">
                        <a:lumMod val="75000"/>
                        <a:lumOff val="25000"/>
                      </a:schemeClr>
                    </a:solidFill>
                    <a:latin typeface="+mj-ea"/>
                    <a:ea typeface="+mj-ea"/>
                  </a:rPr>
                  <a:t>(0.7,0.9)</a:t>
                </a:r>
                <a:r>
                  <a:rPr lang="zh-CN" altLang="en-US" sz="1200" dirty="0">
                    <a:solidFill>
                      <a:schemeClr val="tx1">
                        <a:lumMod val="75000"/>
                        <a:lumOff val="25000"/>
                      </a:schemeClr>
                    </a:solidFill>
                    <a:latin typeface="+mj-ea"/>
                    <a:ea typeface="+mj-ea"/>
                  </a:rPr>
                  <a:t>时，该方案的召回率由</a:t>
                </a:r>
                <a:r>
                  <a:rPr lang="en-US" altLang="zh-CN" sz="1200" dirty="0">
                    <a:solidFill>
                      <a:schemeClr val="tx1">
                        <a:lumMod val="75000"/>
                        <a:lumOff val="25000"/>
                      </a:schemeClr>
                    </a:solidFill>
                    <a:latin typeface="+mj-ea"/>
                    <a:ea typeface="+mj-ea"/>
                  </a:rPr>
                  <a:t>88.6%</a:t>
                </a:r>
                <a:r>
                  <a:rPr lang="zh-CN" altLang="en-US" sz="1200" dirty="0">
                    <a:solidFill>
                      <a:schemeClr val="tx1">
                        <a:lumMod val="75000"/>
                        <a:lumOff val="25000"/>
                      </a:schemeClr>
                    </a:solidFill>
                    <a:latin typeface="+mj-ea"/>
                    <a:ea typeface="+mj-ea"/>
                  </a:rPr>
                  <a:t>下降到</a:t>
                </a:r>
                <a:r>
                  <a:rPr lang="en-US" altLang="zh-CN" sz="1200" dirty="0">
                    <a:solidFill>
                      <a:schemeClr val="tx1">
                        <a:lumMod val="75000"/>
                        <a:lumOff val="25000"/>
                      </a:schemeClr>
                    </a:solidFill>
                    <a:latin typeface="+mj-ea"/>
                    <a:ea typeface="+mj-ea"/>
                  </a:rPr>
                  <a:t>50.62%</a:t>
                </a:r>
              </a:p>
              <a:p>
                <a:pPr marL="0" marR="0" lvl="0" indent="0" algn="just" defTabSz="914400" rtl="0" eaLnBrk="0" fontAlgn="base" latinLnBrk="0" hangingPunct="0">
                  <a:lnSpc>
                    <a:spcPct val="125000"/>
                  </a:lnSpc>
                  <a:spcBef>
                    <a:spcPct val="30000"/>
                  </a:spcBef>
                  <a:spcAft>
                    <a:spcPct val="0"/>
                  </a:spcAft>
                  <a:buClrTx/>
                  <a:buSzTx/>
                  <a:buFontTx/>
                  <a:buNone/>
                  <a:tabLst/>
                  <a:defRPr/>
                </a:pPr>
                <a:r>
                  <a:rPr lang="zh-CN" altLang="en-US" sz="1200" dirty="0">
                    <a:solidFill>
                      <a:schemeClr val="tx1">
                        <a:lumMod val="75000"/>
                        <a:lumOff val="25000"/>
                      </a:schemeClr>
                    </a:solidFill>
                    <a:latin typeface="+mj-ea"/>
                    <a:ea typeface="+mj-ea"/>
                  </a:rPr>
                  <a:t>因此，方案中信任阈值的最佳区间为</a:t>
                </a:r>
                <a:r>
                  <a:rPr lang="en-US" altLang="zh-CN" sz="1200" dirty="0">
                    <a:solidFill>
                      <a:schemeClr val="tx1">
                        <a:lumMod val="75000"/>
                        <a:lumOff val="25000"/>
                      </a:schemeClr>
                    </a:solidFill>
                    <a:latin typeface="+mj-ea"/>
                    <a:ea typeface="+mj-ea"/>
                  </a:rPr>
                  <a:t>[0.5,0.7]</a:t>
                </a:r>
                <a:r>
                  <a:rPr lang="zh-CN" altLang="en-US" sz="1200" dirty="0">
                    <a:solidFill>
                      <a:schemeClr val="tx1">
                        <a:lumMod val="75000"/>
                        <a:lumOff val="25000"/>
                      </a:schemeClr>
                    </a:solidFill>
                    <a:latin typeface="+mj-ea"/>
                    <a:ea typeface="+mj-ea"/>
                  </a:rPr>
                  <a:t>。</a:t>
                </a:r>
              </a:p>
              <a:p>
                <a:pPr algn="just">
                  <a:lnSpc>
                    <a:spcPct val="125000"/>
                  </a:lnSpc>
                </a:pPr>
                <a:endParaRPr lang="zh-CN" altLang="zh-CN" sz="1200" kern="1200" dirty="0">
                  <a:solidFill>
                    <a:schemeClr val="tx1"/>
                  </a:solidFill>
                  <a:effectLst/>
                  <a:latin typeface="Arial" panose="020B0604020202020204" pitchFamily="34" charset="0"/>
                  <a:ea typeface="微软雅黑" panose="020B0503020204020204" pitchFamily="34" charset="-122"/>
                  <a:cs typeface="+mn-cs"/>
                </a:endParaRPr>
              </a:p>
            </p:txBody>
          </p:sp>
        </mc:Fallback>
      </mc:AlternateContent>
      <p:sp>
        <p:nvSpPr>
          <p:cNvPr id="4" name="灯片编号占位符 3"/>
          <p:cNvSpPr>
            <a:spLocks noGrp="1"/>
          </p:cNvSpPr>
          <p:nvPr>
            <p:ph type="sldNum" sz="quarter" idx="5"/>
          </p:nvPr>
        </p:nvSpPr>
        <p:spPr/>
        <p:txBody>
          <a:bodyPr/>
          <a:lstStyle/>
          <a:p>
            <a:fld id="{0B48A77E-79FB-4BFF-B1F0-CFD29F30865E}" type="slidenum">
              <a:rPr lang="en-US" altLang="zh-CN" smtClean="0"/>
              <a:t>16</a:t>
            </a:fld>
            <a:endParaRPr lang="en-US" altLang="zh-CN"/>
          </a:p>
        </p:txBody>
      </p:sp>
      <p:sp>
        <p:nvSpPr>
          <p:cNvPr id="5" name="日期占位符 4"/>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22601718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50000"/>
              </a:lnSpc>
            </a:pP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恶意节点可能对其他车辆的信誉做出虚假评价，破坏车辆之间的信任关系，影响信誉评估的结果。</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50000"/>
              </a:lnSpc>
            </a:pP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随着恶意车辆数量的增加，网络中虚假消息、恶意的推荐和反馈也会随之增加，这些因素会导致车辆对消息内容的误判。因此，各个方案的精确率和召回率都在降低，但本文方案的下降幅度较小。</a:t>
            </a:r>
            <a:endParaRPr lang="en-US"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50000"/>
              </a:lnSpc>
            </a:pP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50000"/>
              </a:lnSpc>
            </a:pP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当恶意车辆占比在</a:t>
            </a:r>
            <a:r>
              <a:rPr lang="en-US"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10%</a:t>
            </a: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左右时，所提方案的精确率在</a:t>
            </a:r>
            <a:r>
              <a:rPr lang="en-US"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95%</a:t>
            </a: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以上，召回率几乎达到</a:t>
            </a:r>
            <a:r>
              <a:rPr lang="en-US"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100%</a:t>
            </a: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（而</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Chen</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等人</a:t>
            </a:r>
            <a:r>
              <a:rPr lang="en-US" altLang="zh-CN" sz="1800" kern="100" baseline="30000" dirty="0">
                <a:effectLst/>
                <a:latin typeface="Calibri" panose="020F0502020204030204" pitchFamily="34" charset="0"/>
                <a:ea typeface="宋体" panose="02010600030101010101" pitchFamily="2" charset="-122"/>
                <a:cs typeface="Times New Roman" panose="02020603050405020304" pitchFamily="18" charset="0"/>
              </a:rPr>
              <a:t>[19]</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提出的信任模型精确率为</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87.8%</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，召回率为</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86.5%</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p>
          <a:p>
            <a:pPr algn="just">
              <a:lnSpc>
                <a:spcPct val="150000"/>
              </a:lnSpc>
            </a:pP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即使网络中恶意车辆占比达到</a:t>
            </a:r>
            <a:r>
              <a:rPr lang="en-US"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40%</a:t>
            </a: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，所提方案的精确率和召回率依旧分别达到了</a:t>
            </a:r>
            <a:r>
              <a:rPr lang="en-US"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92.12%</a:t>
            </a: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和</a:t>
            </a:r>
            <a:r>
              <a:rPr lang="en-US"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88.25%</a:t>
            </a: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（但是</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Chen</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等人</a:t>
            </a:r>
            <a:r>
              <a:rPr lang="en-US" altLang="zh-CN" sz="1800" kern="100" baseline="30000" dirty="0">
                <a:effectLst/>
                <a:latin typeface="Calibri" panose="020F0502020204030204" pitchFamily="34" charset="0"/>
                <a:ea typeface="宋体" panose="02010600030101010101" pitchFamily="2" charset="-122"/>
                <a:cs typeface="Times New Roman" panose="02020603050405020304" pitchFamily="18" charset="0"/>
              </a:rPr>
              <a:t>[19]</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提出的模型的精确率下降到</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68.4%</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，召回率下降到</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64.6%</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50000"/>
              </a:lnSpc>
            </a:pP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50000"/>
              </a:lnSpc>
            </a:pPr>
            <a:r>
              <a:rPr lang="zh-CN" altLang="zh-CN" sz="1800" u="sng"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主要原因是</a:t>
            </a: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方案中优先选取可信度较高的车辆发送的推荐，同时采用过滤算法筛除恶意反馈，并结合了车辆的历史信誉。因此，所提的信任模型能够很好地防御</a:t>
            </a:r>
            <a:r>
              <a:rPr lang="zh-CN" altLang="en-US"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车载网络</a:t>
            </a: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中的毁谤攻击。</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zh-CN" sz="1200" kern="1200" dirty="0">
              <a:solidFill>
                <a:schemeClr val="tx1"/>
              </a:solidFill>
              <a:effectLst/>
              <a:latin typeface="Arial" panose="020B0604020202020204" pitchFamily="34" charset="0"/>
              <a:ea typeface="微软雅黑" panose="020B0503020204020204" pitchFamily="34" charset="-122"/>
              <a:cs typeface="+mn-cs"/>
            </a:endParaRPr>
          </a:p>
        </p:txBody>
      </p:sp>
      <p:sp>
        <p:nvSpPr>
          <p:cNvPr id="4" name="灯片编号占位符 3"/>
          <p:cNvSpPr>
            <a:spLocks noGrp="1"/>
          </p:cNvSpPr>
          <p:nvPr>
            <p:ph type="sldNum" sz="quarter" idx="5"/>
          </p:nvPr>
        </p:nvSpPr>
        <p:spPr/>
        <p:txBody>
          <a:bodyPr/>
          <a:lstStyle/>
          <a:p>
            <a:fld id="{0B48A77E-79FB-4BFF-B1F0-CFD29F30865E}" type="slidenum">
              <a:rPr lang="en-US" altLang="zh-CN" smtClean="0"/>
              <a:t>17</a:t>
            </a:fld>
            <a:endParaRPr lang="en-US" altLang="zh-CN"/>
          </a:p>
        </p:txBody>
      </p:sp>
      <p:sp>
        <p:nvSpPr>
          <p:cNvPr id="5" name="日期占位符 4"/>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40624795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50000"/>
              </a:lnSpc>
            </a:pP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恶意车辆在一段时间内保持行为良好来累积信任值，当达到较高的信任等级时发动攻击，然后再次回到表现良好的状态，以此规避信任管理机制的检测。</a:t>
            </a:r>
            <a:endParaRPr lang="en-US"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50000"/>
              </a:lnSpc>
            </a:pP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50000"/>
              </a:lnSpc>
            </a:pP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当恶意车辆占比在</a:t>
            </a:r>
            <a:r>
              <a:rPr lang="en-US"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10%</a:t>
            </a: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左右时，所提方案的精确率在</a:t>
            </a:r>
            <a:r>
              <a:rPr lang="en-US"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96%</a:t>
            </a: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以上，召回率达到了</a:t>
            </a:r>
            <a:r>
              <a:rPr lang="en-US"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98%</a:t>
            </a: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（而</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Chen</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等人</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[19]</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提出的信任评估模型的精确率为</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87.8%</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，召回率为</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84.5%</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p>
          <a:p>
            <a:pPr algn="just">
              <a:lnSpc>
                <a:spcPct val="150000"/>
              </a:lnSpc>
            </a:pP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即使恶意车辆的占比上升到</a:t>
            </a:r>
            <a:r>
              <a:rPr lang="en-US"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40%</a:t>
            </a: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，所提的信誉模型仍然达到</a:t>
            </a:r>
            <a:r>
              <a:rPr lang="en-US"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88.52%</a:t>
            </a: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的精确率和</a:t>
            </a:r>
            <a:r>
              <a:rPr lang="en-US"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86.75%</a:t>
            </a: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的召回率，整体下降幅度较小。</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（但</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Chen</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等人</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[19]</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提出的模型的精确率和召回率下降幅度较大，其中精确率降低到</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61.4%</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，召回率降低到</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60%</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50000"/>
              </a:lnSpc>
            </a:pP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50000"/>
              </a:lnSpc>
            </a:pP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本文方案优于其它几种方案的</a:t>
            </a:r>
            <a:r>
              <a:rPr lang="zh-CN" altLang="zh-CN" sz="1800" u="sng"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主要原因是</a:t>
            </a: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该信任模型中包含了车辆的历史信誉和不同车辆群组间的反馈信任，并且采用非对称遗忘因子，对不良行为的惩罚力度更大，非法节点发起恶意行为时，其信誉值会迅速下降，信誉值易失难得，因此所提方案可以很好地防御</a:t>
            </a:r>
            <a:r>
              <a:rPr lang="zh-CN" altLang="en-US"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车载网络</a:t>
            </a: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中的开关攻击。</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zh-CN" sz="1200" kern="1200" dirty="0">
              <a:solidFill>
                <a:schemeClr val="tx1"/>
              </a:solidFill>
              <a:effectLst/>
              <a:latin typeface="Arial" panose="020B0604020202020204" pitchFamily="34" charset="0"/>
              <a:ea typeface="微软雅黑" panose="020B0503020204020204" pitchFamily="34" charset="-122"/>
              <a:cs typeface="+mn-cs"/>
            </a:endParaRPr>
          </a:p>
        </p:txBody>
      </p:sp>
      <p:sp>
        <p:nvSpPr>
          <p:cNvPr id="4" name="灯片编号占位符 3"/>
          <p:cNvSpPr>
            <a:spLocks noGrp="1"/>
          </p:cNvSpPr>
          <p:nvPr>
            <p:ph type="sldNum" sz="quarter" idx="5"/>
          </p:nvPr>
        </p:nvSpPr>
        <p:spPr/>
        <p:txBody>
          <a:bodyPr/>
          <a:lstStyle/>
          <a:p>
            <a:fld id="{0B48A77E-79FB-4BFF-B1F0-CFD29F30865E}" type="slidenum">
              <a:rPr lang="en-US" altLang="zh-CN" smtClean="0"/>
              <a:t>18</a:t>
            </a:fld>
            <a:endParaRPr lang="en-US" altLang="zh-CN"/>
          </a:p>
        </p:txBody>
      </p:sp>
      <p:sp>
        <p:nvSpPr>
          <p:cNvPr id="5" name="日期占位符 4"/>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9009739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50000"/>
              </a:lnSpc>
            </a:pP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随着车辆节点密度的增加，网络中合法车辆的数目相应增加，从其他车辆接收到的真实数据消息也会越多，车辆对非法消息的判断会更加准确。因此，不同信任模型的精确率、召回率都在不断提高。</a:t>
            </a:r>
            <a:endParaRPr lang="en-US"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50000"/>
              </a:lnSpc>
            </a:pP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50000"/>
              </a:lnSpc>
            </a:pP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当网络中车辆节点数目为</a:t>
            </a:r>
            <a:r>
              <a:rPr lang="en-US"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50</a:t>
            </a: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辆时，</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Chen</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等人</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[19]</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方法的精确率和召回率均低于其他方法，分别为</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82.6%</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和</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81.9%</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，而所</a:t>
            </a: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提方案的精确率和召回率均高于其他方法，精确率达到</a:t>
            </a:r>
            <a:r>
              <a:rPr lang="en-US"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94.7%</a:t>
            </a: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，召回率达到</a:t>
            </a:r>
            <a:r>
              <a:rPr lang="en-US"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92.2%</a:t>
            </a: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，因为方案中考虑了上下文环境、历史信誉，并对恶意消息进行过滤，可以有效降低非法数据的影响。</a:t>
            </a:r>
            <a:endParaRPr lang="en-US"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50000"/>
              </a:lnSpc>
            </a:pP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50000"/>
              </a:lnSpc>
            </a:pP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当网络中车辆节点数目增加到</a:t>
            </a:r>
            <a:r>
              <a:rPr lang="en-US"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100</a:t>
            </a: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辆时，本方案的精确率和召回率依旧高于其他方法，分别达到了</a:t>
            </a:r>
            <a:r>
              <a:rPr lang="en-US"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96.97%</a:t>
            </a: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和</a:t>
            </a:r>
            <a:r>
              <a:rPr lang="en-US"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95%</a:t>
            </a: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a:t>
            </a:r>
            <a:endParaRPr lang="en-US"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50000"/>
              </a:lnSpc>
            </a:pP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50000"/>
              </a:lnSpc>
            </a:pP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当车辆数量从</a:t>
            </a:r>
            <a:r>
              <a:rPr lang="en-US"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100</a:t>
            </a: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辆增加到</a:t>
            </a:r>
            <a:r>
              <a:rPr lang="en-US"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200</a:t>
            </a: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辆时，所提方案的精确率和召回率并没有明显提高，这是</a:t>
            </a:r>
            <a:r>
              <a:rPr lang="zh-CN" altLang="zh-CN" sz="1800" u="sng"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由于</a:t>
            </a: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方案接收到足够的组内车辆的推荐以及不同车辆群组的反馈信息，可以有效识别虚假消息，并对恶意的推荐和反馈进行筛选和过滤，信誉评估系统相对稳定。</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zh-CN" sz="1200" kern="1200" dirty="0">
              <a:solidFill>
                <a:schemeClr val="tx1"/>
              </a:solidFill>
              <a:effectLst/>
              <a:latin typeface="Arial" panose="020B0604020202020204" pitchFamily="34" charset="0"/>
              <a:ea typeface="微软雅黑" panose="020B0503020204020204" pitchFamily="34" charset="-122"/>
              <a:cs typeface="+mn-cs"/>
            </a:endParaRPr>
          </a:p>
        </p:txBody>
      </p:sp>
      <p:sp>
        <p:nvSpPr>
          <p:cNvPr id="4" name="灯片编号占位符 3"/>
          <p:cNvSpPr>
            <a:spLocks noGrp="1"/>
          </p:cNvSpPr>
          <p:nvPr>
            <p:ph type="sldNum" sz="quarter" idx="5"/>
          </p:nvPr>
        </p:nvSpPr>
        <p:spPr/>
        <p:txBody>
          <a:bodyPr/>
          <a:lstStyle/>
          <a:p>
            <a:fld id="{0B48A77E-79FB-4BFF-B1F0-CFD29F30865E}" type="slidenum">
              <a:rPr lang="en-US" altLang="zh-CN" smtClean="0"/>
              <a:t>19</a:t>
            </a:fld>
            <a:endParaRPr lang="en-US" altLang="zh-CN"/>
          </a:p>
        </p:txBody>
      </p:sp>
      <p:sp>
        <p:nvSpPr>
          <p:cNvPr id="5" name="日期占位符 4"/>
          <p:cNvSpPr>
            <a:spLocks noGrp="1"/>
          </p:cNvSpPr>
          <p:nvPr>
            <p:ph type="dt" idx="1"/>
          </p:nvPr>
        </p:nvSpPr>
        <p:spPr/>
        <p:txBody>
          <a:bodyPr/>
          <a:lstStyle/>
          <a:p>
            <a:pPr>
              <a:defRPr/>
            </a:pPr>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2</a:t>
            </a:fld>
            <a:endParaRPr lang="en-US" altLang="zh-CN"/>
          </a:p>
        </p:txBody>
      </p:sp>
      <p:sp>
        <p:nvSpPr>
          <p:cNvPr id="5" name="日期占位符 4"/>
          <p:cNvSpPr>
            <a:spLocks noGrp="1"/>
          </p:cNvSpPr>
          <p:nvPr>
            <p:ph type="dt" idx="1"/>
          </p:nvPr>
        </p:nvSpPr>
        <p:spPr/>
        <p:txBody>
          <a:bodyPr/>
          <a:lstStyle/>
          <a:p>
            <a:pPr>
              <a:defRPr/>
            </a:pPr>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20</a:t>
            </a:fld>
            <a:endParaRPr lang="en-US" altLang="zh-CN"/>
          </a:p>
        </p:txBody>
      </p:sp>
      <p:sp>
        <p:nvSpPr>
          <p:cNvPr id="5" name="日期占位符 4"/>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32323898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eaLnBrk="0" fontAlgn="base" hangingPunct="0">
              <a:lnSpc>
                <a:spcPct val="150000"/>
              </a:lnSpc>
              <a:spcBef>
                <a:spcPts val="430"/>
              </a:spcBef>
            </a:pPr>
            <a:r>
              <a:rPr lang="zh-CN" altLang="en-US" sz="1800" kern="12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第二个工作 。</a:t>
            </a:r>
            <a:r>
              <a:rPr lang="zh-CN" altLang="zh-CN" sz="1800" kern="12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认证方案与信任框架采用类似的网络架构，同样由可信中心、雾节点、路边单元和车辆四种类型的实体组成，不同的是车辆分为普通车辆和可信协作车辆。可信协作车辆是具有较高信誉值并且拥有可用计算资源的普通车辆，由雾节点通过选举策略确定，主要负责构建边缘车辆群组，在通信范围内执行消息的分布式快速验证，能够显著减少验证延迟。</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 name="日期占位符 3"/>
          <p:cNvSpPr>
            <a:spLocks noGrp="1"/>
          </p:cNvSpPr>
          <p:nvPr>
            <p:ph type="dt" idx="1"/>
          </p:nvPr>
        </p:nvSpPr>
        <p:spPr/>
        <p:txBody>
          <a:bodyPr/>
          <a:lstStyle/>
          <a:p>
            <a:pPr>
              <a:defRPr/>
            </a:pPr>
            <a:endParaRPr lang="en-US" altLang="zh-CN"/>
          </a:p>
        </p:txBody>
      </p:sp>
      <p:sp>
        <p:nvSpPr>
          <p:cNvPr id="5" name="灯片编号占位符 4"/>
          <p:cNvSpPr>
            <a:spLocks noGrp="1"/>
          </p:cNvSpPr>
          <p:nvPr>
            <p:ph type="sldNum" sz="quarter" idx="5"/>
          </p:nvPr>
        </p:nvSpPr>
        <p:spPr/>
        <p:txBody>
          <a:bodyPr/>
          <a:lstStyle/>
          <a:p>
            <a:fld id="{0B48A77E-79FB-4BFF-B1F0-CFD29F30865E}" type="slidenum">
              <a:rPr lang="en-US" altLang="zh-CN" smtClean="0"/>
              <a:t>21</a:t>
            </a:fld>
            <a:endParaRPr lang="en-US" altLang="zh-CN"/>
          </a:p>
        </p:txBody>
      </p:sp>
    </p:spTree>
    <p:extLst>
      <p:ext uri="{BB962C8B-B14F-4D97-AF65-F5344CB8AC3E}">
        <p14:creationId xmlns:p14="http://schemas.microsoft.com/office/powerpoint/2010/main" val="4546362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kern="12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认证方案分为四个阶段：“方案预备阶段” 、“可信协作车辆选择阶段” 、“车辆群组构建阶段” 以及“消息签名和验证阶段” 。其中“方案预备阶段” 包括系统初始化、车辆注册、车辆匿名身份及签名私钥生成三个方面。</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p:sp>
        <p:nvSpPr>
          <p:cNvPr id="4" name="日期占位符 3"/>
          <p:cNvSpPr>
            <a:spLocks noGrp="1"/>
          </p:cNvSpPr>
          <p:nvPr>
            <p:ph type="dt" idx="1"/>
          </p:nvPr>
        </p:nvSpPr>
        <p:spPr/>
        <p:txBody>
          <a:bodyPr/>
          <a:lstStyle/>
          <a:p>
            <a:pPr>
              <a:defRPr/>
            </a:pPr>
            <a:endParaRPr lang="en-US" altLang="zh-CN"/>
          </a:p>
        </p:txBody>
      </p:sp>
      <p:sp>
        <p:nvSpPr>
          <p:cNvPr id="5" name="灯片编号占位符 4"/>
          <p:cNvSpPr>
            <a:spLocks noGrp="1"/>
          </p:cNvSpPr>
          <p:nvPr>
            <p:ph type="sldNum" sz="quarter" idx="5"/>
          </p:nvPr>
        </p:nvSpPr>
        <p:spPr/>
        <p:txBody>
          <a:bodyPr/>
          <a:lstStyle/>
          <a:p>
            <a:fld id="{0B48A77E-79FB-4BFF-B1F0-CFD29F30865E}" type="slidenum">
              <a:rPr lang="en-US" altLang="zh-CN" smtClean="0"/>
              <a:t>22</a:t>
            </a:fld>
            <a:endParaRPr lang="en-US" altLang="zh-CN"/>
          </a:p>
        </p:txBody>
      </p:sp>
    </p:spTree>
    <p:extLst>
      <p:ext uri="{BB962C8B-B14F-4D97-AF65-F5344CB8AC3E}">
        <p14:creationId xmlns:p14="http://schemas.microsoft.com/office/powerpoint/2010/main" val="618272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50000"/>
              </a:lnSpc>
            </a:pPr>
            <a:r>
              <a:rPr lang="zh-CN" altLang="zh-CN" sz="1800" kern="100" dirty="0">
                <a:solidFill>
                  <a:srgbClr val="FF0000"/>
                </a:solidFill>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在方案预备阶段中，</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50000"/>
              </a:lnSpc>
            </a:pP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可信中心负责初始化工作，生成系统密钥以及系统参数</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50000"/>
              </a:lnSpc>
            </a:pP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车辆注册时，需要将真实身份、密码等必要的个人信息发送给可信中心，随后可信中心为其计算认证参数，赋予初始信誉值并分配可通信令牌。</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50000"/>
              </a:lnSpc>
            </a:pP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车辆利用获取到的系统参数生成匿名身份和签名私钥。</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50000"/>
              </a:lnSpc>
            </a:pPr>
            <a:r>
              <a:rPr lang="en-US" altLang="zh-CN" sz="1800" kern="100" dirty="0">
                <a:solidFill>
                  <a:srgbClr val="FF0000"/>
                </a:solidFill>
                <a:effectLst/>
                <a:latin typeface="宋体" panose="02010600030101010101" pitchFamily="2" charset="-122"/>
                <a:ea typeface="宋体" panose="02010600030101010101" pitchFamily="2" charset="-122"/>
                <a:cs typeface="Times New Roman" panose="02020603050405020304" pitchFamily="18" charset="0"/>
              </a:rPr>
              <a:t> </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50000"/>
              </a:lnSpc>
            </a:pP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匿名身份可以保护身份隐私，通过追踪密钥可以获取真实身份，实现有条件的隐私保护。</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50000"/>
              </a:lnSpc>
            </a:pP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在认证过程中结合信誉系统，根据车辆的信誉值决定是否为期分其可通信令牌，有效减少不可信消息的数量。</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p:sp>
        <p:nvSpPr>
          <p:cNvPr id="4" name="日期占位符 3"/>
          <p:cNvSpPr>
            <a:spLocks noGrp="1"/>
          </p:cNvSpPr>
          <p:nvPr>
            <p:ph type="dt" idx="1"/>
          </p:nvPr>
        </p:nvSpPr>
        <p:spPr/>
        <p:txBody>
          <a:bodyPr/>
          <a:lstStyle/>
          <a:p>
            <a:pPr>
              <a:defRPr/>
            </a:pPr>
            <a:endParaRPr lang="en-US" altLang="zh-CN"/>
          </a:p>
        </p:txBody>
      </p:sp>
      <p:sp>
        <p:nvSpPr>
          <p:cNvPr id="5" name="灯片编号占位符 4"/>
          <p:cNvSpPr>
            <a:spLocks noGrp="1"/>
          </p:cNvSpPr>
          <p:nvPr>
            <p:ph type="sldNum" sz="quarter" idx="5"/>
          </p:nvPr>
        </p:nvSpPr>
        <p:spPr/>
        <p:txBody>
          <a:bodyPr/>
          <a:lstStyle/>
          <a:p>
            <a:fld id="{0B48A77E-79FB-4BFF-B1F0-CFD29F30865E}" type="slidenum">
              <a:rPr lang="en-US" altLang="zh-CN" smtClean="0"/>
              <a:t>23</a:t>
            </a:fld>
            <a:endParaRPr lang="en-US" altLang="zh-CN"/>
          </a:p>
        </p:txBody>
      </p:sp>
    </p:spTree>
    <p:extLst>
      <p:ext uri="{BB962C8B-B14F-4D97-AF65-F5344CB8AC3E}">
        <p14:creationId xmlns:p14="http://schemas.microsoft.com/office/powerpoint/2010/main" val="26088488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algn="just">
                  <a:lnSpc>
                    <a:spcPct val="150000"/>
                  </a:lnSpc>
                </a:pP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雾节点综合考虑车辆的信任水平和可用的计算资源来选取可信协助车辆。可信协作车辆需要具有足够的计算资源用以验证其他车辆发来的消息，从而保证车辆之间的安全通信。不过需要注意的是，即使某一辆车拥有充足的计算资源，倘若它是恶意车辆节点，这将会给整个</a:t>
                </a:r>
                <a:r>
                  <a:rPr lang="en-US"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VANETs</a:t>
                </a: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系统带来严重的安全性威胁，因此，可信协作车辆还必须具备高可靠性，即其信誉状况应是良好的。</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r>
                  <a:rPr lang="zh-CN" altLang="zh-CN" sz="1800" kern="100" dirty="0">
                    <a:solidFill>
                      <a:srgbClr val="FF0000"/>
                    </a:solidFill>
                    <a:effectLst/>
                    <a:ea typeface="宋体" panose="02010600030101010101" pitchFamily="2" charset="-122"/>
                    <a:cs typeface="Times New Roman" panose="02020603050405020304" pitchFamily="18" charset="0"/>
                  </a:rPr>
                  <a:t>雾节点计算在一定区域范围内每个车辆的综合性能后，选择综合性能值最大的车辆作为可信协作车辆</a:t>
                </a:r>
                <a14:m>
                  <m:oMath xmlns:m="http://schemas.openxmlformats.org/officeDocument/2006/math">
                    <m:sSubSup>
                      <m:sSubSupPr>
                        <m:ctrlPr>
                          <a:rPr lang="zh-CN" altLang="zh-CN" i="1">
                            <a:solidFill>
                              <a:srgbClr val="FF0000"/>
                            </a:solidFill>
                            <a:effectLst/>
                            <a:latin typeface="Cambria Math" panose="02040503050406030204" pitchFamily="18" charset="0"/>
                            <a:ea typeface="Cambria Math" panose="02040503050406030204" pitchFamily="18" charset="0"/>
                          </a:rPr>
                        </m:ctrlPr>
                      </m:sSubSupPr>
                      <m:e>
                        <m:r>
                          <a:rPr lang="en-US" altLang="zh-CN" sz="1800"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𝑖</m:t>
                        </m:r>
                      </m:sub>
                      <m:sup>
                        <m:r>
                          <a:rPr lang="en-US" altLang="zh-CN" sz="1800"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𝑇𝐶𝑉</m:t>
                        </m:r>
                      </m:sup>
                    </m:sSubSup>
                  </m:oMath>
                </a14:m>
                <a:r>
                  <a:rPr lang="zh-CN" altLang="zh-CN" sz="1800" kern="100" dirty="0">
                    <a:solidFill>
                      <a:srgbClr val="FF0000"/>
                    </a:solidFill>
                    <a:effectLst/>
                    <a:ea typeface="宋体" panose="02010600030101010101" pitchFamily="2" charset="-122"/>
                    <a:cs typeface="Times New Roman" panose="02020603050405020304" pitchFamily="18" charset="0"/>
                  </a:rPr>
                  <a:t>，然后雾节点将群组秘密标识</a:t>
                </a:r>
                <a:r>
                  <a:rPr lang="en-US" altLang="zh-CN" sz="1800" kern="100" dirty="0">
                    <a:solidFill>
                      <a:srgbClr val="FF0000"/>
                    </a:solidFill>
                    <a:effectLst/>
                    <a:ea typeface="宋体" panose="02010600030101010101" pitchFamily="2" charset="-122"/>
                    <a:cs typeface="Times New Roman" panose="02020603050405020304" pitchFamily="18" charset="0"/>
                  </a:rPr>
                  <a:t>TCV</a:t>
                </a:r>
                <a:r>
                  <a:rPr lang="zh-CN" altLang="zh-CN" sz="1800" kern="100" dirty="0">
                    <a:solidFill>
                      <a:srgbClr val="FF0000"/>
                    </a:solidFill>
                    <a:effectLst/>
                    <a:ea typeface="宋体" panose="02010600030101010101" pitchFamily="2" charset="-122"/>
                    <a:cs typeface="Times New Roman" panose="02020603050405020304" pitchFamily="18" charset="0"/>
                  </a:rPr>
                  <a:t>发送给该车辆，并对其身份进行验证。</a:t>
                </a:r>
                <a:endParaRPr lang="zh-CN" altLang="en-US" dirty="0"/>
              </a:p>
            </p:txBody>
          </p:sp>
        </mc:Choice>
        <mc:Fallback xmlns="">
          <p:sp>
            <p:nvSpPr>
              <p:cNvPr id="3" name="备注占位符 2"/>
              <p:cNvSpPr>
                <a:spLocks noGrp="1"/>
              </p:cNvSpPr>
              <p:nvPr>
                <p:ph type="body" idx="1"/>
              </p:nvPr>
            </p:nvSpPr>
            <p:spPr/>
            <p:txBody>
              <a:bodyPr/>
              <a:lstStyle/>
              <a:p>
                <a:pPr algn="just">
                  <a:lnSpc>
                    <a:spcPct val="150000"/>
                  </a:lnSpc>
                </a:pP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雾节点综合考虑车辆的信任水平和可用的计算资源来选取可信协助车辆。可信协作车辆需要具有足够的计算资源用以验证其他车辆发来的消息，从而保证车辆之间的安全通信。不过需要注意的是，即使某一辆车拥有充足的计算资源，倘若它是恶意车辆节点，这将会给整个</a:t>
                </a:r>
                <a:r>
                  <a:rPr lang="en-US"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VANETs</a:t>
                </a: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系统带来严重的安全性威胁，因此，可信协作车辆还必须具备高可靠性，即其信誉状况应是良好的。</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r>
                  <a:rPr lang="zh-CN" altLang="zh-CN" sz="1800" kern="100" dirty="0">
                    <a:solidFill>
                      <a:srgbClr val="FF0000"/>
                    </a:solidFill>
                    <a:effectLst/>
                    <a:ea typeface="宋体" panose="02010600030101010101" pitchFamily="2" charset="-122"/>
                    <a:cs typeface="Times New Roman" panose="02020603050405020304" pitchFamily="18" charset="0"/>
                  </a:rPr>
                  <a:t>雾节点计算在一定区域范围内每个车辆的综合性能后，选择综合性能值最大的车辆作为可信协作车辆</a:t>
                </a:r>
                <a:r>
                  <a:rPr lang="en-US" altLang="zh-CN" sz="1800" i="0"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a:t>𝑉</a:t>
                </a:r>
                <a:r>
                  <a:rPr lang="zh-CN" altLang="zh-CN" sz="1800" i="0"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a:t>𝑖^𝑇𝐶𝑉</a:t>
                </a:r>
                <a:r>
                  <a:rPr lang="zh-CN" altLang="zh-CN" sz="1800" kern="100" dirty="0">
                    <a:solidFill>
                      <a:srgbClr val="FF0000"/>
                    </a:solidFill>
                    <a:effectLst/>
                    <a:ea typeface="宋体" panose="02010600030101010101" pitchFamily="2" charset="-122"/>
                    <a:cs typeface="Times New Roman" panose="02020603050405020304" pitchFamily="18" charset="0"/>
                  </a:rPr>
                  <a:t>，然后雾节点将群组秘密标识</a:t>
                </a:r>
                <a:r>
                  <a:rPr lang="en-US" altLang="zh-CN" sz="1800" kern="100" dirty="0">
                    <a:solidFill>
                      <a:srgbClr val="FF0000"/>
                    </a:solidFill>
                    <a:effectLst/>
                    <a:ea typeface="宋体" panose="02010600030101010101" pitchFamily="2" charset="-122"/>
                    <a:cs typeface="Times New Roman" panose="02020603050405020304" pitchFamily="18" charset="0"/>
                  </a:rPr>
                  <a:t>TCV</a:t>
                </a:r>
                <a:r>
                  <a:rPr lang="zh-CN" altLang="zh-CN" sz="1800" kern="100" dirty="0">
                    <a:solidFill>
                      <a:srgbClr val="FF0000"/>
                    </a:solidFill>
                    <a:effectLst/>
                    <a:ea typeface="宋体" panose="02010600030101010101" pitchFamily="2" charset="-122"/>
                    <a:cs typeface="Times New Roman" panose="02020603050405020304" pitchFamily="18" charset="0"/>
                  </a:rPr>
                  <a:t>发送给该车辆，并对其身份进行验证。</a:t>
                </a:r>
                <a:endParaRPr lang="zh-CN" altLang="en-US" dirty="0"/>
              </a:p>
            </p:txBody>
          </p:sp>
        </mc:Fallback>
      </mc:AlternateContent>
      <p:sp>
        <p:nvSpPr>
          <p:cNvPr id="4" name="日期占位符 3"/>
          <p:cNvSpPr>
            <a:spLocks noGrp="1"/>
          </p:cNvSpPr>
          <p:nvPr>
            <p:ph type="dt" idx="1"/>
          </p:nvPr>
        </p:nvSpPr>
        <p:spPr/>
        <p:txBody>
          <a:bodyPr/>
          <a:lstStyle/>
          <a:p>
            <a:pPr>
              <a:defRPr/>
            </a:pPr>
            <a:endParaRPr lang="en-US" altLang="zh-CN"/>
          </a:p>
        </p:txBody>
      </p:sp>
      <p:sp>
        <p:nvSpPr>
          <p:cNvPr id="5" name="灯片编号占位符 4"/>
          <p:cNvSpPr>
            <a:spLocks noGrp="1"/>
          </p:cNvSpPr>
          <p:nvPr>
            <p:ph type="sldNum" sz="quarter" idx="5"/>
          </p:nvPr>
        </p:nvSpPr>
        <p:spPr/>
        <p:txBody>
          <a:bodyPr/>
          <a:lstStyle/>
          <a:p>
            <a:fld id="{0B48A77E-79FB-4BFF-B1F0-CFD29F30865E}" type="slidenum">
              <a:rPr lang="en-US" altLang="zh-CN" smtClean="0"/>
              <a:t>24</a:t>
            </a:fld>
            <a:endParaRPr lang="en-US" altLang="zh-CN"/>
          </a:p>
        </p:txBody>
      </p:sp>
    </p:spTree>
    <p:extLst>
      <p:ext uri="{BB962C8B-B14F-4D97-AF65-F5344CB8AC3E}">
        <p14:creationId xmlns:p14="http://schemas.microsoft.com/office/powerpoint/2010/main" val="8919463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00" dirty="0">
                <a:solidFill>
                  <a:srgbClr val="FF0000"/>
                </a:solidFill>
                <a:effectLst/>
                <a:ea typeface="宋体" panose="02010600030101010101" pitchFamily="2" charset="-122"/>
                <a:cs typeface="Times New Roman" panose="02020603050405020304" pitchFamily="18" charset="0"/>
              </a:rPr>
              <a:t>然后雾节点将群组秘密标识</a:t>
            </a:r>
            <a:r>
              <a:rPr lang="en-US" altLang="zh-CN" sz="1200" kern="100" dirty="0">
                <a:solidFill>
                  <a:srgbClr val="FF0000"/>
                </a:solidFill>
                <a:effectLst/>
                <a:ea typeface="宋体" panose="02010600030101010101" pitchFamily="2" charset="-122"/>
                <a:cs typeface="Times New Roman" panose="02020603050405020304" pitchFamily="18" charset="0"/>
              </a:rPr>
              <a:t>TCV</a:t>
            </a:r>
            <a:r>
              <a:rPr lang="zh-CN" altLang="zh-CN" sz="1200" kern="100" dirty="0">
                <a:solidFill>
                  <a:srgbClr val="FF0000"/>
                </a:solidFill>
                <a:effectLst/>
                <a:ea typeface="宋体" panose="02010600030101010101" pitchFamily="2" charset="-122"/>
                <a:cs typeface="Times New Roman" panose="02020603050405020304" pitchFamily="18" charset="0"/>
              </a:rPr>
              <a:t>发送给该车辆，并对其身份进行验证。</a:t>
            </a:r>
            <a:endParaRPr lang="zh-CN" altLang="en-US" dirty="0"/>
          </a:p>
        </p:txBody>
      </p:sp>
      <p:sp>
        <p:nvSpPr>
          <p:cNvPr id="4" name="日期占位符 3"/>
          <p:cNvSpPr>
            <a:spLocks noGrp="1"/>
          </p:cNvSpPr>
          <p:nvPr>
            <p:ph type="dt" idx="1"/>
          </p:nvPr>
        </p:nvSpPr>
        <p:spPr/>
        <p:txBody>
          <a:bodyPr/>
          <a:lstStyle/>
          <a:p>
            <a:pPr>
              <a:defRPr/>
            </a:pPr>
            <a:endParaRPr lang="en-US" altLang="zh-CN"/>
          </a:p>
        </p:txBody>
      </p:sp>
      <p:sp>
        <p:nvSpPr>
          <p:cNvPr id="5" name="灯片编号占位符 4"/>
          <p:cNvSpPr>
            <a:spLocks noGrp="1"/>
          </p:cNvSpPr>
          <p:nvPr>
            <p:ph type="sldNum" sz="quarter" idx="5"/>
          </p:nvPr>
        </p:nvSpPr>
        <p:spPr/>
        <p:txBody>
          <a:bodyPr/>
          <a:lstStyle/>
          <a:p>
            <a:fld id="{0B48A77E-79FB-4BFF-B1F0-CFD29F30865E}" type="slidenum">
              <a:rPr lang="en-US" altLang="zh-CN" smtClean="0"/>
              <a:t>25</a:t>
            </a:fld>
            <a:endParaRPr lang="en-US" altLang="zh-CN"/>
          </a:p>
        </p:txBody>
      </p:sp>
    </p:spTree>
    <p:extLst>
      <p:ext uri="{BB962C8B-B14F-4D97-AF65-F5344CB8AC3E}">
        <p14:creationId xmlns:p14="http://schemas.microsoft.com/office/powerpoint/2010/main" val="20421711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indent="127000" algn="just">
                  <a:lnSpc>
                    <a:spcPct val="150000"/>
                  </a:lnSpc>
                </a:pPr>
                <a:r>
                  <a:rPr lang="zh-CN" altLang="zh-CN" sz="1800" kern="100" dirty="0">
                    <a:solidFill>
                      <a:srgbClr val="FF0000"/>
                    </a:solidFill>
                    <a:effectLst/>
                    <a:highlight>
                      <a:srgbClr val="FFFF00"/>
                    </a:highlight>
                    <a:latin typeface="Times New Roman" panose="02020603050405020304" pitchFamily="18" charset="0"/>
                    <a:ea typeface="宋体" panose="02010600030101010101" pitchFamily="2" charset="-122"/>
                  </a:rPr>
                  <a:t>在车辆群组构建阶段中</a:t>
                </a:r>
                <a:r>
                  <a:rPr lang="zh-CN" altLang="zh-CN" sz="1800" kern="100" dirty="0">
                    <a:solidFill>
                      <a:srgbClr val="FF0000"/>
                    </a:solidFill>
                    <a:effectLst/>
                    <a:latin typeface="Times New Roman" panose="02020603050405020304" pitchFamily="18" charset="0"/>
                    <a:ea typeface="宋体" panose="02010600030101010101" pitchFamily="2" charset="-122"/>
                  </a:rPr>
                  <a:t>，</a:t>
                </a:r>
                <a:endParaRPr lang="zh-CN" altLang="zh-CN" sz="1800" kern="100" dirty="0">
                  <a:effectLst/>
                  <a:latin typeface="Times New Roman" panose="02020603050405020304" pitchFamily="18" charset="0"/>
                  <a:ea typeface="宋体" panose="02010600030101010101" pitchFamily="2" charset="-122"/>
                </a:endParaRPr>
              </a:p>
              <a:p>
                <a:pPr indent="127000" algn="just">
                  <a:lnSpc>
                    <a:spcPct val="150000"/>
                  </a:lnSpc>
                </a:pPr>
                <a:r>
                  <a:rPr lang="zh-CN" altLang="zh-CN" sz="1800" kern="100" dirty="0">
                    <a:solidFill>
                      <a:srgbClr val="FF0000"/>
                    </a:solidFill>
                    <a:effectLst/>
                    <a:latin typeface="Times New Roman" panose="02020603050405020304" pitchFamily="18" charset="0"/>
                    <a:ea typeface="宋体" panose="02010600030101010101" pitchFamily="2" charset="-122"/>
                  </a:rPr>
                  <a:t>可信协作车辆</a:t>
                </a:r>
                <a14:m>
                  <m:oMath xmlns:m="http://schemas.openxmlformats.org/officeDocument/2006/math">
                    <m:sSubSup>
                      <m:sSubSupPr>
                        <m:ctrlPr>
                          <a:rPr lang="zh-CN" altLang="zh-CN" sz="1800" i="1" kern="100">
                            <a:solidFill>
                              <a:srgbClr val="FF0000"/>
                            </a:solidFill>
                            <a:effectLst/>
                            <a:latin typeface="Cambria Math" panose="02040503050406030204" pitchFamily="18" charset="0"/>
                            <a:ea typeface="Cambria Math" panose="02040503050406030204" pitchFamily="18" charset="0"/>
                          </a:rPr>
                        </m:ctrlPr>
                      </m:sSubSupPr>
                      <m:e>
                        <m:r>
                          <a:rPr lang="en-US" altLang="zh-CN" sz="1800" i="1" kern="100">
                            <a:solidFill>
                              <a:srgbClr val="FF0000"/>
                            </a:solidFill>
                            <a:effectLst/>
                            <a:latin typeface="Cambria Math" panose="02040503050406030204" pitchFamily="18" charset="0"/>
                            <a:ea typeface="宋体" panose="02010600030101010101" pitchFamily="2" charset="-122"/>
                          </a:rPr>
                          <m:t>𝑉</m:t>
                        </m:r>
                      </m:e>
                      <m:sub>
                        <m:r>
                          <a:rPr lang="en-US" altLang="zh-CN" sz="1800" i="1" kern="100">
                            <a:solidFill>
                              <a:srgbClr val="FF0000"/>
                            </a:solidFill>
                            <a:effectLst/>
                            <a:latin typeface="Cambria Math" panose="02040503050406030204" pitchFamily="18" charset="0"/>
                            <a:ea typeface="宋体" panose="02010600030101010101" pitchFamily="2" charset="-122"/>
                          </a:rPr>
                          <m:t>𝑖</m:t>
                        </m:r>
                      </m:sub>
                      <m:sup>
                        <m:r>
                          <a:rPr lang="en-US" altLang="zh-CN" sz="1800" i="1" kern="100">
                            <a:solidFill>
                              <a:srgbClr val="FF0000"/>
                            </a:solidFill>
                            <a:effectLst/>
                            <a:latin typeface="Cambria Math" panose="02040503050406030204" pitchFamily="18" charset="0"/>
                            <a:ea typeface="宋体" panose="02010600030101010101" pitchFamily="2" charset="-122"/>
                          </a:rPr>
                          <m:t>𝑇𝐶𝑉</m:t>
                        </m:r>
                      </m:sup>
                    </m:sSubSup>
                  </m:oMath>
                </a14:m>
                <a:r>
                  <a:rPr lang="zh-CN" altLang="zh-CN" sz="1800" kern="100" dirty="0">
                    <a:solidFill>
                      <a:srgbClr val="FF0000"/>
                    </a:solidFill>
                    <a:effectLst/>
                    <a:latin typeface="Times New Roman" panose="02020603050405020304" pitchFamily="18" charset="0"/>
                    <a:ea typeface="宋体" panose="02010600030101010101" pitchFamily="2" charset="-122"/>
                  </a:rPr>
                  <a:t>会向通信范围内的其他车辆周期性广播邀请消息，普通车辆</a:t>
                </a:r>
                <a14:m>
                  <m:oMath xmlns:m="http://schemas.openxmlformats.org/officeDocument/2006/math">
                    <m:sSub>
                      <m:sSubPr>
                        <m:ctrlPr>
                          <a:rPr lang="zh-CN" altLang="zh-CN" sz="1800" i="1" kern="100">
                            <a:solidFill>
                              <a:srgbClr val="FF0000"/>
                            </a:solidFill>
                            <a:effectLst/>
                            <a:latin typeface="Cambria Math" panose="02040503050406030204" pitchFamily="18" charset="0"/>
                            <a:ea typeface="Cambria Math" panose="02040503050406030204" pitchFamily="18" charset="0"/>
                          </a:rPr>
                        </m:ctrlPr>
                      </m:sSubPr>
                      <m:e>
                        <m:r>
                          <a:rPr lang="en-US" altLang="zh-CN" sz="1800" i="1" kern="100">
                            <a:solidFill>
                              <a:srgbClr val="FF0000"/>
                            </a:solidFill>
                            <a:effectLst/>
                            <a:latin typeface="Cambria Math" panose="02040503050406030204" pitchFamily="18" charset="0"/>
                            <a:ea typeface="宋体" panose="02010600030101010101" pitchFamily="2" charset="-122"/>
                          </a:rPr>
                          <m:t>𝑉</m:t>
                        </m:r>
                      </m:e>
                      <m:sub>
                        <m:r>
                          <a:rPr lang="en-US" altLang="zh-CN" sz="1800" i="1" kern="100">
                            <a:solidFill>
                              <a:srgbClr val="FF0000"/>
                            </a:solidFill>
                            <a:effectLst/>
                            <a:latin typeface="Cambria Math" panose="02040503050406030204" pitchFamily="18" charset="0"/>
                            <a:ea typeface="宋体" panose="02010600030101010101" pitchFamily="2" charset="-122"/>
                          </a:rPr>
                          <m:t>𝑗</m:t>
                        </m:r>
                      </m:sub>
                    </m:sSub>
                  </m:oMath>
                </a14:m>
                <a:r>
                  <a:rPr lang="zh-CN" altLang="zh-CN" sz="1800" kern="100" dirty="0">
                    <a:solidFill>
                      <a:srgbClr val="FF0000"/>
                    </a:solidFill>
                    <a:effectLst/>
                    <a:latin typeface="Times New Roman" panose="02020603050405020304" pitchFamily="18" charset="0"/>
                    <a:ea typeface="宋体" panose="02010600030101010101" pitchFamily="2" charset="-122"/>
                  </a:rPr>
                  <a:t>如果想要加入群组，则需要向</a:t>
                </a:r>
                <a14:m>
                  <m:oMath xmlns:m="http://schemas.openxmlformats.org/officeDocument/2006/math">
                    <m:sSubSup>
                      <m:sSubSupPr>
                        <m:ctrlPr>
                          <a:rPr lang="zh-CN" altLang="zh-CN" sz="1800" i="1" kern="100">
                            <a:solidFill>
                              <a:srgbClr val="FF0000"/>
                            </a:solidFill>
                            <a:effectLst/>
                            <a:latin typeface="Cambria Math" panose="02040503050406030204" pitchFamily="18" charset="0"/>
                            <a:ea typeface="Cambria Math" panose="02040503050406030204" pitchFamily="18" charset="0"/>
                          </a:rPr>
                        </m:ctrlPr>
                      </m:sSubSupPr>
                      <m:e>
                        <m:r>
                          <a:rPr lang="en-US" altLang="zh-CN" sz="1800" i="1" kern="100">
                            <a:solidFill>
                              <a:srgbClr val="FF0000"/>
                            </a:solidFill>
                            <a:effectLst/>
                            <a:latin typeface="Cambria Math" panose="02040503050406030204" pitchFamily="18" charset="0"/>
                            <a:ea typeface="宋体" panose="02010600030101010101" pitchFamily="2" charset="-122"/>
                          </a:rPr>
                          <m:t>𝑉</m:t>
                        </m:r>
                      </m:e>
                      <m:sub>
                        <m:r>
                          <a:rPr lang="en-US" altLang="zh-CN" sz="1800" i="1" kern="100">
                            <a:solidFill>
                              <a:srgbClr val="FF0000"/>
                            </a:solidFill>
                            <a:effectLst/>
                            <a:latin typeface="Cambria Math" panose="02040503050406030204" pitchFamily="18" charset="0"/>
                            <a:ea typeface="宋体" panose="02010600030101010101" pitchFamily="2" charset="-122"/>
                          </a:rPr>
                          <m:t>𝑖</m:t>
                        </m:r>
                      </m:sub>
                      <m:sup>
                        <m:r>
                          <a:rPr lang="en-US" altLang="zh-CN" sz="1800" i="1" kern="100">
                            <a:solidFill>
                              <a:srgbClr val="FF0000"/>
                            </a:solidFill>
                            <a:effectLst/>
                            <a:latin typeface="Cambria Math" panose="02040503050406030204" pitchFamily="18" charset="0"/>
                            <a:ea typeface="宋体" panose="02010600030101010101" pitchFamily="2" charset="-122"/>
                          </a:rPr>
                          <m:t>𝑇𝐶𝑉</m:t>
                        </m:r>
                      </m:sup>
                    </m:sSubSup>
                  </m:oMath>
                </a14:m>
                <a:r>
                  <a:rPr lang="zh-CN" altLang="zh-CN" sz="1800" kern="100" dirty="0">
                    <a:solidFill>
                      <a:srgbClr val="FF0000"/>
                    </a:solidFill>
                    <a:effectLst/>
                    <a:latin typeface="Times New Roman" panose="02020603050405020304" pitchFamily="18" charset="0"/>
                    <a:ea typeface="宋体" panose="02010600030101010101" pitchFamily="2" charset="-122"/>
                  </a:rPr>
                  <a:t>发送请求消息，收到</a:t>
                </a:r>
                <a14:m>
                  <m:oMath xmlns:m="http://schemas.openxmlformats.org/officeDocument/2006/math">
                    <m:sSubSup>
                      <m:sSubSupPr>
                        <m:ctrlPr>
                          <a:rPr lang="zh-CN" altLang="zh-CN" sz="1800" i="1" kern="100">
                            <a:solidFill>
                              <a:srgbClr val="FF0000"/>
                            </a:solidFill>
                            <a:effectLst/>
                            <a:latin typeface="Cambria Math" panose="02040503050406030204" pitchFamily="18" charset="0"/>
                            <a:ea typeface="Cambria Math" panose="02040503050406030204" pitchFamily="18" charset="0"/>
                          </a:rPr>
                        </m:ctrlPr>
                      </m:sSubSupPr>
                      <m:e>
                        <m:r>
                          <a:rPr lang="en-US" altLang="zh-CN" sz="1800" i="1" kern="100">
                            <a:solidFill>
                              <a:srgbClr val="FF0000"/>
                            </a:solidFill>
                            <a:effectLst/>
                            <a:latin typeface="Cambria Math" panose="02040503050406030204" pitchFamily="18" charset="0"/>
                            <a:ea typeface="宋体" panose="02010600030101010101" pitchFamily="2" charset="-122"/>
                          </a:rPr>
                          <m:t>𝑉</m:t>
                        </m:r>
                      </m:e>
                      <m:sub>
                        <m:r>
                          <a:rPr lang="en-US" altLang="zh-CN" sz="1800" i="1" kern="100">
                            <a:solidFill>
                              <a:srgbClr val="FF0000"/>
                            </a:solidFill>
                            <a:effectLst/>
                            <a:latin typeface="Cambria Math" panose="02040503050406030204" pitchFamily="18" charset="0"/>
                            <a:ea typeface="宋体" panose="02010600030101010101" pitchFamily="2" charset="-122"/>
                          </a:rPr>
                          <m:t>𝑖</m:t>
                        </m:r>
                      </m:sub>
                      <m:sup>
                        <m:r>
                          <a:rPr lang="en-US" altLang="zh-CN" sz="1800" i="1" kern="100">
                            <a:solidFill>
                              <a:srgbClr val="FF0000"/>
                            </a:solidFill>
                            <a:effectLst/>
                            <a:latin typeface="Cambria Math" panose="02040503050406030204" pitchFamily="18" charset="0"/>
                            <a:ea typeface="宋体" panose="02010600030101010101" pitchFamily="2" charset="-122"/>
                          </a:rPr>
                          <m:t>𝑇𝐶𝑉</m:t>
                        </m:r>
                      </m:sup>
                    </m:sSubSup>
                  </m:oMath>
                </a14:m>
                <a:r>
                  <a:rPr lang="zh-CN" altLang="zh-CN" sz="1800" kern="100" dirty="0">
                    <a:solidFill>
                      <a:srgbClr val="FF0000"/>
                    </a:solidFill>
                    <a:effectLst/>
                    <a:latin typeface="Times New Roman" panose="02020603050405020304" pitchFamily="18" charset="0"/>
                    <a:ea typeface="宋体" panose="02010600030101010101" pitchFamily="2" charset="-122"/>
                  </a:rPr>
                  <a:t>的回复后可成功加入群组。在这个过程中，可信协作车辆会将群组秘密标识发送给普通车辆。</a:t>
                </a:r>
                <a:endParaRPr lang="zh-CN" altLang="zh-CN" sz="1800" kern="100" dirty="0">
                  <a:effectLst/>
                  <a:latin typeface="Times New Roman" panose="02020603050405020304" pitchFamily="18" charset="0"/>
                  <a:ea typeface="宋体" panose="02010600030101010101" pitchFamily="2" charset="-122"/>
                </a:endParaRPr>
              </a:p>
              <a:p>
                <a:endParaRPr lang="zh-CN" altLang="en-US" dirty="0"/>
              </a:p>
            </p:txBody>
          </p:sp>
        </mc:Choice>
        <mc:Fallback xmlns="">
          <p:sp>
            <p:nvSpPr>
              <p:cNvPr id="3" name="备注占位符 2"/>
              <p:cNvSpPr>
                <a:spLocks noGrp="1"/>
              </p:cNvSpPr>
              <p:nvPr>
                <p:ph type="body" idx="1"/>
              </p:nvPr>
            </p:nvSpPr>
            <p:spPr/>
            <p:txBody>
              <a:bodyPr/>
              <a:lstStyle/>
              <a:p>
                <a:pPr indent="127000" algn="just">
                  <a:lnSpc>
                    <a:spcPct val="150000"/>
                  </a:lnSpc>
                </a:pPr>
                <a:r>
                  <a:rPr lang="zh-CN" altLang="zh-CN" sz="1800" kern="100" dirty="0">
                    <a:solidFill>
                      <a:srgbClr val="FF0000"/>
                    </a:solidFill>
                    <a:effectLst/>
                    <a:highlight>
                      <a:srgbClr val="FFFF00"/>
                    </a:highlight>
                    <a:latin typeface="Times New Roman" panose="02020603050405020304" pitchFamily="18" charset="0"/>
                    <a:ea typeface="宋体" panose="02010600030101010101" pitchFamily="2" charset="-122"/>
                  </a:rPr>
                  <a:t>在车辆群组构建阶段中</a:t>
                </a:r>
                <a:r>
                  <a:rPr lang="zh-CN" altLang="zh-CN" sz="1800" kern="100" dirty="0">
                    <a:solidFill>
                      <a:srgbClr val="FF0000"/>
                    </a:solidFill>
                    <a:effectLst/>
                    <a:latin typeface="Times New Roman" panose="02020603050405020304" pitchFamily="18" charset="0"/>
                    <a:ea typeface="宋体" panose="02010600030101010101" pitchFamily="2" charset="-122"/>
                  </a:rPr>
                  <a:t>，</a:t>
                </a:r>
                <a:endParaRPr lang="zh-CN" altLang="zh-CN" sz="1800" kern="100" dirty="0">
                  <a:effectLst/>
                  <a:latin typeface="Times New Roman" panose="02020603050405020304" pitchFamily="18" charset="0"/>
                  <a:ea typeface="宋体" panose="02010600030101010101" pitchFamily="2" charset="-122"/>
                </a:endParaRPr>
              </a:p>
              <a:p>
                <a:pPr indent="127000" algn="just">
                  <a:lnSpc>
                    <a:spcPct val="150000"/>
                  </a:lnSpc>
                </a:pPr>
                <a:r>
                  <a:rPr lang="zh-CN" altLang="zh-CN" sz="1800" kern="100" dirty="0">
                    <a:solidFill>
                      <a:srgbClr val="FF0000"/>
                    </a:solidFill>
                    <a:effectLst/>
                    <a:latin typeface="Times New Roman" panose="02020603050405020304" pitchFamily="18" charset="0"/>
                    <a:ea typeface="宋体" panose="02010600030101010101" pitchFamily="2" charset="-122"/>
                  </a:rPr>
                  <a:t>可信协作车辆</a:t>
                </a:r>
                <a:r>
                  <a:rPr lang="en-US" altLang="zh-CN" sz="1800" i="0" kern="100">
                    <a:solidFill>
                      <a:srgbClr val="FF0000"/>
                    </a:solidFill>
                    <a:effectLst/>
                    <a:latin typeface="Cambria Math" panose="02040503050406030204" pitchFamily="18" charset="0"/>
                    <a:ea typeface="宋体" panose="02010600030101010101" pitchFamily="2" charset="-122"/>
                  </a:rPr>
                  <a:t>𝑉</a:t>
                </a:r>
                <a:r>
                  <a:rPr lang="zh-CN" altLang="zh-CN" sz="1800" i="0" kern="100">
                    <a:solidFill>
                      <a:srgbClr val="FF0000"/>
                    </a:solidFill>
                    <a:effectLst/>
                    <a:latin typeface="Cambria Math" panose="02040503050406030204" pitchFamily="18" charset="0"/>
                    <a:ea typeface="宋体" panose="02010600030101010101" pitchFamily="2" charset="-122"/>
                  </a:rPr>
                  <a:t>_</a:t>
                </a:r>
                <a:r>
                  <a:rPr lang="en-US" altLang="zh-CN" sz="1800" i="0" kern="100">
                    <a:solidFill>
                      <a:srgbClr val="FF0000"/>
                    </a:solidFill>
                    <a:effectLst/>
                    <a:latin typeface="Cambria Math" panose="02040503050406030204" pitchFamily="18" charset="0"/>
                    <a:ea typeface="宋体" panose="02010600030101010101" pitchFamily="2" charset="-122"/>
                  </a:rPr>
                  <a:t>𝑖^𝑇𝐶𝑉</a:t>
                </a:r>
                <a:r>
                  <a:rPr lang="zh-CN" altLang="zh-CN" sz="1800" kern="100" dirty="0">
                    <a:solidFill>
                      <a:srgbClr val="FF0000"/>
                    </a:solidFill>
                    <a:effectLst/>
                    <a:latin typeface="Times New Roman" panose="02020603050405020304" pitchFamily="18" charset="0"/>
                    <a:ea typeface="宋体" panose="02010600030101010101" pitchFamily="2" charset="-122"/>
                  </a:rPr>
                  <a:t>会向通信范围内的其他车辆周期性广播邀请消息，普通车辆</a:t>
                </a:r>
                <a:r>
                  <a:rPr lang="en-US" altLang="zh-CN" sz="1800" i="0" kern="100">
                    <a:solidFill>
                      <a:srgbClr val="FF0000"/>
                    </a:solidFill>
                    <a:effectLst/>
                    <a:latin typeface="Cambria Math" panose="02040503050406030204" pitchFamily="18" charset="0"/>
                    <a:ea typeface="宋体" panose="02010600030101010101" pitchFamily="2" charset="-122"/>
                  </a:rPr>
                  <a:t>𝑉</a:t>
                </a:r>
                <a:r>
                  <a:rPr lang="zh-CN" altLang="zh-CN" sz="1800" i="0" kern="100">
                    <a:solidFill>
                      <a:srgbClr val="FF0000"/>
                    </a:solidFill>
                    <a:effectLst/>
                    <a:latin typeface="Cambria Math" panose="02040503050406030204" pitchFamily="18" charset="0"/>
                    <a:ea typeface="宋体" panose="02010600030101010101" pitchFamily="2" charset="-122"/>
                  </a:rPr>
                  <a:t>_</a:t>
                </a:r>
                <a:r>
                  <a:rPr lang="en-US" altLang="zh-CN" sz="1800" i="0" kern="100">
                    <a:solidFill>
                      <a:srgbClr val="FF0000"/>
                    </a:solidFill>
                    <a:effectLst/>
                    <a:latin typeface="Cambria Math" panose="02040503050406030204" pitchFamily="18" charset="0"/>
                    <a:ea typeface="宋体" panose="02010600030101010101" pitchFamily="2" charset="-122"/>
                  </a:rPr>
                  <a:t>𝑗</a:t>
                </a:r>
                <a:r>
                  <a:rPr lang="zh-CN" altLang="zh-CN" sz="1800" kern="100" dirty="0">
                    <a:solidFill>
                      <a:srgbClr val="FF0000"/>
                    </a:solidFill>
                    <a:effectLst/>
                    <a:latin typeface="Times New Roman" panose="02020603050405020304" pitchFamily="18" charset="0"/>
                    <a:ea typeface="宋体" panose="02010600030101010101" pitchFamily="2" charset="-122"/>
                  </a:rPr>
                  <a:t>如果想要加入群组，则需要向</a:t>
                </a:r>
                <a:r>
                  <a:rPr lang="en-US" altLang="zh-CN" sz="1800" i="0" kern="100">
                    <a:solidFill>
                      <a:srgbClr val="FF0000"/>
                    </a:solidFill>
                    <a:effectLst/>
                    <a:latin typeface="Cambria Math" panose="02040503050406030204" pitchFamily="18" charset="0"/>
                    <a:ea typeface="宋体" panose="02010600030101010101" pitchFamily="2" charset="-122"/>
                  </a:rPr>
                  <a:t>𝑉</a:t>
                </a:r>
                <a:r>
                  <a:rPr lang="zh-CN" altLang="zh-CN" sz="1800" i="0" kern="100">
                    <a:solidFill>
                      <a:srgbClr val="FF0000"/>
                    </a:solidFill>
                    <a:effectLst/>
                    <a:latin typeface="Cambria Math" panose="02040503050406030204" pitchFamily="18" charset="0"/>
                    <a:ea typeface="宋体" panose="02010600030101010101" pitchFamily="2" charset="-122"/>
                  </a:rPr>
                  <a:t>_</a:t>
                </a:r>
                <a:r>
                  <a:rPr lang="en-US" altLang="zh-CN" sz="1800" i="0" kern="100">
                    <a:solidFill>
                      <a:srgbClr val="FF0000"/>
                    </a:solidFill>
                    <a:effectLst/>
                    <a:latin typeface="Cambria Math" panose="02040503050406030204" pitchFamily="18" charset="0"/>
                    <a:ea typeface="宋体" panose="02010600030101010101" pitchFamily="2" charset="-122"/>
                  </a:rPr>
                  <a:t>𝑖^𝑇𝐶𝑉</a:t>
                </a:r>
                <a:r>
                  <a:rPr lang="zh-CN" altLang="zh-CN" sz="1800" kern="100" dirty="0">
                    <a:solidFill>
                      <a:srgbClr val="FF0000"/>
                    </a:solidFill>
                    <a:effectLst/>
                    <a:latin typeface="Times New Roman" panose="02020603050405020304" pitchFamily="18" charset="0"/>
                    <a:ea typeface="宋体" panose="02010600030101010101" pitchFamily="2" charset="-122"/>
                  </a:rPr>
                  <a:t>发送请求消息，收到</a:t>
                </a:r>
                <a:r>
                  <a:rPr lang="en-US" altLang="zh-CN" sz="1800" i="0" kern="100">
                    <a:solidFill>
                      <a:srgbClr val="FF0000"/>
                    </a:solidFill>
                    <a:effectLst/>
                    <a:latin typeface="Cambria Math" panose="02040503050406030204" pitchFamily="18" charset="0"/>
                    <a:ea typeface="宋体" panose="02010600030101010101" pitchFamily="2" charset="-122"/>
                  </a:rPr>
                  <a:t>𝑉</a:t>
                </a:r>
                <a:r>
                  <a:rPr lang="zh-CN" altLang="zh-CN" sz="1800" i="0" kern="100">
                    <a:solidFill>
                      <a:srgbClr val="FF0000"/>
                    </a:solidFill>
                    <a:effectLst/>
                    <a:latin typeface="Cambria Math" panose="02040503050406030204" pitchFamily="18" charset="0"/>
                    <a:ea typeface="宋体" panose="02010600030101010101" pitchFamily="2" charset="-122"/>
                  </a:rPr>
                  <a:t>_</a:t>
                </a:r>
                <a:r>
                  <a:rPr lang="en-US" altLang="zh-CN" sz="1800" i="0" kern="100">
                    <a:solidFill>
                      <a:srgbClr val="FF0000"/>
                    </a:solidFill>
                    <a:effectLst/>
                    <a:latin typeface="Cambria Math" panose="02040503050406030204" pitchFamily="18" charset="0"/>
                    <a:ea typeface="宋体" panose="02010600030101010101" pitchFamily="2" charset="-122"/>
                  </a:rPr>
                  <a:t>𝑖^𝑇𝐶𝑉</a:t>
                </a:r>
                <a:r>
                  <a:rPr lang="zh-CN" altLang="zh-CN" sz="1800" kern="100" dirty="0">
                    <a:solidFill>
                      <a:srgbClr val="FF0000"/>
                    </a:solidFill>
                    <a:effectLst/>
                    <a:latin typeface="Times New Roman" panose="02020603050405020304" pitchFamily="18" charset="0"/>
                    <a:ea typeface="宋体" panose="02010600030101010101" pitchFamily="2" charset="-122"/>
                  </a:rPr>
                  <a:t>的回复后可成功加入群组。在这个过程中，可信协作车辆会将群组秘密标识发送给普通车辆。</a:t>
                </a:r>
                <a:endParaRPr lang="zh-CN" altLang="zh-CN" sz="1800" kern="100" dirty="0">
                  <a:effectLst/>
                  <a:latin typeface="Times New Roman" panose="02020603050405020304" pitchFamily="18" charset="0"/>
                  <a:ea typeface="宋体" panose="02010600030101010101" pitchFamily="2" charset="-122"/>
                </a:endParaRPr>
              </a:p>
              <a:p>
                <a:endParaRPr lang="zh-CN" altLang="en-US" dirty="0"/>
              </a:p>
            </p:txBody>
          </p:sp>
        </mc:Fallback>
      </mc:AlternateContent>
      <p:sp>
        <p:nvSpPr>
          <p:cNvPr id="4" name="日期占位符 3"/>
          <p:cNvSpPr>
            <a:spLocks noGrp="1"/>
          </p:cNvSpPr>
          <p:nvPr>
            <p:ph type="dt" idx="1"/>
          </p:nvPr>
        </p:nvSpPr>
        <p:spPr/>
        <p:txBody>
          <a:bodyPr/>
          <a:lstStyle/>
          <a:p>
            <a:pPr>
              <a:defRPr/>
            </a:pPr>
            <a:endParaRPr lang="en-US" altLang="zh-CN"/>
          </a:p>
        </p:txBody>
      </p:sp>
      <p:sp>
        <p:nvSpPr>
          <p:cNvPr id="5" name="灯片编号占位符 4"/>
          <p:cNvSpPr>
            <a:spLocks noGrp="1"/>
          </p:cNvSpPr>
          <p:nvPr>
            <p:ph type="sldNum" sz="quarter" idx="5"/>
          </p:nvPr>
        </p:nvSpPr>
        <p:spPr/>
        <p:txBody>
          <a:bodyPr/>
          <a:lstStyle/>
          <a:p>
            <a:fld id="{0B48A77E-79FB-4BFF-B1F0-CFD29F30865E}" type="slidenum">
              <a:rPr lang="en-US" altLang="zh-CN" smtClean="0"/>
              <a:t>26</a:t>
            </a:fld>
            <a:endParaRPr lang="en-US" altLang="zh-CN"/>
          </a:p>
        </p:txBody>
      </p:sp>
    </p:spTree>
    <p:extLst>
      <p:ext uri="{BB962C8B-B14F-4D97-AF65-F5344CB8AC3E}">
        <p14:creationId xmlns:p14="http://schemas.microsoft.com/office/powerpoint/2010/main" val="258526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50000"/>
              </a:lnSpc>
            </a:pPr>
            <a:r>
              <a:rPr lang="zh-CN" altLang="zh-CN" sz="1800" kern="100" dirty="0">
                <a:solidFill>
                  <a:srgbClr val="FF0000"/>
                </a:solidFill>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在签名和验证阶段中，</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50000"/>
              </a:lnSpc>
            </a:pP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采用基于身份的加密方法对消息签名，由于使用的是椭圆曲线加密，验证过程中不需要执行复杂配对运算，只需执行椭圆曲线上的标量乘法和加法运算，并且支持批量验证。</a:t>
            </a:r>
            <a:endParaRPr lang="en-US"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50000"/>
              </a:lnSpc>
            </a:pPr>
            <a:endParaRPr lang="en-US"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0" fontAlgn="base" latinLnBrk="0" hangingPunct="0">
              <a:lnSpc>
                <a:spcPct val="150000"/>
              </a:lnSpc>
              <a:spcBef>
                <a:spcPct val="30000"/>
              </a:spcBef>
              <a:spcAft>
                <a:spcPct val="0"/>
              </a:spcAft>
              <a:buClrTx/>
              <a:buSzTx/>
              <a:buFontTx/>
              <a:buNone/>
              <a:tabLst/>
              <a:defRPr/>
            </a:pPr>
            <a:r>
              <a:rPr lang="zh-CN" altLang="zh-CN" sz="18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以上是认证的整体流程，在论文中对方案的安全性进行了详细的证明和分析，此处不再赘述。</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50000"/>
              </a:lnSpc>
            </a:pP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 name="日期占位符 3"/>
          <p:cNvSpPr>
            <a:spLocks noGrp="1"/>
          </p:cNvSpPr>
          <p:nvPr>
            <p:ph type="dt" idx="1"/>
          </p:nvPr>
        </p:nvSpPr>
        <p:spPr/>
        <p:txBody>
          <a:bodyPr/>
          <a:lstStyle/>
          <a:p>
            <a:pPr>
              <a:defRPr/>
            </a:pPr>
            <a:endParaRPr lang="en-US" altLang="zh-CN"/>
          </a:p>
        </p:txBody>
      </p:sp>
      <p:sp>
        <p:nvSpPr>
          <p:cNvPr id="5" name="灯片编号占位符 4"/>
          <p:cNvSpPr>
            <a:spLocks noGrp="1"/>
          </p:cNvSpPr>
          <p:nvPr>
            <p:ph type="sldNum" sz="quarter" idx="5"/>
          </p:nvPr>
        </p:nvSpPr>
        <p:spPr/>
        <p:txBody>
          <a:bodyPr/>
          <a:lstStyle/>
          <a:p>
            <a:fld id="{0B48A77E-79FB-4BFF-B1F0-CFD29F30865E}" type="slidenum">
              <a:rPr lang="en-US" altLang="zh-CN" smtClean="0"/>
              <a:t>27</a:t>
            </a:fld>
            <a:endParaRPr lang="en-US" altLang="zh-CN"/>
          </a:p>
        </p:txBody>
      </p:sp>
    </p:spTree>
    <p:extLst>
      <p:ext uri="{BB962C8B-B14F-4D97-AF65-F5344CB8AC3E}">
        <p14:creationId xmlns:p14="http://schemas.microsoft.com/office/powerpoint/2010/main" val="10334880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b="1" kern="1200" dirty="0">
                    <a:solidFill>
                      <a:schemeClr val="tx1"/>
                    </a:solidFill>
                    <a:effectLst/>
                    <a:latin typeface="Arial" panose="020B0604020202020204" pitchFamily="34" charset="0"/>
                    <a:ea typeface="微软雅黑" panose="020B0503020204020204" pitchFamily="34" charset="-122"/>
                    <a:cs typeface="+mn-cs"/>
                  </a:rPr>
                  <a:t>最后，将本文方案与其它认证方案进行对比，从计算开销和通信开销两个方面评估所提方案的性能。</a:t>
                </a:r>
                <a:endParaRPr lang="zh-CN" altLang="zh-CN" sz="1200" kern="1200" dirty="0">
                  <a:solidFill>
                    <a:schemeClr val="tx1"/>
                  </a:solidFill>
                  <a:effectLst/>
                  <a:latin typeface="Arial" panose="020B0604020202020204" pitchFamily="34" charset="0"/>
                  <a:ea typeface="微软雅黑" panose="020B0503020204020204" pitchFamily="34" charset="-122"/>
                  <a:cs typeface="+mn-cs"/>
                </a:endParaRPr>
              </a:p>
              <a:p>
                <a:r>
                  <a:rPr lang="zh-CN" altLang="zh-CN" sz="1200" kern="1200" dirty="0">
                    <a:solidFill>
                      <a:schemeClr val="tx1"/>
                    </a:solidFill>
                    <a:effectLst/>
                    <a:latin typeface="Arial" panose="020B0604020202020204" pitchFamily="34" charset="0"/>
                    <a:ea typeface="微软雅黑" panose="020B0503020204020204" pitchFamily="34" charset="-122"/>
                    <a:cs typeface="+mn-cs"/>
                  </a:rPr>
                  <a:t>首先是计算开销，</a:t>
                </a:r>
              </a:p>
              <a:p>
                <a:r>
                  <a:rPr lang="zh-CN" altLang="zh-CN" sz="1200" kern="1200" dirty="0">
                    <a:solidFill>
                      <a:schemeClr val="tx1"/>
                    </a:solidFill>
                    <a:effectLst/>
                    <a:latin typeface="Arial" panose="020B0604020202020204" pitchFamily="34" charset="0"/>
                    <a:ea typeface="微软雅黑" panose="020B0503020204020204" pitchFamily="34" charset="-122"/>
                    <a:cs typeface="+mn-cs"/>
                  </a:rPr>
                  <a:t>单个签名验证</a:t>
                </a:r>
              </a:p>
              <a:p>
                <a:r>
                  <a:rPr lang="zh-CN" altLang="zh-CN" sz="1200" kern="1200" dirty="0">
                    <a:solidFill>
                      <a:schemeClr val="tx1"/>
                    </a:solidFill>
                    <a:effectLst/>
                    <a:latin typeface="Arial" panose="020B0604020202020204" pitchFamily="34" charset="0"/>
                    <a:ea typeface="微软雅黑" panose="020B0503020204020204" pitchFamily="34" charset="-122"/>
                    <a:cs typeface="+mn-cs"/>
                  </a:rPr>
                  <a:t>本文认证方案在签名生成中需要两次</a:t>
                </a:r>
                <a14:m>
                  <m:oMath xmlns:m="http://schemas.openxmlformats.org/officeDocument/2006/math">
                    <m:r>
                      <a:rPr lang="en-US" altLang="zh-CN" sz="1200" i="1" kern="1200">
                        <a:solidFill>
                          <a:schemeClr val="tx1"/>
                        </a:solidFill>
                        <a:effectLst/>
                        <a:latin typeface="Cambria Math" panose="02040503050406030204" pitchFamily="18" charset="0"/>
                        <a:ea typeface="微软雅黑" panose="020B0503020204020204" pitchFamily="34" charset="-122"/>
                        <a:cs typeface="+mn-cs"/>
                      </a:rPr>
                      <m:t>𝐺</m:t>
                    </m:r>
                  </m:oMath>
                </a14:m>
                <a:r>
                  <a:rPr lang="zh-CN" altLang="zh-CN" sz="1200" kern="1200" dirty="0">
                    <a:solidFill>
                      <a:schemeClr val="tx1"/>
                    </a:solidFill>
                    <a:effectLst/>
                    <a:latin typeface="Arial" panose="020B0604020202020204" pitchFamily="34" charset="0"/>
                    <a:ea typeface="微软雅黑" panose="020B0503020204020204" pitchFamily="34" charset="-122"/>
                    <a:cs typeface="+mn-cs"/>
                  </a:rPr>
                  <a:t>上的标量乘法以及</a:t>
                </a:r>
                <a14:m>
                  <m:oMath xmlns:m="http://schemas.openxmlformats.org/officeDocument/2006/math">
                    <m:r>
                      <a:rPr lang="en-US" altLang="zh-CN" sz="1200" i="1" kern="1200">
                        <a:solidFill>
                          <a:schemeClr val="tx1"/>
                        </a:solidFill>
                        <a:effectLst/>
                        <a:latin typeface="Cambria Math" panose="02040503050406030204" pitchFamily="18" charset="0"/>
                        <a:ea typeface="微软雅黑" panose="020B0503020204020204" pitchFamily="34" charset="-122"/>
                        <a:cs typeface="+mn-cs"/>
                      </a:rPr>
                      <m:t>1</m:t>
                    </m:r>
                  </m:oMath>
                </a14:m>
                <a:r>
                  <a:rPr lang="zh-CN" altLang="zh-CN" sz="1200" kern="1200" dirty="0">
                    <a:solidFill>
                      <a:schemeClr val="tx1"/>
                    </a:solidFill>
                    <a:effectLst/>
                    <a:latin typeface="Arial" panose="020B0604020202020204" pitchFamily="34" charset="0"/>
                    <a:ea typeface="微软雅黑" panose="020B0503020204020204" pitchFamily="34" charset="-122"/>
                    <a:cs typeface="+mn-cs"/>
                  </a:rPr>
                  <a:t>次单向哈希函数运算，即</a:t>
                </a:r>
                <a14:m>
                  <m:oMath xmlns:m="http://schemas.openxmlformats.org/officeDocument/2006/math">
                    <m:r>
                      <a:rPr lang="en-US" altLang="zh-CN" sz="1200" i="1" kern="1200">
                        <a:solidFill>
                          <a:schemeClr val="tx1"/>
                        </a:solidFill>
                        <a:effectLst/>
                        <a:latin typeface="Cambria Math" panose="02040503050406030204" pitchFamily="18" charset="0"/>
                        <a:ea typeface="微软雅黑" panose="020B0503020204020204" pitchFamily="34" charset="-122"/>
                        <a:cs typeface="+mn-cs"/>
                      </a:rPr>
                      <m:t>2</m:t>
                    </m:r>
                    <m:sSub>
                      <m:sSubPr>
                        <m:ctrlPr>
                          <a:rPr lang="zh-CN" altLang="zh-CN" sz="1200" i="1" kern="1200">
                            <a:solidFill>
                              <a:schemeClr val="tx1"/>
                            </a:solidFill>
                            <a:effectLst/>
                            <a:latin typeface="Cambria Math" panose="02040503050406030204" pitchFamily="18" charset="0"/>
                            <a:ea typeface="微软雅黑" panose="020B0503020204020204" pitchFamily="34" charset="-122"/>
                            <a:cs typeface="+mn-cs"/>
                          </a:rPr>
                        </m:ctrlPr>
                      </m:sSubPr>
                      <m:e>
                        <m:r>
                          <a:rPr lang="en-US" altLang="zh-CN" sz="1200" i="1" kern="1200">
                            <a:solidFill>
                              <a:schemeClr val="tx1"/>
                            </a:solidFill>
                            <a:effectLst/>
                            <a:latin typeface="Cambria Math" panose="02040503050406030204" pitchFamily="18" charset="0"/>
                            <a:ea typeface="微软雅黑" panose="020B0503020204020204" pitchFamily="34" charset="-122"/>
                            <a:cs typeface="+mn-cs"/>
                          </a:rPr>
                          <m:t>𝑇</m:t>
                        </m:r>
                      </m:e>
                      <m:sub>
                        <m:r>
                          <a:rPr lang="en-US" altLang="zh-CN" sz="1200" i="1" kern="1200">
                            <a:solidFill>
                              <a:schemeClr val="tx1"/>
                            </a:solidFill>
                            <a:effectLst/>
                            <a:latin typeface="Cambria Math" panose="02040503050406030204" pitchFamily="18" charset="0"/>
                            <a:ea typeface="微软雅黑" panose="020B0503020204020204" pitchFamily="34" charset="-122"/>
                            <a:cs typeface="+mn-cs"/>
                          </a:rPr>
                          <m:t>𝑒𝑚</m:t>
                        </m:r>
                      </m:sub>
                    </m:sSub>
                    <m:r>
                      <a:rPr lang="en-US" altLang="zh-CN" sz="1200" i="1" kern="1200">
                        <a:solidFill>
                          <a:schemeClr val="tx1"/>
                        </a:solidFill>
                        <a:effectLst/>
                        <a:latin typeface="Cambria Math" panose="02040503050406030204" pitchFamily="18" charset="0"/>
                        <a:ea typeface="微软雅黑" panose="020B0503020204020204" pitchFamily="34" charset="-122"/>
                        <a:cs typeface="+mn-cs"/>
                      </a:rPr>
                      <m:t>+1</m:t>
                    </m:r>
                    <m:sSub>
                      <m:sSubPr>
                        <m:ctrlPr>
                          <a:rPr lang="zh-CN" altLang="zh-CN" sz="1200" i="1" kern="1200">
                            <a:solidFill>
                              <a:schemeClr val="tx1"/>
                            </a:solidFill>
                            <a:effectLst/>
                            <a:latin typeface="Cambria Math" panose="02040503050406030204" pitchFamily="18" charset="0"/>
                            <a:ea typeface="微软雅黑" panose="020B0503020204020204" pitchFamily="34" charset="-122"/>
                            <a:cs typeface="+mn-cs"/>
                          </a:rPr>
                        </m:ctrlPr>
                      </m:sSubPr>
                      <m:e>
                        <m:r>
                          <a:rPr lang="en-US" altLang="zh-CN" sz="1200" i="1" kern="1200">
                            <a:solidFill>
                              <a:schemeClr val="tx1"/>
                            </a:solidFill>
                            <a:effectLst/>
                            <a:latin typeface="Cambria Math" panose="02040503050406030204" pitchFamily="18" charset="0"/>
                            <a:ea typeface="微软雅黑" panose="020B0503020204020204" pitchFamily="34" charset="-122"/>
                            <a:cs typeface="+mn-cs"/>
                          </a:rPr>
                          <m:t>𝑇</m:t>
                        </m:r>
                      </m:e>
                      <m:sub>
                        <m:r>
                          <a:rPr lang="en-US" altLang="zh-CN" sz="1200" i="1" kern="1200">
                            <a:solidFill>
                              <a:schemeClr val="tx1"/>
                            </a:solidFill>
                            <a:effectLst/>
                            <a:latin typeface="Cambria Math" panose="02040503050406030204" pitchFamily="18" charset="0"/>
                            <a:ea typeface="微软雅黑" panose="020B0503020204020204" pitchFamily="34" charset="-122"/>
                            <a:cs typeface="+mn-cs"/>
                          </a:rPr>
                          <m:t>h</m:t>
                        </m:r>
                      </m:sub>
                    </m:sSub>
                    <m:r>
                      <a:rPr lang="en-US" altLang="zh-CN" sz="1200" i="1" kern="1200">
                        <a:solidFill>
                          <a:schemeClr val="tx1"/>
                        </a:solidFill>
                        <a:effectLst/>
                        <a:latin typeface="Cambria Math" panose="02040503050406030204" pitchFamily="18" charset="0"/>
                        <a:ea typeface="微软雅黑" panose="020B0503020204020204" pitchFamily="34" charset="-122"/>
                        <a:cs typeface="+mn-cs"/>
                      </a:rPr>
                      <m:t>≈0.8841</m:t>
                    </m:r>
                    <m:r>
                      <a:rPr lang="en-US" altLang="zh-CN" sz="1200" i="1" kern="1200">
                        <a:solidFill>
                          <a:schemeClr val="tx1"/>
                        </a:solidFill>
                        <a:effectLst/>
                        <a:latin typeface="Cambria Math" panose="02040503050406030204" pitchFamily="18" charset="0"/>
                        <a:ea typeface="微软雅黑" panose="020B0503020204020204" pitchFamily="34" charset="-122"/>
                        <a:cs typeface="+mn-cs"/>
                      </a:rPr>
                      <m:t>𝑚𝑠</m:t>
                    </m:r>
                  </m:oMath>
                </a14:m>
                <a:r>
                  <a:rPr lang="zh-CN" altLang="zh-CN" sz="1200" kern="1200" dirty="0">
                    <a:solidFill>
                      <a:schemeClr val="tx1"/>
                    </a:solidFill>
                    <a:effectLst/>
                    <a:latin typeface="Arial" panose="020B0604020202020204" pitchFamily="34" charset="0"/>
                    <a:ea typeface="微软雅黑" panose="020B0503020204020204" pitchFamily="34" charset="-122"/>
                    <a:cs typeface="+mn-cs"/>
                  </a:rPr>
                  <a:t>；在单个签名验证上，只需要一次</a:t>
                </a:r>
                <a14:m>
                  <m:oMath xmlns:m="http://schemas.openxmlformats.org/officeDocument/2006/math">
                    <m:r>
                      <a:rPr lang="en-US" altLang="zh-CN" sz="1200" i="1" kern="1200">
                        <a:solidFill>
                          <a:schemeClr val="tx1"/>
                        </a:solidFill>
                        <a:effectLst/>
                        <a:latin typeface="Cambria Math" panose="02040503050406030204" pitchFamily="18" charset="0"/>
                        <a:ea typeface="微软雅黑" panose="020B0503020204020204" pitchFamily="34" charset="-122"/>
                        <a:cs typeface="+mn-cs"/>
                      </a:rPr>
                      <m:t>𝐺</m:t>
                    </m:r>
                  </m:oMath>
                </a14:m>
                <a:r>
                  <a:rPr lang="zh-CN" altLang="zh-CN" sz="1200" kern="1200" dirty="0">
                    <a:solidFill>
                      <a:schemeClr val="tx1"/>
                    </a:solidFill>
                    <a:effectLst/>
                    <a:latin typeface="Arial" panose="020B0604020202020204" pitchFamily="34" charset="0"/>
                    <a:ea typeface="微软雅黑" panose="020B0503020204020204" pitchFamily="34" charset="-122"/>
                    <a:cs typeface="+mn-cs"/>
                  </a:rPr>
                  <a:t>上的加法操作和一次</a:t>
                </a:r>
                <a14:m>
                  <m:oMath xmlns:m="http://schemas.openxmlformats.org/officeDocument/2006/math">
                    <m:r>
                      <a:rPr lang="en-US" altLang="zh-CN" sz="1200" i="1" kern="1200">
                        <a:solidFill>
                          <a:schemeClr val="tx1"/>
                        </a:solidFill>
                        <a:effectLst/>
                        <a:latin typeface="Cambria Math" panose="02040503050406030204" pitchFamily="18" charset="0"/>
                        <a:ea typeface="微软雅黑" panose="020B0503020204020204" pitchFamily="34" charset="-122"/>
                        <a:cs typeface="+mn-cs"/>
                      </a:rPr>
                      <m:t>𝐺</m:t>
                    </m:r>
                  </m:oMath>
                </a14:m>
                <a:r>
                  <a:rPr lang="zh-CN" altLang="zh-CN" sz="1200" kern="1200" dirty="0">
                    <a:solidFill>
                      <a:schemeClr val="tx1"/>
                    </a:solidFill>
                    <a:effectLst/>
                    <a:latin typeface="Arial" panose="020B0604020202020204" pitchFamily="34" charset="0"/>
                    <a:ea typeface="微软雅黑" panose="020B0503020204020204" pitchFamily="34" charset="-122"/>
                    <a:cs typeface="+mn-cs"/>
                  </a:rPr>
                  <a:t>上的标量乘法，即</a:t>
                </a:r>
                <a14:m>
                  <m:oMath xmlns:m="http://schemas.openxmlformats.org/officeDocument/2006/math">
                    <m:r>
                      <a:rPr lang="en-US" altLang="zh-CN" sz="1200" i="1" kern="1200">
                        <a:solidFill>
                          <a:schemeClr val="tx1"/>
                        </a:solidFill>
                        <a:effectLst/>
                        <a:latin typeface="Cambria Math" panose="02040503050406030204" pitchFamily="18" charset="0"/>
                        <a:ea typeface="微软雅黑" panose="020B0503020204020204" pitchFamily="34" charset="-122"/>
                        <a:cs typeface="+mn-cs"/>
                      </a:rPr>
                      <m:t>1</m:t>
                    </m:r>
                    <m:sSub>
                      <m:sSubPr>
                        <m:ctrlPr>
                          <a:rPr lang="zh-CN" altLang="zh-CN" sz="1200" i="1" kern="1200">
                            <a:solidFill>
                              <a:schemeClr val="tx1"/>
                            </a:solidFill>
                            <a:effectLst/>
                            <a:latin typeface="Cambria Math" panose="02040503050406030204" pitchFamily="18" charset="0"/>
                            <a:ea typeface="微软雅黑" panose="020B0503020204020204" pitchFamily="34" charset="-122"/>
                            <a:cs typeface="+mn-cs"/>
                          </a:rPr>
                        </m:ctrlPr>
                      </m:sSubPr>
                      <m:e>
                        <m:r>
                          <a:rPr lang="en-US" altLang="zh-CN" sz="1200" i="1" kern="1200">
                            <a:solidFill>
                              <a:schemeClr val="tx1"/>
                            </a:solidFill>
                            <a:effectLst/>
                            <a:latin typeface="Cambria Math" panose="02040503050406030204" pitchFamily="18" charset="0"/>
                            <a:ea typeface="微软雅黑" panose="020B0503020204020204" pitchFamily="34" charset="-122"/>
                            <a:cs typeface="+mn-cs"/>
                          </a:rPr>
                          <m:t>𝑇</m:t>
                        </m:r>
                      </m:e>
                      <m:sub>
                        <m:r>
                          <a:rPr lang="en-US" altLang="zh-CN" sz="1200" i="1" kern="1200">
                            <a:solidFill>
                              <a:schemeClr val="tx1"/>
                            </a:solidFill>
                            <a:effectLst/>
                            <a:latin typeface="Cambria Math" panose="02040503050406030204" pitchFamily="18" charset="0"/>
                            <a:ea typeface="微软雅黑" panose="020B0503020204020204" pitchFamily="34" charset="-122"/>
                            <a:cs typeface="+mn-cs"/>
                          </a:rPr>
                          <m:t>𝑒𝑎</m:t>
                        </m:r>
                      </m:sub>
                    </m:sSub>
                    <m:r>
                      <a:rPr lang="en-US" altLang="zh-CN" sz="1200" i="1" kern="1200">
                        <a:solidFill>
                          <a:schemeClr val="tx1"/>
                        </a:solidFill>
                        <a:effectLst/>
                        <a:latin typeface="Cambria Math" panose="02040503050406030204" pitchFamily="18" charset="0"/>
                        <a:ea typeface="微软雅黑" panose="020B0503020204020204" pitchFamily="34" charset="-122"/>
                        <a:cs typeface="+mn-cs"/>
                      </a:rPr>
                      <m:t>+</m:t>
                    </m:r>
                    <m:sSub>
                      <m:sSubPr>
                        <m:ctrlPr>
                          <a:rPr lang="zh-CN" altLang="zh-CN" sz="1200" i="1" kern="1200">
                            <a:solidFill>
                              <a:schemeClr val="tx1"/>
                            </a:solidFill>
                            <a:effectLst/>
                            <a:latin typeface="Cambria Math" panose="02040503050406030204" pitchFamily="18" charset="0"/>
                            <a:ea typeface="微软雅黑" panose="020B0503020204020204" pitchFamily="34" charset="-122"/>
                            <a:cs typeface="+mn-cs"/>
                          </a:rPr>
                        </m:ctrlPr>
                      </m:sSubPr>
                      <m:e>
                        <m:r>
                          <a:rPr lang="en-US" altLang="zh-CN" sz="1200" i="1" kern="1200">
                            <a:solidFill>
                              <a:schemeClr val="tx1"/>
                            </a:solidFill>
                            <a:effectLst/>
                            <a:latin typeface="Cambria Math" panose="02040503050406030204" pitchFamily="18" charset="0"/>
                            <a:ea typeface="微软雅黑" panose="020B0503020204020204" pitchFamily="34" charset="-122"/>
                            <a:cs typeface="+mn-cs"/>
                          </a:rPr>
                          <m:t>1</m:t>
                        </m:r>
                        <m:r>
                          <a:rPr lang="en-US" altLang="zh-CN" sz="1200" i="1" kern="1200">
                            <a:solidFill>
                              <a:schemeClr val="tx1"/>
                            </a:solidFill>
                            <a:effectLst/>
                            <a:latin typeface="Cambria Math" panose="02040503050406030204" pitchFamily="18" charset="0"/>
                            <a:ea typeface="微软雅黑" panose="020B0503020204020204" pitchFamily="34" charset="-122"/>
                            <a:cs typeface="+mn-cs"/>
                          </a:rPr>
                          <m:t>𝑇</m:t>
                        </m:r>
                      </m:e>
                      <m:sub>
                        <m:r>
                          <a:rPr lang="en-US" altLang="zh-CN" sz="1200" i="1" kern="1200">
                            <a:solidFill>
                              <a:schemeClr val="tx1"/>
                            </a:solidFill>
                            <a:effectLst/>
                            <a:latin typeface="Cambria Math" panose="02040503050406030204" pitchFamily="18" charset="0"/>
                            <a:ea typeface="微软雅黑" panose="020B0503020204020204" pitchFamily="34" charset="-122"/>
                            <a:cs typeface="+mn-cs"/>
                          </a:rPr>
                          <m:t>𝑒𝑚</m:t>
                        </m:r>
                      </m:sub>
                    </m:sSub>
                    <m:r>
                      <a:rPr lang="en-US" altLang="zh-CN" sz="1200" i="1" kern="1200">
                        <a:solidFill>
                          <a:schemeClr val="tx1"/>
                        </a:solidFill>
                        <a:effectLst/>
                        <a:latin typeface="Cambria Math" panose="02040503050406030204" pitchFamily="18" charset="0"/>
                        <a:ea typeface="微软雅黑" panose="020B0503020204020204" pitchFamily="34" charset="-122"/>
                        <a:cs typeface="+mn-cs"/>
                      </a:rPr>
                      <m:t>≈0.4438</m:t>
                    </m:r>
                    <m:r>
                      <a:rPr lang="en-US" altLang="zh-CN" sz="1200" i="1" kern="1200">
                        <a:solidFill>
                          <a:schemeClr val="tx1"/>
                        </a:solidFill>
                        <a:effectLst/>
                        <a:latin typeface="Cambria Math" panose="02040503050406030204" pitchFamily="18" charset="0"/>
                        <a:ea typeface="微软雅黑" panose="020B0503020204020204" pitchFamily="34" charset="-122"/>
                        <a:cs typeface="+mn-cs"/>
                      </a:rPr>
                      <m:t>𝑚𝑠</m:t>
                    </m:r>
                  </m:oMath>
                </a14:m>
                <a:r>
                  <a:rPr lang="zh-CN" altLang="zh-CN" sz="1200" kern="1200" dirty="0">
                    <a:solidFill>
                      <a:schemeClr val="tx1"/>
                    </a:solidFill>
                    <a:effectLst/>
                    <a:latin typeface="Arial" panose="020B0604020202020204" pitchFamily="34" charset="0"/>
                    <a:ea typeface="微软雅黑" panose="020B0503020204020204" pitchFamily="34" charset="-122"/>
                    <a:cs typeface="+mn-cs"/>
                  </a:rPr>
                  <a:t>。</a:t>
                </a:r>
              </a:p>
              <a:p>
                <a:pPr eaLnBrk="0" fontAlgn="base" hangingPunct="0"/>
                <a:r>
                  <a:rPr lang="zh-CN" altLang="zh-CN" sz="1200" kern="1200" dirty="0">
                    <a:solidFill>
                      <a:schemeClr val="tx1"/>
                    </a:solidFill>
                    <a:effectLst/>
                    <a:latin typeface="Arial" panose="020B0604020202020204" pitchFamily="34" charset="0"/>
                    <a:ea typeface="微软雅黑" panose="020B0503020204020204" pitchFamily="34" charset="-122"/>
                    <a:cs typeface="+mn-cs"/>
                  </a:rPr>
                  <a:t>图中对比了各方案在签名生成和单个消息验证的计算开销，表中是各个方案中具体的运算操作和耗费的时间。</a:t>
                </a:r>
              </a:p>
              <a:p>
                <a:pPr eaLnBrk="0" fontAlgn="base" hangingPunct="0"/>
                <a:r>
                  <a:rPr lang="zh-CN" altLang="zh-CN" sz="1200" kern="1200" dirty="0">
                    <a:solidFill>
                      <a:schemeClr val="tx1"/>
                    </a:solidFill>
                    <a:effectLst/>
                    <a:latin typeface="Arial" panose="020B0604020202020204" pitchFamily="34" charset="0"/>
                    <a:ea typeface="微软雅黑" panose="020B0503020204020204" pitchFamily="34" charset="-122"/>
                    <a:cs typeface="+mn-cs"/>
                  </a:rPr>
                  <a:t>可以看出，在一次签名生成和消息验证的总过程中，</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TCV-CPPA</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分别</a:t>
                </a:r>
                <a:r>
                  <a:rPr lang="zh-CN" altLang="zh-CN" sz="12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比</a:t>
                </a:r>
                <a:r>
                  <a:rPr lang="zh-CN" altLang="en-US" sz="12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文献</a:t>
                </a:r>
                <a:r>
                  <a:rPr lang="en-US" altLang="zh-CN" sz="12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【27,36,30】</a:t>
                </a:r>
                <a:r>
                  <a:rPr lang="zh-CN" altLang="en-US" sz="12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中的方案</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在执行时间上减少了</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94.2%</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95.81%</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25.06%</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 </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pPr eaLnBrk="0" fontAlgn="base" hangingPunct="0"/>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pPr eaLnBrk="0" fontAlgn="base" hangingPunct="0"/>
                <a:r>
                  <a:rPr lang="zh-CN" altLang="zh-CN" sz="1200" kern="1200" dirty="0">
                    <a:solidFill>
                      <a:schemeClr val="tx1"/>
                    </a:solidFill>
                    <a:effectLst/>
                    <a:latin typeface="Arial" panose="020B0604020202020204" pitchFamily="34" charset="0"/>
                    <a:ea typeface="微软雅黑" panose="020B0503020204020204" pitchFamily="34" charset="-122"/>
                    <a:cs typeface="+mn-cs"/>
                  </a:rPr>
                  <a:t>比</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Jiang</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等人</a:t>
                </a:r>
                <a:r>
                  <a:rPr lang="en-US" altLang="zh-CN" sz="1200" kern="1200" baseline="30000" dirty="0">
                    <a:solidFill>
                      <a:schemeClr val="tx1"/>
                    </a:solidFill>
                    <a:effectLst/>
                    <a:latin typeface="Arial" panose="020B0604020202020204" pitchFamily="34" charset="0"/>
                    <a:ea typeface="微软雅黑" panose="020B0503020204020204" pitchFamily="34" charset="-122"/>
                    <a:cs typeface="+mn-cs"/>
                  </a:rPr>
                  <a:t>[27]</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Bayat</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等人</a:t>
                </a:r>
                <a:r>
                  <a:rPr lang="en-US" altLang="zh-CN" sz="1200" kern="1200" baseline="30000" dirty="0">
                    <a:solidFill>
                      <a:schemeClr val="tx1"/>
                    </a:solidFill>
                    <a:effectLst/>
                    <a:latin typeface="Arial" panose="020B0604020202020204" pitchFamily="34" charset="0"/>
                    <a:ea typeface="微软雅黑" panose="020B0503020204020204" pitchFamily="34" charset="-122"/>
                    <a:cs typeface="+mn-cs"/>
                  </a:rPr>
                  <a:t>[26]</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和</a:t>
                </a:r>
                <a:r>
                  <a:rPr lang="en-US" altLang="zh-CN" sz="1200" kern="1200" dirty="0" err="1">
                    <a:solidFill>
                      <a:schemeClr val="tx1"/>
                    </a:solidFill>
                    <a:effectLst/>
                    <a:latin typeface="Arial" panose="020B0604020202020204" pitchFamily="34" charset="0"/>
                    <a:ea typeface="微软雅黑" panose="020B0503020204020204" pitchFamily="34" charset="-122"/>
                    <a:cs typeface="+mn-cs"/>
                  </a:rPr>
                  <a:t>Thumburg</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等人</a:t>
                </a:r>
                <a:r>
                  <a:rPr lang="en-US" altLang="zh-CN" sz="1200" kern="1200" baseline="30000" dirty="0">
                    <a:solidFill>
                      <a:schemeClr val="tx1"/>
                    </a:solidFill>
                    <a:effectLst/>
                    <a:latin typeface="Arial" panose="020B0604020202020204" pitchFamily="34" charset="0"/>
                    <a:ea typeface="微软雅黑" panose="020B0503020204020204" pitchFamily="34" charset="-122"/>
                    <a:cs typeface="+mn-cs"/>
                  </a:rPr>
                  <a:t>[30]</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提出的方案</a:t>
                </a:r>
              </a:p>
            </p:txBody>
          </p:sp>
        </mc:Choice>
        <mc:Fallback xmlns="">
          <p:sp>
            <p:nvSpPr>
              <p:cNvPr id="3" name="备注占位符 2"/>
              <p:cNvSpPr>
                <a:spLocks noGrp="1"/>
              </p:cNvSpPr>
              <p:nvPr>
                <p:ph type="body" idx="1"/>
              </p:nvPr>
            </p:nvSpPr>
            <p:spPr/>
            <p:txBody>
              <a:bodyPr/>
              <a:lstStyle/>
              <a:p>
                <a:r>
                  <a:rPr lang="zh-CN" altLang="zh-CN" sz="1200" b="1" kern="1200" dirty="0">
                    <a:solidFill>
                      <a:schemeClr val="tx1"/>
                    </a:solidFill>
                    <a:effectLst/>
                    <a:latin typeface="Arial" panose="020B0604020202020204" pitchFamily="34" charset="0"/>
                    <a:ea typeface="微软雅黑" panose="020B0503020204020204" pitchFamily="34" charset="-122"/>
                    <a:cs typeface="+mn-cs"/>
                  </a:rPr>
                  <a:t>最后，将本文方案与其它认证方案进行对比，从计算开销和通信开销两个方面评估所提方案的性能。</a:t>
                </a:r>
                <a:endParaRPr lang="zh-CN" altLang="zh-CN" sz="1200" kern="1200" dirty="0">
                  <a:solidFill>
                    <a:schemeClr val="tx1"/>
                  </a:solidFill>
                  <a:effectLst/>
                  <a:latin typeface="Arial" panose="020B0604020202020204" pitchFamily="34" charset="0"/>
                  <a:ea typeface="微软雅黑" panose="020B0503020204020204" pitchFamily="34" charset="-122"/>
                  <a:cs typeface="+mn-cs"/>
                </a:endParaRPr>
              </a:p>
              <a:p>
                <a:r>
                  <a:rPr lang="zh-CN" altLang="zh-CN" sz="1200" kern="1200" dirty="0">
                    <a:solidFill>
                      <a:schemeClr val="tx1"/>
                    </a:solidFill>
                    <a:effectLst/>
                    <a:latin typeface="Arial" panose="020B0604020202020204" pitchFamily="34" charset="0"/>
                    <a:ea typeface="微软雅黑" panose="020B0503020204020204" pitchFamily="34" charset="-122"/>
                    <a:cs typeface="+mn-cs"/>
                  </a:rPr>
                  <a:t>首先是计算开销，</a:t>
                </a:r>
              </a:p>
              <a:p>
                <a:r>
                  <a:rPr lang="zh-CN" altLang="zh-CN" sz="1200" kern="1200" dirty="0">
                    <a:solidFill>
                      <a:schemeClr val="tx1"/>
                    </a:solidFill>
                    <a:effectLst/>
                    <a:latin typeface="Arial" panose="020B0604020202020204" pitchFamily="34" charset="0"/>
                    <a:ea typeface="微软雅黑" panose="020B0503020204020204" pitchFamily="34" charset="-122"/>
                    <a:cs typeface="+mn-cs"/>
                  </a:rPr>
                  <a:t>单个签名验证</a:t>
                </a:r>
              </a:p>
              <a:p>
                <a:r>
                  <a:rPr lang="zh-CN" altLang="zh-CN" sz="1200" kern="1200" dirty="0">
                    <a:solidFill>
                      <a:schemeClr val="tx1"/>
                    </a:solidFill>
                    <a:effectLst/>
                    <a:latin typeface="Arial" panose="020B0604020202020204" pitchFamily="34" charset="0"/>
                    <a:ea typeface="微软雅黑" panose="020B0503020204020204" pitchFamily="34" charset="-122"/>
                    <a:cs typeface="+mn-cs"/>
                  </a:rPr>
                  <a:t>本文认证方案在签名生成中需要两次</a:t>
                </a:r>
                <a:r>
                  <a:rPr lang="en-US" altLang="zh-CN" sz="1200" i="0" kern="1200">
                    <a:solidFill>
                      <a:schemeClr val="tx1"/>
                    </a:solidFill>
                    <a:effectLst/>
                    <a:latin typeface="Arial" panose="020B0604020202020204" pitchFamily="34" charset="0"/>
                    <a:ea typeface="微软雅黑" panose="020B0503020204020204" pitchFamily="34" charset="-122"/>
                    <a:cs typeface="+mn-cs"/>
                  </a:rPr>
                  <a:t>𝐺</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上的标量乘法以及</a:t>
                </a:r>
                <a:r>
                  <a:rPr lang="en-US" altLang="zh-CN" sz="1200" i="0" kern="1200">
                    <a:solidFill>
                      <a:schemeClr val="tx1"/>
                    </a:solidFill>
                    <a:effectLst/>
                    <a:latin typeface="Arial" panose="020B0604020202020204" pitchFamily="34" charset="0"/>
                    <a:ea typeface="微软雅黑" panose="020B0503020204020204" pitchFamily="34" charset="-122"/>
                    <a:cs typeface="+mn-cs"/>
                  </a:rPr>
                  <a:t>1</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次单向哈希函数运算，即</a:t>
                </a:r>
                <a:r>
                  <a:rPr lang="en-US" altLang="zh-CN" sz="1200" i="0" kern="1200">
                    <a:solidFill>
                      <a:schemeClr val="tx1"/>
                    </a:solidFill>
                    <a:effectLst/>
                    <a:latin typeface="Arial" panose="020B0604020202020204" pitchFamily="34" charset="0"/>
                    <a:ea typeface="微软雅黑" panose="020B0503020204020204" pitchFamily="34" charset="-122"/>
                    <a:cs typeface="+mn-cs"/>
                  </a:rPr>
                  <a:t>2𝑇</a:t>
                </a:r>
                <a:r>
                  <a:rPr lang="zh-CN" altLang="zh-CN" sz="1200" i="0" kern="1200">
                    <a:solidFill>
                      <a:schemeClr val="tx1"/>
                    </a:solidFill>
                    <a:effectLst/>
                    <a:latin typeface="Arial" panose="020B0604020202020204" pitchFamily="34" charset="0"/>
                    <a:ea typeface="微软雅黑" panose="020B0503020204020204" pitchFamily="34" charset="-122"/>
                    <a:cs typeface="+mn-cs"/>
                  </a:rPr>
                  <a:t>_</a:t>
                </a:r>
                <a:r>
                  <a:rPr lang="en-US" altLang="zh-CN" sz="1200" i="0" kern="1200">
                    <a:solidFill>
                      <a:schemeClr val="tx1"/>
                    </a:solidFill>
                    <a:effectLst/>
                    <a:latin typeface="Arial" panose="020B0604020202020204" pitchFamily="34" charset="0"/>
                    <a:ea typeface="微软雅黑" panose="020B0503020204020204" pitchFamily="34" charset="-122"/>
                    <a:cs typeface="+mn-cs"/>
                  </a:rPr>
                  <a:t>𝑒𝑚+1𝑇</a:t>
                </a:r>
                <a:r>
                  <a:rPr lang="zh-CN" altLang="zh-CN" sz="1200" i="0" kern="1200">
                    <a:solidFill>
                      <a:schemeClr val="tx1"/>
                    </a:solidFill>
                    <a:effectLst/>
                    <a:latin typeface="Arial" panose="020B0604020202020204" pitchFamily="34" charset="0"/>
                    <a:ea typeface="微软雅黑" panose="020B0503020204020204" pitchFamily="34" charset="-122"/>
                    <a:cs typeface="+mn-cs"/>
                  </a:rPr>
                  <a:t>_</a:t>
                </a:r>
                <a:r>
                  <a:rPr lang="en-US" altLang="zh-CN" sz="1200" i="0" kern="1200">
                    <a:solidFill>
                      <a:schemeClr val="tx1"/>
                    </a:solidFill>
                    <a:effectLst/>
                    <a:latin typeface="Arial" panose="020B0604020202020204" pitchFamily="34" charset="0"/>
                    <a:ea typeface="微软雅黑" panose="020B0503020204020204" pitchFamily="34" charset="-122"/>
                    <a:cs typeface="+mn-cs"/>
                  </a:rPr>
                  <a:t>ℎ≈0.8841𝑚𝑠</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；在单个签名验证上，只需要一次</a:t>
                </a:r>
                <a:r>
                  <a:rPr lang="en-US" altLang="zh-CN" sz="1200" i="0" kern="1200">
                    <a:solidFill>
                      <a:schemeClr val="tx1"/>
                    </a:solidFill>
                    <a:effectLst/>
                    <a:latin typeface="Arial" panose="020B0604020202020204" pitchFamily="34" charset="0"/>
                    <a:ea typeface="微软雅黑" panose="020B0503020204020204" pitchFamily="34" charset="-122"/>
                    <a:cs typeface="+mn-cs"/>
                  </a:rPr>
                  <a:t>𝐺</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上的加法操作和一次</a:t>
                </a:r>
                <a:r>
                  <a:rPr lang="en-US" altLang="zh-CN" sz="1200" i="0" kern="1200">
                    <a:solidFill>
                      <a:schemeClr val="tx1"/>
                    </a:solidFill>
                    <a:effectLst/>
                    <a:latin typeface="Arial" panose="020B0604020202020204" pitchFamily="34" charset="0"/>
                    <a:ea typeface="微软雅黑" panose="020B0503020204020204" pitchFamily="34" charset="-122"/>
                    <a:cs typeface="+mn-cs"/>
                  </a:rPr>
                  <a:t>𝐺</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上的标量乘法，即</a:t>
                </a:r>
                <a:r>
                  <a:rPr lang="en-US" altLang="zh-CN" sz="1200" i="0" kern="1200">
                    <a:solidFill>
                      <a:schemeClr val="tx1"/>
                    </a:solidFill>
                    <a:effectLst/>
                    <a:latin typeface="Arial" panose="020B0604020202020204" pitchFamily="34" charset="0"/>
                    <a:ea typeface="微软雅黑" panose="020B0503020204020204" pitchFamily="34" charset="-122"/>
                    <a:cs typeface="+mn-cs"/>
                  </a:rPr>
                  <a:t>1𝑇</a:t>
                </a:r>
                <a:r>
                  <a:rPr lang="zh-CN" altLang="zh-CN" sz="1200" i="0" kern="1200">
                    <a:solidFill>
                      <a:schemeClr val="tx1"/>
                    </a:solidFill>
                    <a:effectLst/>
                    <a:latin typeface="Arial" panose="020B0604020202020204" pitchFamily="34" charset="0"/>
                    <a:ea typeface="微软雅黑" panose="020B0503020204020204" pitchFamily="34" charset="-122"/>
                    <a:cs typeface="+mn-cs"/>
                  </a:rPr>
                  <a:t>_</a:t>
                </a:r>
                <a:r>
                  <a:rPr lang="en-US" altLang="zh-CN" sz="1200" i="0" kern="1200">
                    <a:solidFill>
                      <a:schemeClr val="tx1"/>
                    </a:solidFill>
                    <a:effectLst/>
                    <a:latin typeface="Arial" panose="020B0604020202020204" pitchFamily="34" charset="0"/>
                    <a:ea typeface="微软雅黑" panose="020B0503020204020204" pitchFamily="34" charset="-122"/>
                    <a:cs typeface="+mn-cs"/>
                  </a:rPr>
                  <a:t>𝑒𝑎+</a:t>
                </a:r>
                <a:r>
                  <a:rPr lang="zh-CN" altLang="zh-CN" sz="1200" i="0" kern="1200">
                    <a:solidFill>
                      <a:schemeClr val="tx1"/>
                    </a:solidFill>
                    <a:effectLst/>
                    <a:latin typeface="Arial" panose="020B0604020202020204" pitchFamily="34" charset="0"/>
                    <a:ea typeface="微软雅黑" panose="020B0503020204020204" pitchFamily="34" charset="-122"/>
                    <a:cs typeface="+mn-cs"/>
                  </a:rPr>
                  <a:t>〖</a:t>
                </a:r>
                <a:r>
                  <a:rPr lang="en-US" altLang="zh-CN" sz="1200" i="0" kern="1200">
                    <a:solidFill>
                      <a:schemeClr val="tx1"/>
                    </a:solidFill>
                    <a:effectLst/>
                    <a:latin typeface="Arial" panose="020B0604020202020204" pitchFamily="34" charset="0"/>
                    <a:ea typeface="微软雅黑" panose="020B0503020204020204" pitchFamily="34" charset="-122"/>
                    <a:cs typeface="+mn-cs"/>
                  </a:rPr>
                  <a:t>1𝑇</a:t>
                </a:r>
                <a:r>
                  <a:rPr lang="zh-CN" altLang="zh-CN" sz="1200" i="0" kern="1200">
                    <a:solidFill>
                      <a:schemeClr val="tx1"/>
                    </a:solidFill>
                    <a:effectLst/>
                    <a:latin typeface="Arial" panose="020B0604020202020204" pitchFamily="34" charset="0"/>
                    <a:ea typeface="微软雅黑" panose="020B0503020204020204" pitchFamily="34" charset="-122"/>
                    <a:cs typeface="+mn-cs"/>
                  </a:rPr>
                  <a:t>〗_</a:t>
                </a:r>
                <a:r>
                  <a:rPr lang="en-US" altLang="zh-CN" sz="1200" i="0" kern="1200">
                    <a:solidFill>
                      <a:schemeClr val="tx1"/>
                    </a:solidFill>
                    <a:effectLst/>
                    <a:latin typeface="Arial" panose="020B0604020202020204" pitchFamily="34" charset="0"/>
                    <a:ea typeface="微软雅黑" panose="020B0503020204020204" pitchFamily="34" charset="-122"/>
                    <a:cs typeface="+mn-cs"/>
                  </a:rPr>
                  <a:t>𝑒𝑚≈0.4438𝑚𝑠</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a:t>
                </a:r>
              </a:p>
              <a:p>
                <a:pPr eaLnBrk="0" fontAlgn="base" hangingPunct="0"/>
                <a:r>
                  <a:rPr lang="zh-CN" altLang="zh-CN" sz="1200" kern="1200" dirty="0">
                    <a:solidFill>
                      <a:schemeClr val="tx1"/>
                    </a:solidFill>
                    <a:effectLst/>
                    <a:latin typeface="Arial" panose="020B0604020202020204" pitchFamily="34" charset="0"/>
                    <a:ea typeface="微软雅黑" panose="020B0503020204020204" pitchFamily="34" charset="-122"/>
                    <a:cs typeface="+mn-cs"/>
                  </a:rPr>
                  <a:t>图中对比了各方案在签名生成和单个消息验证的计算开销，表中是各个方案中具体的运算操作和耗费的时间。</a:t>
                </a:r>
              </a:p>
              <a:p>
                <a:pPr eaLnBrk="0" fontAlgn="base" hangingPunct="0"/>
                <a:r>
                  <a:rPr lang="zh-CN" altLang="zh-CN" sz="1200" kern="1200" dirty="0">
                    <a:solidFill>
                      <a:schemeClr val="tx1"/>
                    </a:solidFill>
                    <a:effectLst/>
                    <a:latin typeface="Arial" panose="020B0604020202020204" pitchFamily="34" charset="0"/>
                    <a:ea typeface="微软雅黑" panose="020B0503020204020204" pitchFamily="34" charset="-122"/>
                    <a:cs typeface="+mn-cs"/>
                  </a:rPr>
                  <a:t>可以看出，在一次签名生成和消息验证的总过程中，</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TCV-CPPA</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分别比</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Jiang</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等人</a:t>
                </a:r>
                <a:r>
                  <a:rPr lang="en-US" altLang="zh-CN" sz="1200" kern="1200" baseline="30000" dirty="0">
                    <a:solidFill>
                      <a:schemeClr val="tx1"/>
                    </a:solidFill>
                    <a:effectLst/>
                    <a:latin typeface="Arial" panose="020B0604020202020204" pitchFamily="34" charset="0"/>
                    <a:ea typeface="微软雅黑" panose="020B0503020204020204" pitchFamily="34" charset="-122"/>
                    <a:cs typeface="+mn-cs"/>
                  </a:rPr>
                  <a:t>[27]</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Bayat</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等人</a:t>
                </a:r>
                <a:r>
                  <a:rPr lang="en-US" altLang="zh-CN" sz="1200" kern="1200" baseline="30000" dirty="0">
                    <a:solidFill>
                      <a:schemeClr val="tx1"/>
                    </a:solidFill>
                    <a:effectLst/>
                    <a:latin typeface="Arial" panose="020B0604020202020204" pitchFamily="34" charset="0"/>
                    <a:ea typeface="微软雅黑" panose="020B0503020204020204" pitchFamily="34" charset="-122"/>
                    <a:cs typeface="+mn-cs"/>
                  </a:rPr>
                  <a:t>[26]</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和</a:t>
                </a:r>
                <a:r>
                  <a:rPr lang="en-US" altLang="zh-CN" sz="1200" kern="1200" dirty="0" err="1">
                    <a:solidFill>
                      <a:schemeClr val="tx1"/>
                    </a:solidFill>
                    <a:effectLst/>
                    <a:latin typeface="Arial" panose="020B0604020202020204" pitchFamily="34" charset="0"/>
                    <a:ea typeface="微软雅黑" panose="020B0503020204020204" pitchFamily="34" charset="-122"/>
                    <a:cs typeface="+mn-cs"/>
                  </a:rPr>
                  <a:t>Thumburg</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等人</a:t>
                </a:r>
                <a:r>
                  <a:rPr lang="en-US" altLang="zh-CN" sz="1200" kern="1200" baseline="30000" dirty="0">
                    <a:solidFill>
                      <a:schemeClr val="tx1"/>
                    </a:solidFill>
                    <a:effectLst/>
                    <a:latin typeface="Arial" panose="020B0604020202020204" pitchFamily="34" charset="0"/>
                    <a:ea typeface="微软雅黑" panose="020B0503020204020204" pitchFamily="34" charset="-122"/>
                    <a:cs typeface="+mn-cs"/>
                  </a:rPr>
                  <a:t>[30]</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提出的方案在执行时间上减少了</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94.2%</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95.81%</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25.06%</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 </a:t>
                </a:r>
              </a:p>
            </p:txBody>
          </p:sp>
        </mc:Fallback>
      </mc:AlternateContent>
      <p:sp>
        <p:nvSpPr>
          <p:cNvPr id="4" name="日期占位符 3"/>
          <p:cNvSpPr>
            <a:spLocks noGrp="1"/>
          </p:cNvSpPr>
          <p:nvPr>
            <p:ph type="dt" idx="1"/>
          </p:nvPr>
        </p:nvSpPr>
        <p:spPr/>
        <p:txBody>
          <a:bodyPr/>
          <a:lstStyle/>
          <a:p>
            <a:pPr>
              <a:defRPr/>
            </a:pPr>
            <a:endParaRPr lang="en-US" altLang="zh-CN"/>
          </a:p>
        </p:txBody>
      </p:sp>
      <p:sp>
        <p:nvSpPr>
          <p:cNvPr id="5" name="灯片编号占位符 4"/>
          <p:cNvSpPr>
            <a:spLocks noGrp="1"/>
          </p:cNvSpPr>
          <p:nvPr>
            <p:ph type="sldNum" sz="quarter" idx="5"/>
          </p:nvPr>
        </p:nvSpPr>
        <p:spPr/>
        <p:txBody>
          <a:bodyPr/>
          <a:lstStyle/>
          <a:p>
            <a:fld id="{0B48A77E-79FB-4BFF-B1F0-CFD29F30865E}" type="slidenum">
              <a:rPr lang="en-US" altLang="zh-CN" smtClean="0"/>
              <a:t>28</a:t>
            </a:fld>
            <a:endParaRPr lang="en-US" altLang="zh-CN"/>
          </a:p>
        </p:txBody>
      </p:sp>
    </p:spTree>
    <p:extLst>
      <p:ext uri="{BB962C8B-B14F-4D97-AF65-F5344CB8AC3E}">
        <p14:creationId xmlns:p14="http://schemas.microsoft.com/office/powerpoint/2010/main" val="15119803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批量验证</a:t>
                </a:r>
                <a:r>
                  <a:rPr lang="en-US"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n</a:t>
                </a: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条消息时，本文方案只需要</a:t>
                </a:r>
                <a14:m>
                  <m:oMath xmlns:m="http://schemas.openxmlformats.org/officeDocument/2006/math">
                    <m:d>
                      <m:dPr>
                        <m:ctrlPr>
                          <a:rPr lang="zh-CN" altLang="zh-CN" sz="1800"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2</m:t>
                        </m:r>
                        <m:r>
                          <a:rPr lang="en-US" altLang="zh-CN" sz="1800"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𝑛</m:t>
                        </m:r>
                        <m:r>
                          <a:rPr lang="zh-CN" altLang="en-US" sz="1800" i="1" kern="100">
                            <a:solidFill>
                              <a:srgbClr val="FF0000"/>
                            </a:solidFill>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1800"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1</m:t>
                        </m:r>
                      </m:e>
                    </m:d>
                  </m:oMath>
                </a14:m>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次</a:t>
                </a:r>
                <a14:m>
                  <m:oMath xmlns:m="http://schemas.openxmlformats.org/officeDocument/2006/math">
                    <m:r>
                      <a:rPr lang="en-US" altLang="zh-CN" sz="1800"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𝐺</m:t>
                    </m:r>
                  </m:oMath>
                </a14:m>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上的加法操作、一次</a:t>
                </a:r>
                <a14:m>
                  <m:oMath xmlns:m="http://schemas.openxmlformats.org/officeDocument/2006/math">
                    <m:r>
                      <a:rPr lang="en-US" altLang="zh-CN" sz="1800"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𝐺</m:t>
                    </m:r>
                  </m:oMath>
                </a14:m>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上的标量乘法以及</a:t>
                </a:r>
                <a14:m>
                  <m:oMath xmlns:m="http://schemas.openxmlformats.org/officeDocument/2006/math">
                    <m:r>
                      <a:rPr lang="en-US" altLang="zh-CN" sz="1800"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2</m:t>
                    </m:r>
                    <m:r>
                      <a:rPr lang="en-US" altLang="zh-CN" sz="1800"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𝑛</m:t>
                    </m:r>
                  </m:oMath>
                </a14:m>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次小因子乘法运算，执行时间为</a:t>
                </a:r>
                <a14:m>
                  <m:oMath xmlns:m="http://schemas.openxmlformats.org/officeDocument/2006/math">
                    <m:d>
                      <m:dPr>
                        <m:begChr m:val="（"/>
                        <m:endChr m:val="）"/>
                        <m:ctrlPr>
                          <a:rPr lang="zh-CN" altLang="zh-CN" sz="1800"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2</m:t>
                        </m:r>
                        <m:r>
                          <a:rPr lang="en-US" altLang="zh-CN" sz="1800"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𝑛</m:t>
                        </m:r>
                        <m:r>
                          <a:rPr lang="zh-CN" altLang="en-US" sz="1800" i="1" kern="100">
                            <a:solidFill>
                              <a:srgbClr val="FF0000"/>
                            </a:solidFill>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1800"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1</m:t>
                        </m:r>
                      </m:e>
                    </m:d>
                    <m:sSub>
                      <m:sSubPr>
                        <m:ctrlPr>
                          <a:rPr lang="zh-CN" altLang="zh-CN" sz="1800"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𝑇</m:t>
                        </m:r>
                      </m:e>
                      <m:sub>
                        <m:r>
                          <a:rPr lang="en-US" altLang="zh-CN" sz="1800"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𝑒𝑎</m:t>
                        </m:r>
                      </m:sub>
                    </m:sSub>
                    <m:r>
                      <a:rPr lang="en-US" altLang="zh-CN" sz="1800"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+1</m:t>
                    </m:r>
                    <m:sSub>
                      <m:sSubPr>
                        <m:ctrlPr>
                          <a:rPr lang="zh-CN" altLang="zh-CN" sz="1800"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𝑇</m:t>
                        </m:r>
                      </m:e>
                      <m:sub>
                        <m:r>
                          <a:rPr lang="en-US" altLang="zh-CN" sz="1800"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𝑒𝑚</m:t>
                        </m:r>
                      </m:sub>
                    </m:sSub>
                    <m:r>
                      <a:rPr lang="en-US" altLang="zh-CN" sz="1800"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+2</m:t>
                    </m:r>
                    <m:r>
                      <a:rPr lang="en-US" altLang="zh-CN" sz="1800"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𝑛</m:t>
                    </m:r>
                    <m:sSub>
                      <m:sSubPr>
                        <m:ctrlPr>
                          <a:rPr lang="zh-CN" altLang="zh-CN" sz="1800"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𝑇</m:t>
                        </m:r>
                      </m:e>
                      <m:sub>
                        <m:r>
                          <a:rPr lang="en-US" altLang="zh-CN" sz="1800"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𝑒𝑠𝑚</m:t>
                        </m:r>
                      </m:sub>
                    </m:sSub>
                    <m:r>
                      <a:rPr lang="en-US" altLang="zh-CN" sz="1800"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≈0.0588</m:t>
                    </m:r>
                    <m:r>
                      <a:rPr lang="en-US" altLang="zh-CN" sz="1800"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𝑛</m:t>
                    </m:r>
                    <m:r>
                      <a:rPr lang="en-US" altLang="zh-CN" sz="1800"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+0.4402</m:t>
                    </m:r>
                    <m:r>
                      <a:rPr lang="en-US" altLang="zh-CN" sz="1800"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𝑚𝑠</m:t>
                    </m:r>
                  </m:oMath>
                </a14:m>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a:t>
                </a:r>
                <a:endParaRPr lang="en-US"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kern="12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分别比</a:t>
                </a: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比</a:t>
                </a:r>
                <a:r>
                  <a:rPr lang="zh-CN" altLang="en-US"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文献</a:t>
                </a:r>
                <a:r>
                  <a:rPr lang="en-US"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【27,36,30】</a:t>
                </a:r>
                <a:r>
                  <a:rPr lang="zh-CN" altLang="en-US"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中的方案</a:t>
                </a:r>
                <a:r>
                  <a:rPr lang="zh-CN" altLang="zh-CN" sz="1800" kern="12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在执行时间上减少了</a:t>
                </a:r>
                <a:r>
                  <a:rPr lang="en-US" altLang="zh-CN" sz="1800" kern="12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96.6%</a:t>
                </a:r>
                <a:r>
                  <a:rPr lang="zh-CN" altLang="zh-CN" sz="1800" kern="12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a:t>
                </a:r>
                <a:r>
                  <a:rPr lang="en-US" altLang="zh-CN" sz="1800" kern="12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99.04%</a:t>
                </a:r>
                <a:r>
                  <a:rPr lang="zh-CN" altLang="zh-CN" sz="1800" kern="12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a:t>
                </a:r>
                <a:r>
                  <a:rPr lang="en-US" altLang="zh-CN" sz="1800" kern="12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86.81%</a:t>
                </a:r>
                <a:r>
                  <a:rPr lang="zh-CN" altLang="zh-CN" sz="1800" kern="12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800" kern="12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800" kern="12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Jiang</a:t>
                </a:r>
                <a:r>
                  <a:rPr lang="zh-CN" altLang="zh-CN" sz="1800" kern="12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等人</a:t>
                </a:r>
                <a:r>
                  <a:rPr lang="en-US" altLang="zh-CN" sz="1800" kern="1200" baseline="300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[27]</a:t>
                </a:r>
                <a:r>
                  <a:rPr lang="zh-CN" altLang="zh-CN" sz="1800" kern="12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a:t>
                </a:r>
                <a:r>
                  <a:rPr lang="en-US" altLang="zh-CN" sz="1800" kern="12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Bayat</a:t>
                </a:r>
                <a:r>
                  <a:rPr lang="zh-CN" altLang="zh-CN" sz="1800" kern="12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等人</a:t>
                </a:r>
                <a:r>
                  <a:rPr lang="en-US" altLang="zh-CN" sz="1800" kern="1200" baseline="300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[26]</a:t>
                </a:r>
                <a:r>
                  <a:rPr lang="zh-CN" altLang="zh-CN" sz="1800" kern="12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和</a:t>
                </a:r>
                <a:r>
                  <a:rPr lang="en-US" altLang="zh-CN" sz="1800" kern="1200" dirty="0" err="1">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Thumburg</a:t>
                </a:r>
                <a:r>
                  <a:rPr lang="zh-CN" altLang="zh-CN" sz="1800" kern="12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等人</a:t>
                </a:r>
                <a:r>
                  <a:rPr lang="en-US" altLang="zh-CN" sz="1800" kern="1200" baseline="300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[30]</a:t>
                </a:r>
                <a:r>
                  <a:rPr lang="zh-CN" altLang="zh-CN" sz="1800" kern="12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提出的方案</a:t>
                </a:r>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批量验证</a:t>
                </a:r>
                <a:r>
                  <a:rPr lang="en-US"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n</a:t>
                </a: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条消息时，本文方案只需要</a:t>
                </a:r>
                <a:r>
                  <a:rPr lang="zh-CN" altLang="zh-CN" sz="1800" i="0" kern="100">
                    <a:solidFill>
                      <a:srgbClr val="FF0000"/>
                    </a:solidFill>
                    <a:effectLst/>
                    <a:latin typeface="Cambria Math" panose="02040503050406030204" pitchFamily="18" charset="0"/>
                    <a:cs typeface="Times New Roman" panose="02020603050405020304" pitchFamily="18" charset="0"/>
                  </a:rPr>
                  <a:t>(</a:t>
                </a:r>
                <a:r>
                  <a:rPr lang="en-US" altLang="zh-CN" sz="1800" i="0"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a:t>2𝑛</a:t>
                </a:r>
                <a:r>
                  <a:rPr lang="zh-CN" altLang="en-US" sz="1800" i="0" kern="100">
                    <a:solidFill>
                      <a:srgbClr val="FF0000"/>
                    </a:solidFill>
                    <a:effectLst/>
                    <a:latin typeface="Cambria Math" panose="02040503050406030204" pitchFamily="18" charset="0"/>
                    <a:ea typeface="微软雅黑" panose="020B0503020204020204" pitchFamily="34" charset="-122"/>
                    <a:cs typeface="微软雅黑" panose="020B0503020204020204" pitchFamily="34" charset="-122"/>
                  </a:rPr>
                  <a:t>−</a:t>
                </a:r>
                <a:r>
                  <a:rPr lang="en-US" altLang="zh-CN" sz="1800" i="0"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a:t>1)</a:t>
                </a: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次</a:t>
                </a:r>
                <a:r>
                  <a:rPr lang="en-US" altLang="zh-CN" sz="1800" i="0"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a:t>𝐺</a:t>
                </a: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上的加法操作、一次</a:t>
                </a:r>
                <a:r>
                  <a:rPr lang="en-US" altLang="zh-CN" sz="1800" i="0"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a:t>𝐺</a:t>
                </a: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上的标量乘法以及</a:t>
                </a:r>
                <a:r>
                  <a:rPr lang="en-US" altLang="zh-CN" sz="1800" i="0"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a:t>2𝑛</a:t>
                </a: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次小因子乘法运算，执行时间为</a:t>
                </a:r>
                <a:r>
                  <a:rPr lang="zh-CN" altLang="zh-CN" sz="1800" i="0" kern="100">
                    <a:solidFill>
                      <a:srgbClr val="FF0000"/>
                    </a:solidFill>
                    <a:effectLst/>
                    <a:latin typeface="Cambria Math" panose="02040503050406030204" pitchFamily="18" charset="0"/>
                    <a:cs typeface="Times New Roman" panose="02020603050405020304" pitchFamily="18" charset="0"/>
                  </a:rPr>
                  <a:t>（</a:t>
                </a:r>
                <a:r>
                  <a:rPr lang="en-US" altLang="zh-CN" sz="1800" i="0"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a:t>2𝑛</a:t>
                </a:r>
                <a:r>
                  <a:rPr lang="zh-CN" altLang="en-US" sz="1800" i="0" kern="100">
                    <a:solidFill>
                      <a:srgbClr val="FF0000"/>
                    </a:solidFill>
                    <a:effectLst/>
                    <a:latin typeface="Cambria Math" panose="02040503050406030204" pitchFamily="18" charset="0"/>
                    <a:ea typeface="微软雅黑" panose="020B0503020204020204" pitchFamily="34" charset="-122"/>
                    <a:cs typeface="微软雅黑" panose="020B0503020204020204" pitchFamily="34" charset="-122"/>
                  </a:rPr>
                  <a:t>−</a:t>
                </a:r>
                <a:r>
                  <a:rPr lang="en-US" altLang="zh-CN" sz="1800" i="0"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a:t>1）</a:t>
                </a:r>
                <a:r>
                  <a:rPr lang="zh-CN" altLang="zh-CN" sz="1800" i="0"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a:t> </a:t>
                </a:r>
                <a:r>
                  <a:rPr lang="en-US" altLang="zh-CN" sz="1800" i="0" kern="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a:t>𝑇</a:t>
                </a:r>
                <a:r>
                  <a:rPr lang="zh-CN" altLang="zh-CN" sz="1800" i="0"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a:t>𝑒𝑎+1</a:t>
                </a:r>
                <a:r>
                  <a:rPr lang="en-US" altLang="zh-CN" sz="1800" i="0" kern="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a:t>𝑇</a:t>
                </a:r>
                <a:r>
                  <a:rPr lang="zh-CN" altLang="zh-CN" sz="1800" i="0"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a:t>𝑒𝑚+2𝑛</a:t>
                </a:r>
                <a:r>
                  <a:rPr lang="en-US" altLang="zh-CN" sz="1800" i="0" kern="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a:t>𝑇</a:t>
                </a:r>
                <a:r>
                  <a:rPr lang="zh-CN" altLang="zh-CN" sz="1800" i="0"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a:t>𝑒𝑠𝑚≈0.0588𝑛+0.4402𝑚𝑠</a:t>
                </a: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a:t>
                </a:r>
                <a:r>
                  <a:rPr lang="zh-CN" altLang="zh-CN" sz="1800" kern="12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分别比</a:t>
                </a:r>
                <a:r>
                  <a:rPr lang="en-US" altLang="zh-CN" sz="1800" kern="12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Jiang</a:t>
                </a:r>
                <a:r>
                  <a:rPr lang="zh-CN" altLang="zh-CN" sz="1800" kern="12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等人</a:t>
                </a:r>
                <a:r>
                  <a:rPr lang="en-US" altLang="zh-CN" sz="1800" kern="1200" baseline="300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[27]</a:t>
                </a:r>
                <a:r>
                  <a:rPr lang="zh-CN" altLang="zh-CN" sz="1800" kern="12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a:t>
                </a:r>
                <a:r>
                  <a:rPr lang="en-US" altLang="zh-CN" sz="1800" kern="12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Bayat</a:t>
                </a:r>
                <a:r>
                  <a:rPr lang="zh-CN" altLang="zh-CN" sz="1800" kern="12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等人</a:t>
                </a:r>
                <a:r>
                  <a:rPr lang="en-US" altLang="zh-CN" sz="1800" kern="1200" baseline="300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[26]</a:t>
                </a:r>
                <a:r>
                  <a:rPr lang="zh-CN" altLang="zh-CN" sz="1800" kern="12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和</a:t>
                </a:r>
                <a:r>
                  <a:rPr lang="en-US" altLang="zh-CN" sz="1800" kern="1200" dirty="0" err="1">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Thumburg</a:t>
                </a:r>
                <a:r>
                  <a:rPr lang="zh-CN" altLang="zh-CN" sz="1800" kern="12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等人</a:t>
                </a:r>
                <a:r>
                  <a:rPr lang="en-US" altLang="zh-CN" sz="1800" kern="1200" baseline="300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[30]</a:t>
                </a:r>
                <a:r>
                  <a:rPr lang="zh-CN" altLang="zh-CN" sz="1800" kern="12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提出的方案在执行时间上减少了</a:t>
                </a:r>
                <a:r>
                  <a:rPr lang="en-US" altLang="zh-CN" sz="1800" kern="12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96.6%</a:t>
                </a:r>
                <a:r>
                  <a:rPr lang="zh-CN" altLang="zh-CN" sz="1800" kern="12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a:t>
                </a:r>
                <a:r>
                  <a:rPr lang="en-US" altLang="zh-CN" sz="1800" kern="12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99.04%</a:t>
                </a:r>
                <a:r>
                  <a:rPr lang="zh-CN" altLang="zh-CN" sz="1800" kern="12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a:t>
                </a:r>
                <a:r>
                  <a:rPr lang="en-US" altLang="zh-CN" sz="1800" kern="12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86.81%</a:t>
                </a:r>
                <a:r>
                  <a:rPr lang="zh-CN" altLang="zh-CN" sz="1800" kern="12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mc:Fallback>
      </mc:AlternateContent>
      <p:sp>
        <p:nvSpPr>
          <p:cNvPr id="4" name="日期占位符 3"/>
          <p:cNvSpPr>
            <a:spLocks noGrp="1"/>
          </p:cNvSpPr>
          <p:nvPr>
            <p:ph type="dt" idx="1"/>
          </p:nvPr>
        </p:nvSpPr>
        <p:spPr/>
        <p:txBody>
          <a:bodyPr/>
          <a:lstStyle/>
          <a:p>
            <a:pPr>
              <a:defRPr/>
            </a:pPr>
            <a:endParaRPr lang="en-US" altLang="zh-CN"/>
          </a:p>
        </p:txBody>
      </p:sp>
      <p:sp>
        <p:nvSpPr>
          <p:cNvPr id="5" name="灯片编号占位符 4"/>
          <p:cNvSpPr>
            <a:spLocks noGrp="1"/>
          </p:cNvSpPr>
          <p:nvPr>
            <p:ph type="sldNum" sz="quarter" idx="5"/>
          </p:nvPr>
        </p:nvSpPr>
        <p:spPr/>
        <p:txBody>
          <a:bodyPr/>
          <a:lstStyle/>
          <a:p>
            <a:fld id="{0B48A77E-79FB-4BFF-B1F0-CFD29F30865E}" type="slidenum">
              <a:rPr lang="en-US" altLang="zh-CN" smtClean="0"/>
              <a:t>29</a:t>
            </a:fld>
            <a:endParaRPr lang="en-US" altLang="zh-CN"/>
          </a:p>
        </p:txBody>
      </p:sp>
    </p:spTree>
    <p:extLst>
      <p:ext uri="{BB962C8B-B14F-4D97-AF65-F5344CB8AC3E}">
        <p14:creationId xmlns:p14="http://schemas.microsoft.com/office/powerpoint/2010/main" val="1009649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50000"/>
              </a:lnSpc>
            </a:pPr>
            <a:r>
              <a:rPr lang="zh-CN" altLang="zh-CN" sz="1800" kern="100" dirty="0">
                <a:effectLst/>
                <a:latin typeface="Times New Roman" panose="02020603050405020304" pitchFamily="18" charset="0"/>
                <a:ea typeface="宋体" panose="02010600030101010101" pitchFamily="2" charset="-122"/>
              </a:rPr>
              <a:t>车载自组网（</a:t>
            </a:r>
            <a:r>
              <a:rPr lang="en-US" altLang="zh-CN" sz="1800" kern="100" dirty="0">
                <a:effectLst/>
                <a:latin typeface="Times New Roman" panose="02020603050405020304" pitchFamily="18" charset="0"/>
                <a:ea typeface="宋体" panose="02010600030101010101" pitchFamily="2" charset="-122"/>
              </a:rPr>
              <a:t>VANETs</a:t>
            </a:r>
            <a:r>
              <a:rPr lang="zh-CN" altLang="zh-CN" sz="1800" kern="100" dirty="0">
                <a:effectLst/>
                <a:latin typeface="Times New Roman" panose="02020603050405020304" pitchFamily="18" charset="0"/>
                <a:ea typeface="宋体" panose="02010600030101010101" pitchFamily="2" charset="-122"/>
              </a:rPr>
              <a:t>）通过提供交通安全信息以及娱乐服务信息，显著提高了交通安全和效率，为驾驶人员带来良好的行驶体验。</a:t>
            </a:r>
          </a:p>
          <a:p>
            <a:pPr indent="304800" algn="just">
              <a:lnSpc>
                <a:spcPct val="150000"/>
              </a:lnSpc>
            </a:pP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传统的</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车载网络</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架构主要由云端的可信中心、路边单元</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RSU</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和车辆组成。车辆通过配备的传感器感知周围行驶环境，采用无线通信方式与其它车辆或</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RSU</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进行通信</a:t>
            </a:r>
            <a:r>
              <a:rPr lang="en-US" altLang="zh-CN" sz="1800" kern="100" baseline="30000" dirty="0">
                <a:effectLst/>
                <a:latin typeface="Calibri" panose="020F0502020204030204" pitchFamily="34" charset="0"/>
                <a:ea typeface="宋体" panose="02010600030101010101" pitchFamily="2" charset="-122"/>
                <a:cs typeface="Times New Roman" panose="02020603050405020304" pitchFamily="18" charset="0"/>
              </a:rPr>
              <a:t>[3]</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304800" algn="just">
              <a:lnSpc>
                <a:spcPct val="150000"/>
              </a:lnSpc>
            </a:pP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车载自组网</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可以</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基于车辆之间以及车辆与路边基础设施之间的协同数据和信息交换提供各种应用服务</a:t>
            </a:r>
            <a:r>
              <a:rPr lang="en-US" altLang="zh-CN" sz="1800" kern="100" baseline="30000" dirty="0">
                <a:effectLst/>
                <a:latin typeface="Calibri" panose="020F0502020204030204" pitchFamily="34" charset="0"/>
                <a:ea typeface="宋体" panose="02010600030101010101" pitchFamily="2" charset="-122"/>
                <a:cs typeface="Times New Roman" panose="02020603050405020304" pitchFamily="18" charset="0"/>
              </a:rPr>
              <a:t>[2]</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p>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3</a:t>
            </a:fld>
            <a:endParaRPr lang="en-US" altLang="zh-CN"/>
          </a:p>
        </p:txBody>
      </p:sp>
      <p:sp>
        <p:nvSpPr>
          <p:cNvPr id="5" name="日期占位符 4"/>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1480580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algn="just">
                  <a:lnSpc>
                    <a:spcPct val="150000"/>
                  </a:lnSpc>
                </a:pP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在</a:t>
                </a:r>
                <a:r>
                  <a:rPr lang="en-US"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TCV-CPPA</a:t>
                </a: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中，车辆发送的消息结构为</a:t>
                </a:r>
                <a14:m>
                  <m:oMath xmlns:m="http://schemas.openxmlformats.org/officeDocument/2006/math">
                    <m:r>
                      <a:rPr lang="en-US" altLang="zh-CN" sz="1800"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𝑃𝐼</m:t>
                    </m:r>
                    <m:sSub>
                      <m:sSubPr>
                        <m:ctrlPr>
                          <a:rPr lang="zh-CN" altLang="zh-CN" sz="1800"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𝐷</m:t>
                        </m:r>
                      </m:e>
                      <m:sub>
                        <m:r>
                          <a:rPr lang="en-US" altLang="zh-CN" sz="1800"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𝑗</m:t>
                        </m:r>
                      </m:sub>
                    </m:sSub>
                    <m:r>
                      <a:rPr lang="en-US" altLang="zh-CN" sz="1800"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𝑡𝑠</m:t>
                    </m:r>
                    <m:sSub>
                      <m:sSubPr>
                        <m:ctrlPr>
                          <a:rPr lang="zh-CN" altLang="zh-CN" sz="1800"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𝑚</m:t>
                        </m:r>
                      </m:e>
                      <m:sub>
                        <m:r>
                          <a:rPr lang="en-US" altLang="zh-CN" sz="1800"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𝑗</m:t>
                        </m:r>
                      </m:sub>
                    </m:sSub>
                    <m:r>
                      <a:rPr lang="en-US" altLang="zh-CN" sz="1800"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𝑅</m:t>
                        </m:r>
                      </m:e>
                      <m:sub>
                        <m:r>
                          <a:rPr lang="en-US" altLang="zh-CN" sz="1800"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𝑗</m:t>
                        </m:r>
                      </m:sub>
                    </m:sSub>
                    <m:r>
                      <a:rPr lang="en-US" altLang="zh-CN" sz="1800"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sz="1800"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𝑗</m:t>
                        </m:r>
                      </m:sub>
                    </m:sSub>
                    <m:r>
                      <a:rPr lang="en-US" altLang="zh-CN" sz="1800"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𝐾</m:t>
                        </m:r>
                      </m:e>
                      <m:sub>
                        <m:r>
                          <a:rPr lang="en-US" altLang="zh-CN" sz="1800"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𝑗</m:t>
                        </m:r>
                      </m:sub>
                    </m:sSub>
                    <m:r>
                      <a:rPr lang="en-US" altLang="zh-CN" sz="1800"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𝑍</m:t>
                        </m:r>
                      </m:e>
                      <m:sub>
                        <m:r>
                          <a:rPr lang="en-US" altLang="zh-CN" sz="1800"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𝑗</m:t>
                        </m:r>
                      </m:sub>
                    </m:sSub>
                    <m:r>
                      <a:rPr lang="en-US" altLang="zh-CN" sz="1800"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𝑡</m:t>
                    </m:r>
                    <m:sSub>
                      <m:sSubPr>
                        <m:ctrlPr>
                          <a:rPr lang="zh-CN" altLang="zh-CN" sz="1800"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800"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𝑗</m:t>
                        </m:r>
                      </m:sub>
                    </m:sSub>
                    <m:r>
                      <a:rPr lang="en-US" altLang="zh-CN" sz="1800"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，其中</a:t>
                </a:r>
                <a14:m>
                  <m:oMath xmlns:m="http://schemas.openxmlformats.org/officeDocument/2006/math">
                    <m:r>
                      <a:rPr lang="en-US" altLang="zh-CN" sz="1800"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𝑃𝐼</m:t>
                    </m:r>
                    <m:sSub>
                      <m:sSubPr>
                        <m:ctrlPr>
                          <a:rPr lang="zh-CN" altLang="zh-CN" sz="1800"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𝐷</m:t>
                        </m:r>
                      </m:e>
                      <m:sub>
                        <m:r>
                          <a:rPr lang="en-US" altLang="zh-CN" sz="1800"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𝑗</m:t>
                        </m:r>
                      </m:sub>
                    </m:sSub>
                  </m:oMath>
                </a14:m>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a:t>
                </a:r>
                <a14:m>
                  <m:oMath xmlns:m="http://schemas.openxmlformats.org/officeDocument/2006/math">
                    <m:sSub>
                      <m:sSubPr>
                        <m:ctrlPr>
                          <a:rPr lang="zh-CN" altLang="zh-CN" sz="1800"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sz="1800"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𝑗</m:t>
                        </m:r>
                      </m:sub>
                    </m:sSub>
                    <m:r>
                      <a:rPr lang="en-US" altLang="zh-CN" sz="1800"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800"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𝑍</m:t>
                        </m:r>
                      </m:e>
                      <m:sub>
                        <m:r>
                          <a:rPr lang="en-US" altLang="zh-CN" sz="1800"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𝑞</m:t>
                        </m:r>
                      </m:sub>
                      <m:sup>
                        <m:r>
                          <a:rPr lang="en-US" altLang="zh-CN" sz="1800"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sup>
                    </m:sSubSup>
                  </m:oMath>
                </a14:m>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a:t>
                </a:r>
                <a14:m>
                  <m:oMath xmlns:m="http://schemas.openxmlformats.org/officeDocument/2006/math">
                    <m:sSub>
                      <m:sSubPr>
                        <m:ctrlPr>
                          <a:rPr lang="zh-CN" altLang="zh-CN" sz="1800"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𝑅</m:t>
                        </m:r>
                      </m:e>
                      <m:sub>
                        <m:r>
                          <a:rPr lang="en-US" altLang="zh-CN" sz="1800"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𝑗</m:t>
                        </m:r>
                      </m:sub>
                    </m:sSub>
                  </m:oMath>
                </a14:m>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a:t>
                </a:r>
                <a14:m>
                  <m:oMath xmlns:m="http://schemas.openxmlformats.org/officeDocument/2006/math">
                    <m:sSub>
                      <m:sSubPr>
                        <m:ctrlPr>
                          <a:rPr lang="zh-CN" altLang="zh-CN" sz="1800"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𝐾</m:t>
                        </m:r>
                      </m:e>
                      <m:sub>
                        <m:r>
                          <a:rPr lang="en-US" altLang="zh-CN" sz="1800"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𝑗</m:t>
                        </m:r>
                      </m:sub>
                    </m:sSub>
                  </m:oMath>
                </a14:m>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a:t>
                </a:r>
                <a14:m>
                  <m:oMath xmlns:m="http://schemas.openxmlformats.org/officeDocument/2006/math">
                    <m:sSub>
                      <m:sSubPr>
                        <m:ctrlPr>
                          <a:rPr lang="zh-CN" altLang="zh-CN" sz="1800"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𝑍</m:t>
                        </m:r>
                      </m:e>
                      <m:sub>
                        <m:r>
                          <a:rPr lang="en-US" altLang="zh-CN" sz="1800"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𝑗</m:t>
                        </m:r>
                      </m:sub>
                    </m:sSub>
                    <m:r>
                      <a:rPr lang="en-US" altLang="zh-CN" sz="1800"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𝐺</m:t>
                    </m:r>
                  </m:oMath>
                </a14:m>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a:t>
                </a:r>
                <a14:m>
                  <m:oMath xmlns:m="http://schemas.openxmlformats.org/officeDocument/2006/math">
                    <m:r>
                      <a:rPr lang="en-US" altLang="zh-CN" sz="1800"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𝑡</m:t>
                    </m:r>
                    <m:sSub>
                      <m:sSubPr>
                        <m:ctrlPr>
                          <a:rPr lang="zh-CN" altLang="zh-CN" sz="1800"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800"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𝑗</m:t>
                        </m:r>
                      </m:sub>
                    </m:sSub>
                  </m:oMath>
                </a14:m>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是时间戳，所以增加的通信开销为</a:t>
                </a:r>
                <a14:m>
                  <m:oMath xmlns:m="http://schemas.openxmlformats.org/officeDocument/2006/math">
                    <m:r>
                      <a:rPr lang="en-US" altLang="zh-CN" sz="1800"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2×20+3×40+4=164</m:t>
                    </m:r>
                  </m:oMath>
                </a14:m>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字节。</a:t>
                </a:r>
                <a:endParaRPr lang="en-US"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50000"/>
                  </a:lnSpc>
                </a:pP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50000"/>
                  </a:lnSpc>
                </a:pP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表中是四种方案的具体通信开销，图中对比了对比了不同消息数目下各认证方案的通信开销的变化趋势，</a:t>
                </a:r>
                <a:endParaRPr lang="en-US"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0" fontAlgn="base" latinLnBrk="0" hangingPunct="0">
                  <a:lnSpc>
                    <a:spcPct val="150000"/>
                  </a:lnSpc>
                  <a:spcBef>
                    <a:spcPct val="30000"/>
                  </a:spcBef>
                  <a:spcAft>
                    <a:spcPct val="0"/>
                  </a:spcAft>
                  <a:buClrTx/>
                  <a:buSzTx/>
                  <a:buFontTx/>
                  <a:buNone/>
                  <a:tabLst/>
                  <a:defRPr/>
                </a:pP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所提方案分别比</a:t>
                </a:r>
                <a:r>
                  <a:rPr lang="zh-CN" altLang="en-US"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文献</a:t>
                </a:r>
                <a:r>
                  <a:rPr lang="en-US"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【27,36,30】</a:t>
                </a:r>
                <a:r>
                  <a:rPr lang="zh-CN" altLang="en-US"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中的方案</a:t>
                </a: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在通信开销上减少了</a:t>
                </a:r>
                <a:r>
                  <a:rPr lang="en-US"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68.23%</a:t>
                </a: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a:t>
                </a:r>
                <a:r>
                  <a:rPr lang="en-US"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57.73%</a:t>
                </a: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a:t>
                </a:r>
                <a:r>
                  <a:rPr lang="en-US"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10.87%</a:t>
                </a: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a:t>
                </a:r>
                <a:endParaRPr lang="en-US"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50000"/>
                  </a:lnSpc>
                </a:pPr>
                <a:r>
                  <a:rPr lang="en-US"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Jiang</a:t>
                </a: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等人</a:t>
                </a:r>
                <a:r>
                  <a:rPr lang="en-US"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[27]</a:t>
                </a: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a:t>
                </a:r>
                <a:r>
                  <a:rPr lang="en-US"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Bayat</a:t>
                </a: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等人</a:t>
                </a:r>
                <a:r>
                  <a:rPr lang="en-US"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[26]</a:t>
                </a: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和</a:t>
                </a:r>
                <a:r>
                  <a:rPr lang="en-US" altLang="zh-CN" sz="1800" kern="100" dirty="0" err="1">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Thumburg</a:t>
                </a: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等人</a:t>
                </a:r>
                <a:r>
                  <a:rPr lang="en-US"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[30]</a:t>
                </a: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提出的方案在通信开销上减少了</a:t>
                </a:r>
                <a:r>
                  <a:rPr lang="en-US"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68.23%</a:t>
                </a: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a:t>
                </a:r>
                <a:r>
                  <a:rPr lang="en-US"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57.73%</a:t>
                </a: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a:t>
                </a:r>
                <a:r>
                  <a:rPr lang="en-US"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10.87%</a:t>
                </a:r>
                <a:r>
                  <a:rPr lang="zh-CN" altLang="en-US"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a:t>
                </a:r>
                <a:endParaRPr lang="en-US"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50000"/>
                  </a:lnSpc>
                </a:pPr>
                <a:endParaRPr lang="en-US"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50000"/>
                  </a:lnSpc>
                </a:pP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因此本文方案具有更低的通信开销，随着消息数目的增加可以有效降低通信开销总量。</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mc:Choice>
        <mc:Fallback xmlns="">
          <p:sp>
            <p:nvSpPr>
              <p:cNvPr id="3" name="备注占位符 2"/>
              <p:cNvSpPr>
                <a:spLocks noGrp="1"/>
              </p:cNvSpPr>
              <p:nvPr>
                <p:ph type="body" idx="1"/>
              </p:nvPr>
            </p:nvSpPr>
            <p:spPr/>
            <p:txBody>
              <a:bodyPr/>
              <a:lstStyle/>
              <a:p>
                <a:pPr algn="just">
                  <a:lnSpc>
                    <a:spcPct val="150000"/>
                  </a:lnSpc>
                </a:pP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在</a:t>
                </a:r>
                <a:r>
                  <a:rPr lang="en-US"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TCV-CPPA</a:t>
                </a: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中，车辆发送的消息结构为</a:t>
                </a:r>
                <a:r>
                  <a:rPr lang="en-US" altLang="zh-CN" sz="1800" i="0"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a:t>{𝑃𝐼𝐷</a:t>
                </a:r>
                <a:r>
                  <a:rPr lang="zh-CN" altLang="zh-CN" sz="1800" i="0"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a:t>𝑗,𝑡𝑠𝑚</a:t>
                </a:r>
                <a:r>
                  <a:rPr lang="zh-CN" altLang="zh-CN" sz="1800" i="0"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a:t>𝑗,𝑅</a:t>
                </a:r>
                <a:r>
                  <a:rPr lang="zh-CN" altLang="zh-CN" sz="1800" i="0"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a:t>𝑗,𝛿</a:t>
                </a:r>
                <a:r>
                  <a:rPr lang="zh-CN" altLang="zh-CN" sz="1800" i="0"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a:t>𝑗,𝐾</a:t>
                </a:r>
                <a:r>
                  <a:rPr lang="zh-CN" altLang="zh-CN" sz="1800" i="0"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a:t>𝑗,𝑍</a:t>
                </a:r>
                <a:r>
                  <a:rPr lang="zh-CN" altLang="zh-CN" sz="1800" i="0"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a:t>𝑗,𝑡𝑡</a:t>
                </a:r>
                <a:r>
                  <a:rPr lang="zh-CN" altLang="zh-CN" sz="1800" i="0"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a:t>𝑗}</a:t>
                </a: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，其中</a:t>
                </a:r>
                <a:r>
                  <a:rPr lang="en-US" altLang="zh-CN" sz="1800" i="0"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a:t>𝑃𝐼𝐷</a:t>
                </a:r>
                <a:r>
                  <a:rPr lang="zh-CN" altLang="zh-CN" sz="1800" i="0"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a:t>𝑗</a:t>
                </a: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a:t>
                </a:r>
                <a:r>
                  <a:rPr lang="en-US" altLang="zh-CN" sz="1800" i="0"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a:t>𝛿</a:t>
                </a:r>
                <a:r>
                  <a:rPr lang="zh-CN" altLang="zh-CN" sz="1800" i="0"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a:t>𝑗∈𝑍</a:t>
                </a:r>
                <a:r>
                  <a:rPr lang="zh-CN" altLang="zh-CN" sz="1800" i="0"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a:t>𝑞^∗</a:t>
                </a: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a:t>
                </a:r>
                <a:r>
                  <a:rPr lang="en-US" altLang="zh-CN" sz="1800" i="0"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a:t>𝑅</a:t>
                </a:r>
                <a:r>
                  <a:rPr lang="zh-CN" altLang="zh-CN" sz="1800" i="0"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a:t>𝑗</a:t>
                </a: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a:t>
                </a:r>
                <a:r>
                  <a:rPr lang="en-US" altLang="zh-CN" sz="1800" i="0"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a:t>𝐾</a:t>
                </a:r>
                <a:r>
                  <a:rPr lang="zh-CN" altLang="zh-CN" sz="1800" i="0"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a:t>𝑗</a:t>
                </a: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a:t>
                </a:r>
                <a:r>
                  <a:rPr lang="en-US" altLang="zh-CN" sz="1800" i="0"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a:t>𝑍</a:t>
                </a:r>
                <a:r>
                  <a:rPr lang="zh-CN" altLang="zh-CN" sz="1800" i="0"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a:t>𝑗∈𝐺</a:t>
                </a: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a:t>
                </a:r>
                <a:r>
                  <a:rPr lang="en-US" altLang="zh-CN" sz="1800" i="0"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a:t>𝑡𝑡</a:t>
                </a:r>
                <a:r>
                  <a:rPr lang="zh-CN" altLang="zh-CN" sz="1800" i="0"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a:t>𝑗</a:t>
                </a: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是时间戳，所以增加的通信开销为</a:t>
                </a:r>
                <a:r>
                  <a:rPr lang="en-US" altLang="zh-CN" sz="1800" i="0"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a:t>2×20+3×40+4=164</a:t>
                </a: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字节。</a:t>
                </a:r>
                <a:endParaRPr lang="en-US"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50000"/>
                  </a:lnSpc>
                </a:pP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50000"/>
                  </a:lnSpc>
                </a:pP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表中是四种方案的具体通信开销，图中对比了对比了不同消息数目下各认证方案的通信开销的变化趋势，</a:t>
                </a:r>
                <a:endParaRPr lang="en-US"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50000"/>
                  </a:lnSpc>
                </a:pP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所提方案分别比</a:t>
                </a:r>
                <a:r>
                  <a:rPr lang="en-US"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Jiang</a:t>
                </a: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等人</a:t>
                </a:r>
                <a:r>
                  <a:rPr lang="en-US"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[27]</a:t>
                </a: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a:t>
                </a:r>
                <a:r>
                  <a:rPr lang="en-US"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Bayat</a:t>
                </a: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等人</a:t>
                </a:r>
                <a:r>
                  <a:rPr lang="en-US"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[26]</a:t>
                </a: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和</a:t>
                </a:r>
                <a:r>
                  <a:rPr lang="en-US" altLang="zh-CN" sz="1800" kern="100" dirty="0" err="1">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Thumburg</a:t>
                </a: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等人</a:t>
                </a:r>
                <a:r>
                  <a:rPr lang="en-US"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[30]</a:t>
                </a: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提出的方案在通信开销上减少了</a:t>
                </a:r>
                <a:r>
                  <a:rPr lang="en-US"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68.23%</a:t>
                </a: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a:t>
                </a:r>
                <a:r>
                  <a:rPr lang="en-US"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57.73%</a:t>
                </a: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a:t>
                </a:r>
                <a:r>
                  <a:rPr lang="en-US"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10.87%</a:t>
                </a: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a:t>
                </a:r>
                <a:endParaRPr lang="en-US"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50000"/>
                  </a:lnSpc>
                </a:pP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因此本文方案具有更低的通信开销，随着消息数目的增加可以有效降低通信开销总量。</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mc:Fallback>
      </mc:AlternateContent>
      <p:sp>
        <p:nvSpPr>
          <p:cNvPr id="4" name="日期占位符 3"/>
          <p:cNvSpPr>
            <a:spLocks noGrp="1"/>
          </p:cNvSpPr>
          <p:nvPr>
            <p:ph type="dt" idx="1"/>
          </p:nvPr>
        </p:nvSpPr>
        <p:spPr/>
        <p:txBody>
          <a:bodyPr/>
          <a:lstStyle/>
          <a:p>
            <a:pPr>
              <a:defRPr/>
            </a:pPr>
            <a:endParaRPr lang="en-US" altLang="zh-CN"/>
          </a:p>
        </p:txBody>
      </p:sp>
      <p:sp>
        <p:nvSpPr>
          <p:cNvPr id="5" name="灯片编号占位符 4"/>
          <p:cNvSpPr>
            <a:spLocks noGrp="1"/>
          </p:cNvSpPr>
          <p:nvPr>
            <p:ph type="sldNum" sz="quarter" idx="5"/>
          </p:nvPr>
        </p:nvSpPr>
        <p:spPr/>
        <p:txBody>
          <a:bodyPr/>
          <a:lstStyle/>
          <a:p>
            <a:fld id="{0B48A77E-79FB-4BFF-B1F0-CFD29F30865E}" type="slidenum">
              <a:rPr lang="en-US" altLang="zh-CN" smtClean="0"/>
              <a:t>30</a:t>
            </a:fld>
            <a:endParaRPr lang="en-US" altLang="zh-CN"/>
          </a:p>
        </p:txBody>
      </p:sp>
    </p:spTree>
    <p:extLst>
      <p:ext uri="{BB962C8B-B14F-4D97-AF65-F5344CB8AC3E}">
        <p14:creationId xmlns:p14="http://schemas.microsoft.com/office/powerpoint/2010/main" val="18363261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针对车联网环境中信任、安全和隐私问题，本文利用所提的信任管理和安全认证方法，开发了一种支持隐私保护认证的车辆信誉评估系统。</a:t>
            </a:r>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31</a:t>
            </a:fld>
            <a:endParaRPr lang="en-US" altLang="zh-CN"/>
          </a:p>
        </p:txBody>
      </p:sp>
      <p:sp>
        <p:nvSpPr>
          <p:cNvPr id="5" name="日期占位符 4"/>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22848705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本文中的车辆信誉评估系统采用当前常用的</a:t>
            </a:r>
            <a:r>
              <a:rPr lang="en-US" altLang="zh-CN" sz="1800" kern="100" dirty="0">
                <a:effectLst/>
                <a:latin typeface="Times New Roman" panose="02020603050405020304" pitchFamily="18" charset="0"/>
                <a:ea typeface="宋体" panose="02010600030101010101" pitchFamily="2" charset="-122"/>
              </a:rPr>
              <a:t>MVC</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架构，主要包括三个核心部分：模型层、视图层和控制层</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在该架构中代码可重用性高，增加了可维护性、可扩展性和可测试性，同时将业务逻辑和数据展示分离，降低了耦合度</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图中是原型系统的主要功能模块，其中车辆信誉评估与认证是系统的重点模块。</a:t>
            </a:r>
          </a:p>
          <a:p>
            <a:endParaRPr lang="zh-CN" altLang="en-US" dirty="0"/>
          </a:p>
        </p:txBody>
      </p:sp>
      <p:sp>
        <p:nvSpPr>
          <p:cNvPr id="4" name="日期占位符 3"/>
          <p:cNvSpPr>
            <a:spLocks noGrp="1"/>
          </p:cNvSpPr>
          <p:nvPr>
            <p:ph type="dt" idx="1"/>
          </p:nvPr>
        </p:nvSpPr>
        <p:spPr/>
        <p:txBody>
          <a:bodyPr/>
          <a:lstStyle/>
          <a:p>
            <a:pPr>
              <a:defRPr/>
            </a:pPr>
            <a:endParaRPr lang="en-US" altLang="zh-CN"/>
          </a:p>
        </p:txBody>
      </p:sp>
      <p:sp>
        <p:nvSpPr>
          <p:cNvPr id="5" name="灯片编号占位符 4"/>
          <p:cNvSpPr>
            <a:spLocks noGrp="1"/>
          </p:cNvSpPr>
          <p:nvPr>
            <p:ph type="sldNum" sz="quarter" idx="5"/>
          </p:nvPr>
        </p:nvSpPr>
        <p:spPr/>
        <p:txBody>
          <a:bodyPr/>
          <a:lstStyle/>
          <a:p>
            <a:fld id="{0B48A77E-79FB-4BFF-B1F0-CFD29F30865E}" type="slidenum">
              <a:rPr lang="en-US" altLang="zh-CN" smtClean="0"/>
              <a:t>32</a:t>
            </a:fld>
            <a:endParaRPr lang="en-US" altLang="zh-CN"/>
          </a:p>
        </p:txBody>
      </p:sp>
    </p:spTree>
    <p:extLst>
      <p:ext uri="{BB962C8B-B14F-4D97-AF65-F5344CB8AC3E}">
        <p14:creationId xmlns:p14="http://schemas.microsoft.com/office/powerpoint/2010/main" val="28494540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36</a:t>
            </a:fld>
            <a:endParaRPr lang="en-US" altLang="zh-CN"/>
          </a:p>
        </p:txBody>
      </p:sp>
      <p:sp>
        <p:nvSpPr>
          <p:cNvPr id="5" name="日期占位符 4"/>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38457050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ACFBAA-4F33-4BF6-B348-50D59E4A3B07}" type="slidenum">
              <a:rPr lang="zh-CN" altLang="en-US" smtClean="0"/>
              <a:pPr/>
              <a:t>37</a:t>
            </a:fld>
            <a:endParaRPr lang="zh-CN" altLang="en-US"/>
          </a:p>
        </p:txBody>
      </p:sp>
    </p:spTree>
    <p:extLst>
      <p:ext uri="{BB962C8B-B14F-4D97-AF65-F5344CB8AC3E}">
        <p14:creationId xmlns:p14="http://schemas.microsoft.com/office/powerpoint/2010/main" val="6504493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尽管本文取得了上述研究成果，但是还存在以下不足之处：</a:t>
            </a:r>
            <a:endParaRPr lang="zh-CN" altLang="en-US" dirty="0"/>
          </a:p>
        </p:txBody>
      </p:sp>
      <p:sp>
        <p:nvSpPr>
          <p:cNvPr id="4" name="灯片编号占位符 3"/>
          <p:cNvSpPr>
            <a:spLocks noGrp="1"/>
          </p:cNvSpPr>
          <p:nvPr>
            <p:ph type="sldNum" sz="quarter" idx="10"/>
          </p:nvPr>
        </p:nvSpPr>
        <p:spPr/>
        <p:txBody>
          <a:bodyPr/>
          <a:lstStyle/>
          <a:p>
            <a:fld id="{CB449327-3B2F-EA4B-902F-85ED6D917E13}" type="slidenum">
              <a:rPr lang="en-US" smtClean="0"/>
              <a:pPr/>
              <a:t>38</a:t>
            </a:fld>
            <a:endParaRPr lang="en-US"/>
          </a:p>
        </p:txBody>
      </p:sp>
    </p:spTree>
    <p:extLst>
      <p:ext uri="{BB962C8B-B14F-4D97-AF65-F5344CB8AC3E}">
        <p14:creationId xmlns:p14="http://schemas.microsoft.com/office/powerpoint/2010/main" val="28057124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加文章</a:t>
            </a:r>
          </a:p>
        </p:txBody>
      </p:sp>
      <p:sp>
        <p:nvSpPr>
          <p:cNvPr id="4" name="灯片编号占位符 3"/>
          <p:cNvSpPr>
            <a:spLocks noGrp="1"/>
          </p:cNvSpPr>
          <p:nvPr>
            <p:ph type="sldNum" sz="quarter" idx="10"/>
          </p:nvPr>
        </p:nvSpPr>
        <p:spPr/>
        <p:txBody>
          <a:bodyPr/>
          <a:lstStyle/>
          <a:p>
            <a:fld id="{0B48A77E-79FB-4BFF-B1F0-CFD29F30865E}" type="slidenum">
              <a:rPr lang="en-US" altLang="zh-CN" smtClean="0"/>
              <a:t>39</a:t>
            </a:fld>
            <a:endParaRPr lang="en-US" altLang="zh-CN"/>
          </a:p>
        </p:txBody>
      </p:sp>
      <p:sp>
        <p:nvSpPr>
          <p:cNvPr id="5" name="日期占位符 4"/>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37625031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50000"/>
              </a:lnSpc>
            </a:pP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但是，无线通信的开放性导致车载自组网</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VANETs</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容易受到各种类型的攻击，网络中恶意攻击者很容易拦截、篡改、重播车辆消息，或者冒充其他车辆的身份发送消息以避免问责</a:t>
            </a:r>
            <a:r>
              <a:rPr lang="en-US" altLang="zh-CN" sz="1800" kern="100" baseline="30000" dirty="0">
                <a:effectLst/>
                <a:latin typeface="Calibri" panose="020F0502020204030204" pitchFamily="34" charset="0"/>
                <a:ea typeface="宋体" panose="02010600030101010101" pitchFamily="2" charset="-122"/>
                <a:cs typeface="Times New Roman" panose="02020603050405020304" pitchFamily="18" charset="0"/>
              </a:rPr>
              <a:t>[7]</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等，给整个交通系统的安全性和可靠性带来风险。</a:t>
            </a:r>
          </a:p>
          <a:p>
            <a:pPr indent="304800" algn="just">
              <a:lnSpc>
                <a:spcPct val="150000"/>
              </a:lnSpc>
            </a:pP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攻击者还可能收集车辆广播的消息来推断车辆用户的身份，对个人隐私造成侵犯。</a:t>
            </a:r>
          </a:p>
          <a:p>
            <a:pPr indent="304800" algn="just">
              <a:lnSpc>
                <a:spcPct val="150000"/>
              </a:lnSpc>
            </a:pP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为此，需要通过隐私保护认证协议对车辆消息</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的</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来源和消息内容进行验证。并且车辆在通信过程中应使用匿名身份，防止攻击者通过链接消息推断车主的身份信息。</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304800" algn="just">
              <a:lnSpc>
                <a:spcPct val="150000"/>
              </a:lnSpc>
            </a:pP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（不过，当发现某辆车的消息出现争议时，应</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当能</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获取该车辆的真实身份，即需要设计一种有条件的隐私保护认证方案。）</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304800" algn="just">
              <a:lnSpc>
                <a:spcPct val="150000"/>
              </a:lnSpc>
            </a:pP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304800" algn="just">
              <a:lnSpc>
                <a:spcPct val="150000"/>
              </a:lnSpc>
            </a:pP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此外还需要注意网络中的内部攻击者（通过身份验证的车辆），因为认证只能识别消息的来源以及消息在传输过程中是否被篡改，但无法判断消息具体内容的真实性。</a:t>
            </a:r>
          </a:p>
          <a:p>
            <a:pPr indent="304800" algn="just">
              <a:lnSpc>
                <a:spcPct val="150000"/>
              </a:lnSpc>
            </a:pP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此类恶意车辆可能会发送虚假的交通消息，收到虚假消息的车辆则可能会做出错误决策，引发严重的安全事故</a:t>
            </a:r>
            <a:r>
              <a:rPr lang="en-US" altLang="zh-CN" sz="1800" kern="100" baseline="30000" dirty="0">
                <a:effectLst/>
                <a:latin typeface="Calibri" panose="020F0502020204030204" pitchFamily="34" charset="0"/>
                <a:ea typeface="宋体" panose="02010600030101010101" pitchFamily="2" charset="-122"/>
                <a:cs typeface="Times New Roman" panose="02020603050405020304" pitchFamily="18" charset="0"/>
              </a:rPr>
              <a:t>[9]</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304800" algn="just">
              <a:lnSpc>
                <a:spcPct val="150000"/>
              </a:lnSpc>
            </a:pP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304800" algn="just">
              <a:lnSpc>
                <a:spcPct val="150000"/>
              </a:lnSpc>
            </a:pP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因此，同样需要一种信任管理机制来解决</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车载网络</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中的安全问题，车辆在根据接收到的消息采取任何行动之前，还应检查消息内容的可靠性</a:t>
            </a:r>
            <a:r>
              <a:rPr lang="en-US" altLang="zh-CN" sz="1800" kern="100" baseline="30000" dirty="0">
                <a:effectLst/>
                <a:latin typeface="Calibri" panose="020F0502020204030204" pitchFamily="34" charset="0"/>
                <a:ea typeface="宋体" panose="02010600030101010101" pitchFamily="2" charset="-122"/>
                <a:cs typeface="Times New Roman" panose="02020603050405020304" pitchFamily="18" charset="0"/>
              </a:rPr>
              <a:t>[2]</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p>
        </p:txBody>
      </p:sp>
      <p:sp>
        <p:nvSpPr>
          <p:cNvPr id="4" name="灯片编号占位符 3"/>
          <p:cNvSpPr>
            <a:spLocks noGrp="1"/>
          </p:cNvSpPr>
          <p:nvPr>
            <p:ph type="sldNum" sz="quarter" idx="10"/>
          </p:nvPr>
        </p:nvSpPr>
        <p:spPr/>
        <p:txBody>
          <a:bodyPr/>
          <a:lstStyle/>
          <a:p>
            <a:fld id="{0B48A77E-79FB-4BFF-B1F0-CFD29F30865E}" type="slidenum">
              <a:rPr lang="en-US" altLang="zh-CN" smtClean="0"/>
              <a:t>4</a:t>
            </a:fld>
            <a:endParaRPr lang="en-US" altLang="zh-CN"/>
          </a:p>
        </p:txBody>
      </p:sp>
      <p:sp>
        <p:nvSpPr>
          <p:cNvPr id="5" name="日期占位符 4"/>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19695000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50000"/>
              </a:lnSpc>
            </a:pP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现有的信任模型中，在信任度量因素选择上各不相同，有些信任评估方法涉及的度量因素过于单一，并且未考虑到信任模型本身也会</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受</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到攻击。</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304800" algn="just">
              <a:lnSpc>
                <a:spcPct val="150000"/>
              </a:lnSpc>
            </a:pP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在</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架构上，</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由于车载网络的固有特征，</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集中式信任管理</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模型</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容易产生较高的网络时延，无法及时更新车辆的信誉值，不能满足车联网对实时性的要求；分布式信任管理</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模型</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通常利用</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RSU</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进行信任计算，但是</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RSU</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资源有限，存在被恶意攻击者破坏的风险。</a:t>
            </a:r>
          </a:p>
          <a:p>
            <a:pPr indent="304800" algn="just">
              <a:lnSpc>
                <a:spcPct val="150000"/>
              </a:lnSpc>
            </a:pP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现有的条件隐私保护认证方案在实现上</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同样</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面临着多种问题和挑战，例如需要管理大量的匿名证书、使用复杂的双线性配对运算等，这都增加了计算和存储负担。在交通密度较高时，如何提高认证效率同样存在着问题，并且很少有方案在认证过程中考虑到车辆的信任情况。</a:t>
            </a:r>
          </a:p>
          <a:p>
            <a:endParaRPr lang="zh-CN" altLang="en-US" dirty="0"/>
          </a:p>
        </p:txBody>
      </p:sp>
      <p:sp>
        <p:nvSpPr>
          <p:cNvPr id="4" name="日期占位符 3"/>
          <p:cNvSpPr>
            <a:spLocks noGrp="1"/>
          </p:cNvSpPr>
          <p:nvPr>
            <p:ph type="dt" idx="1"/>
          </p:nvPr>
        </p:nvSpPr>
        <p:spPr/>
        <p:txBody>
          <a:bodyPr/>
          <a:lstStyle/>
          <a:p>
            <a:pPr>
              <a:defRPr/>
            </a:pPr>
            <a:endParaRPr lang="en-US" altLang="zh-CN"/>
          </a:p>
        </p:txBody>
      </p:sp>
      <p:sp>
        <p:nvSpPr>
          <p:cNvPr id="5" name="灯片编号占位符 4"/>
          <p:cNvSpPr>
            <a:spLocks noGrp="1"/>
          </p:cNvSpPr>
          <p:nvPr>
            <p:ph type="sldNum" sz="quarter" idx="5"/>
          </p:nvPr>
        </p:nvSpPr>
        <p:spPr/>
        <p:txBody>
          <a:bodyPr/>
          <a:lstStyle/>
          <a:p>
            <a:fld id="{0B48A77E-79FB-4BFF-B1F0-CFD29F30865E}" type="slidenum">
              <a:rPr lang="en-US" altLang="zh-CN" smtClean="0"/>
              <a:t>5</a:t>
            </a:fld>
            <a:endParaRPr lang="en-US" altLang="zh-CN"/>
          </a:p>
        </p:txBody>
      </p:sp>
    </p:spTree>
    <p:extLst>
      <p:ext uri="{BB962C8B-B14F-4D97-AF65-F5344CB8AC3E}">
        <p14:creationId xmlns:p14="http://schemas.microsoft.com/office/powerpoint/2010/main" val="22311347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50000"/>
              </a:lnSpc>
            </a:pP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针对上述</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需求和</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存在的问题，本文做了以下工作：首先，本文引入边缘计算技术来降低网络时延和带宽需求，设计了一种面向群组车辆的信誉评估方案，对车辆节点和消息的可信度进行衡量，有效提高了</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VANETs</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的数据安全性和可靠性。</a:t>
            </a:r>
          </a:p>
          <a:p>
            <a:pPr marL="0" marR="0" lvl="0" indent="304800" algn="just" defTabSz="914400" rtl="0" eaLnBrk="0" fontAlgn="base" latinLnBrk="0" hangingPunct="0">
              <a:lnSpc>
                <a:spcPct val="150000"/>
              </a:lnSpc>
              <a:spcBef>
                <a:spcPct val="30000"/>
              </a:spcBef>
              <a:spcAft>
                <a:spcPct val="0"/>
              </a:spcAft>
              <a:buClrTx/>
              <a:buSzTx/>
              <a:buFontTx/>
              <a:buNone/>
              <a:tabLst/>
              <a:defRPr/>
            </a:pP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其次，利用该信任模型，本文设计了一种基于可信协作车辆的条件隐私保护认证方案，利用可信协作车辆实现分布式消息认证，在快速认证的同时也能确保消息的真实性。</a:t>
            </a:r>
          </a:p>
          <a:p>
            <a:pPr indent="304800" algn="just">
              <a:lnSpc>
                <a:spcPct val="150000"/>
              </a:lnSpc>
            </a:pP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最后，本文将提出的车辆信任管理方法和隐私保护认证方法应用到实际环境中，设计并实现了一种支持隐私保护认证的车辆信誉评估系统。</a:t>
            </a:r>
          </a:p>
          <a:p>
            <a:endParaRPr lang="zh-CN" altLang="en-US" dirty="0"/>
          </a:p>
        </p:txBody>
      </p:sp>
      <p:sp>
        <p:nvSpPr>
          <p:cNvPr id="4" name="灯片编号占位符 3"/>
          <p:cNvSpPr>
            <a:spLocks noGrp="1"/>
          </p:cNvSpPr>
          <p:nvPr>
            <p:ph type="sldNum" sz="quarter" idx="10"/>
          </p:nvPr>
        </p:nvSpPr>
        <p:spPr/>
        <p:txBody>
          <a:bodyPr/>
          <a:lstStyle/>
          <a:p>
            <a:fld id="{59E3CF89-91F4-45FB-A589-58532703FCA1}" type="slidenum">
              <a:rPr lang="zh-CN" altLang="en-US" smtClean="0"/>
              <a:t>6</a:t>
            </a:fld>
            <a:endParaRPr lang="zh-CN" altLang="en-US"/>
          </a:p>
        </p:txBody>
      </p:sp>
    </p:spTree>
    <p:extLst>
      <p:ext uri="{BB962C8B-B14F-4D97-AF65-F5344CB8AC3E}">
        <p14:creationId xmlns:p14="http://schemas.microsoft.com/office/powerpoint/2010/main" val="16136093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7</a:t>
            </a:fld>
            <a:endParaRPr lang="en-US" altLang="zh-CN"/>
          </a:p>
        </p:txBody>
      </p:sp>
      <p:sp>
        <p:nvSpPr>
          <p:cNvPr id="5" name="日期占位符 4"/>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35981140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50000"/>
              </a:lnSpc>
            </a:pP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基于边缘计算技术所提的信誉评估架构分为三层，云层、雾层和终端设备层，包括可信中心、雾节点、</a:t>
            </a:r>
            <a:r>
              <a:rPr lang="en-US"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RSU</a:t>
            </a: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和车辆节点四种类型实体。</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304800" algn="just">
              <a:lnSpc>
                <a:spcPct val="150000"/>
              </a:lnSpc>
            </a:pP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根据车辆群组的概念，信任评估模型可以分为“群组内车间信任评估” 、“群组间车辆信任评估” 和“车辆全局信誉评估”三部分。</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304800" algn="just">
              <a:lnSpc>
                <a:spcPct val="150000"/>
              </a:lnSpc>
            </a:pP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在该系统架构中，</a:t>
            </a:r>
            <a:r>
              <a:rPr lang="en-US"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RSU</a:t>
            </a: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只负责数据传输工作。使用雾节点实现分布式信任管理，</a:t>
            </a:r>
            <a:r>
              <a:rPr lang="zh-CN" altLang="en-US"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实施</a:t>
            </a: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“群组间车辆信任评估” 和“车辆全局信誉评估”，从而提高信任评估的实时性和可靠性。</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304800" algn="just">
              <a:lnSpc>
                <a:spcPct val="150000"/>
              </a:lnSpc>
            </a:pP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在信任度量上，综合考虑了上下文、消息质量、群组反馈和历史声誉因素，以此提高信任评估的准确性。</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p:sp>
        <p:nvSpPr>
          <p:cNvPr id="4" name="日期占位符 3"/>
          <p:cNvSpPr>
            <a:spLocks noGrp="1"/>
          </p:cNvSpPr>
          <p:nvPr>
            <p:ph type="dt" idx="1"/>
          </p:nvPr>
        </p:nvSpPr>
        <p:spPr/>
        <p:txBody>
          <a:bodyPr/>
          <a:lstStyle/>
          <a:p>
            <a:pPr>
              <a:defRPr/>
            </a:pPr>
            <a:endParaRPr lang="en-US" altLang="zh-CN"/>
          </a:p>
        </p:txBody>
      </p:sp>
      <p:sp>
        <p:nvSpPr>
          <p:cNvPr id="5" name="灯片编号占位符 4"/>
          <p:cNvSpPr>
            <a:spLocks noGrp="1"/>
          </p:cNvSpPr>
          <p:nvPr>
            <p:ph type="sldNum" sz="quarter" idx="5"/>
          </p:nvPr>
        </p:nvSpPr>
        <p:spPr/>
        <p:txBody>
          <a:bodyPr/>
          <a:lstStyle/>
          <a:p>
            <a:fld id="{0B48A77E-79FB-4BFF-B1F0-CFD29F30865E}" type="slidenum">
              <a:rPr lang="en-US" altLang="zh-CN" smtClean="0"/>
              <a:t>8</a:t>
            </a:fld>
            <a:endParaRPr lang="en-US" altLang="zh-CN"/>
          </a:p>
        </p:txBody>
      </p:sp>
    </p:spTree>
    <p:extLst>
      <p:ext uri="{BB962C8B-B14F-4D97-AF65-F5344CB8AC3E}">
        <p14:creationId xmlns:p14="http://schemas.microsoft.com/office/powerpoint/2010/main" val="121644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6070" algn="just">
              <a:lnSpc>
                <a:spcPct val="150000"/>
              </a:lnSpc>
            </a:pPr>
            <a:r>
              <a:rPr lang="zh-CN" altLang="zh-CN" sz="18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群组车辆信誉评估的整体流程如图所示。</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p:sp>
        <p:nvSpPr>
          <p:cNvPr id="4" name="日期占位符 3"/>
          <p:cNvSpPr>
            <a:spLocks noGrp="1"/>
          </p:cNvSpPr>
          <p:nvPr>
            <p:ph type="dt" idx="1"/>
          </p:nvPr>
        </p:nvSpPr>
        <p:spPr/>
        <p:txBody>
          <a:bodyPr/>
          <a:lstStyle/>
          <a:p>
            <a:pPr>
              <a:defRPr/>
            </a:pPr>
            <a:endParaRPr lang="en-US" altLang="zh-CN"/>
          </a:p>
        </p:txBody>
      </p:sp>
      <p:sp>
        <p:nvSpPr>
          <p:cNvPr id="5" name="灯片编号占位符 4"/>
          <p:cNvSpPr>
            <a:spLocks noGrp="1"/>
          </p:cNvSpPr>
          <p:nvPr>
            <p:ph type="sldNum" sz="quarter" idx="5"/>
          </p:nvPr>
        </p:nvSpPr>
        <p:spPr/>
        <p:txBody>
          <a:bodyPr/>
          <a:lstStyle/>
          <a:p>
            <a:fld id="{0B48A77E-79FB-4BFF-B1F0-CFD29F30865E}" type="slidenum">
              <a:rPr lang="en-US" altLang="zh-CN" smtClean="0"/>
              <a:t>9</a:t>
            </a:fld>
            <a:endParaRPr lang="en-US" altLang="zh-CN"/>
          </a:p>
        </p:txBody>
      </p:sp>
    </p:spTree>
    <p:extLst>
      <p:ext uri="{BB962C8B-B14F-4D97-AF65-F5344CB8AC3E}">
        <p14:creationId xmlns:p14="http://schemas.microsoft.com/office/powerpoint/2010/main" val="630798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1">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18469" y="256079"/>
            <a:ext cx="82296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2000" tIns="72000" rIns="0" bIns="72000"/>
          <a:lstStyle>
            <a:lvl1pPr algn="l" rtl="0" eaLnBrk="0" fontAlgn="base" hangingPunct="0">
              <a:spcBef>
                <a:spcPct val="0"/>
              </a:spcBef>
              <a:spcAft>
                <a:spcPct val="0"/>
              </a:spcAft>
              <a:defRPr lang="zh-CN" altLang="en-US" sz="24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lvl="0" algn="l"/>
            <a:r>
              <a:rPr lang="zh-CN" altLang="en-US" dirty="0"/>
              <a:t>单击此处编辑母版标题样式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41EDDB71-FE37-E109-E179-F56BEDA9373B}"/>
              </a:ext>
            </a:extLst>
          </p:cNvPr>
          <p:cNvSpPr>
            <a:spLocks noGrp="1"/>
          </p:cNvSpPr>
          <p:nvPr>
            <p:ph type="dt" sz="half" idx="10"/>
          </p:nvPr>
        </p:nvSpPr>
        <p:spPr/>
        <p:txBody>
          <a:bodyPr/>
          <a:lstStyle>
            <a:lvl1pPr>
              <a:defRPr/>
            </a:lvl1pPr>
          </a:lstStyle>
          <a:p>
            <a:pPr>
              <a:defRPr/>
            </a:pPr>
            <a:fld id="{2EBCF23C-B211-4B37-8ABE-FD7F9015207F}" type="datetimeFigureOut">
              <a:rPr lang="zh-CN" altLang="en-US"/>
              <a:pPr>
                <a:defRPr/>
              </a:pPr>
              <a:t>2023/5/20</a:t>
            </a:fld>
            <a:endParaRPr lang="zh-CN" altLang="en-US" dirty="0"/>
          </a:p>
        </p:txBody>
      </p:sp>
      <p:sp>
        <p:nvSpPr>
          <p:cNvPr id="3" name="页脚占位符 4">
            <a:extLst>
              <a:ext uri="{FF2B5EF4-FFF2-40B4-BE49-F238E27FC236}">
                <a16:creationId xmlns:a16="http://schemas.microsoft.com/office/drawing/2014/main" id="{2A3B8EC9-A35B-D858-6B82-44B6C6B6051B}"/>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3B6D8360-ABEF-634E-08A1-6799222F7098}"/>
              </a:ext>
            </a:extLst>
          </p:cNvPr>
          <p:cNvSpPr>
            <a:spLocks noGrp="1"/>
          </p:cNvSpPr>
          <p:nvPr>
            <p:ph type="sldNum" sz="quarter" idx="12"/>
          </p:nvPr>
        </p:nvSpPr>
        <p:spPr/>
        <p:txBody>
          <a:bodyPr/>
          <a:lstStyle>
            <a:lvl1pPr>
              <a:defRPr/>
            </a:lvl1pPr>
          </a:lstStyle>
          <a:p>
            <a:pPr>
              <a:defRPr/>
            </a:pPr>
            <a:fld id="{DF9D51AD-5C3B-4840-808A-4AADBCA66F69}" type="slidenum">
              <a:rPr lang="zh-CN" altLang="en-US"/>
              <a:pPr>
                <a:defRPr/>
              </a:pPr>
              <a:t>‹#›</a:t>
            </a:fld>
            <a:endParaRPr lang="zh-CN" altLang="en-US"/>
          </a:p>
        </p:txBody>
      </p:sp>
    </p:spTree>
    <p:extLst>
      <p:ext uri="{BB962C8B-B14F-4D97-AF65-F5344CB8AC3E}">
        <p14:creationId xmlns:p14="http://schemas.microsoft.com/office/powerpoint/2010/main" val="2826734844"/>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两栏内容">
    <p:spTree>
      <p:nvGrpSpPr>
        <p:cNvPr id="1" name=""/>
        <p:cNvGrpSpPr/>
        <p:nvPr/>
      </p:nvGrpSpPr>
      <p:grpSpPr>
        <a:xfrm>
          <a:off x="0" y="0"/>
          <a:ext cx="0" cy="0"/>
          <a:chOff x="0" y="0"/>
          <a:chExt cx="0" cy="0"/>
        </a:xfrm>
      </p:grpSpPr>
      <p:cxnSp>
        <p:nvCxnSpPr>
          <p:cNvPr id="8" name="直接连接符 7"/>
          <p:cNvCxnSpPr/>
          <p:nvPr userDrawn="1"/>
        </p:nvCxnSpPr>
        <p:spPr>
          <a:xfrm>
            <a:off x="1085850" y="806587"/>
            <a:ext cx="8058150"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293" y="0"/>
            <a:ext cx="965893" cy="844182"/>
          </a:xfrm>
          <a:prstGeom prst="rect">
            <a:avLst/>
          </a:prstGeom>
        </p:spPr>
      </p:pic>
    </p:spTree>
    <p:extLst>
      <p:ext uri="{BB962C8B-B14F-4D97-AF65-F5344CB8AC3E}">
        <p14:creationId xmlns:p14="http://schemas.microsoft.com/office/powerpoint/2010/main" val="14215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图片 1">
            <a:extLst>
              <a:ext uri="{FF2B5EF4-FFF2-40B4-BE49-F238E27FC236}">
                <a16:creationId xmlns:a16="http://schemas.microsoft.com/office/drawing/2014/main" id="{AC84E843-E1B6-0F47-CE54-DDCF959CB440}"/>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6457950" y="0"/>
            <a:ext cx="2686050" cy="754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 name="直接连接符 17">
            <a:extLst>
              <a:ext uri="{FF2B5EF4-FFF2-40B4-BE49-F238E27FC236}">
                <a16:creationId xmlns:a16="http://schemas.microsoft.com/office/drawing/2014/main" id="{DC1A62F9-1281-F6AA-98F3-875C81F8F5B0}"/>
              </a:ext>
            </a:extLst>
          </p:cNvPr>
          <p:cNvCxnSpPr/>
          <p:nvPr userDrawn="1"/>
        </p:nvCxnSpPr>
        <p:spPr>
          <a:xfrm>
            <a:off x="0" y="737279"/>
            <a:ext cx="8382000" cy="0"/>
          </a:xfrm>
          <a:prstGeom prst="line">
            <a:avLst/>
          </a:prstGeom>
          <a:ln w="25400">
            <a:gradFill>
              <a:gsLst>
                <a:gs pos="0">
                  <a:srgbClr val="4B649F"/>
                </a:gs>
                <a:gs pos="100000">
                  <a:srgbClr val="7DB1CD">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CA536171-1B9E-6D50-50DB-67BF2D961FA9}"/>
              </a:ext>
            </a:extLst>
          </p:cNvPr>
          <p:cNvSpPr/>
          <p:nvPr userDrawn="1"/>
        </p:nvSpPr>
        <p:spPr>
          <a:xfrm>
            <a:off x="0" y="6757987"/>
            <a:ext cx="9144000" cy="100013"/>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sz="1800" noProof="1"/>
          </a:p>
        </p:txBody>
      </p:sp>
      <p:pic>
        <p:nvPicPr>
          <p:cNvPr id="20" name="图片 19" descr="C:\Users\毛果赤芍\OneDrive\桌面\南邮校徽.png南邮校徽">
            <a:extLst>
              <a:ext uri="{FF2B5EF4-FFF2-40B4-BE49-F238E27FC236}">
                <a16:creationId xmlns:a16="http://schemas.microsoft.com/office/drawing/2014/main" id="{113B2FA6-779E-6EA0-AB8E-379BFD7BB919}"/>
              </a:ext>
            </a:extLst>
          </p:cNvPr>
          <p:cNvPicPr>
            <a:picLocks noChangeAspect="1"/>
          </p:cNvPicPr>
          <p:nvPr userDrawn="1"/>
        </p:nvPicPr>
        <p:blipFill>
          <a:blip r:embed="rId8"/>
          <a:srcRect/>
          <a:stretch>
            <a:fillRect/>
          </a:stretch>
        </p:blipFill>
        <p:spPr>
          <a:xfrm>
            <a:off x="69503" y="278278"/>
            <a:ext cx="403920" cy="424799"/>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lvl1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cs typeface="+mj-cs"/>
        </a:defRPr>
      </a:lvl1pPr>
      <a:lvl2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defRPr>
      </a:lvl2pPr>
      <a:lvl3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defRPr>
      </a:lvl3pPr>
      <a:lvl4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defRPr>
      </a:lvl4pPr>
      <a:lvl5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defRPr>
      </a:lvl5pPr>
      <a:lvl6pPr marL="457200" algn="r" rtl="0" fontAlgn="base">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914400" algn="r" rtl="0" fontAlgn="base">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1371600" algn="r" rtl="0" fontAlgn="base">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1828800" algn="r" rtl="0" fontAlgn="base">
        <a:spcBef>
          <a:spcPct val="0"/>
        </a:spcBef>
        <a:spcAft>
          <a:spcPct val="0"/>
        </a:spcAft>
        <a:defRPr sz="2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package" Target="../embeddings/Microsoft_Visio_Drawing5.vsdx"/><Relationship Id="rId7" Type="http://schemas.openxmlformats.org/officeDocument/2006/relationships/image" Target="../media/image18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70.png"/><Relationship Id="rId5" Type="http://schemas.openxmlformats.org/officeDocument/2006/relationships/image" Target="../media/image160.png"/><Relationship Id="rId4" Type="http://schemas.openxmlformats.org/officeDocument/2006/relationships/image" Target="../media/image32.emf"/><Relationship Id="rId9" Type="http://schemas.openxmlformats.org/officeDocument/2006/relationships/image" Target="../media/image33.png"/></Relationships>
</file>

<file path=ppt/slides/_rels/slide11.xml.rels><?xml version="1.0" encoding="UTF-8" standalone="yes"?>
<Relationships xmlns="http://schemas.openxmlformats.org/package/2006/relationships"><Relationship Id="rId8" Type="http://schemas.openxmlformats.org/officeDocument/2006/relationships/image" Target="../media/image450.png"/><Relationship Id="rId3" Type="http://schemas.openxmlformats.org/officeDocument/2006/relationships/package" Target="../embeddings/Microsoft_Visio_Drawing6.vsdx"/><Relationship Id="rId7"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0.png"/><Relationship Id="rId4" Type="http://schemas.openxmlformats.org/officeDocument/2006/relationships/image" Target="../media/image32.emf"/><Relationship Id="rId9" Type="http://schemas.openxmlformats.org/officeDocument/2006/relationships/image" Target="../media/image46.png"/></Relationships>
</file>

<file path=ppt/slides/_rels/slide12.xml.rels><?xml version="1.0" encoding="UTF-8" standalone="yes"?>
<Relationships xmlns="http://schemas.openxmlformats.org/package/2006/relationships"><Relationship Id="rId3" Type="http://schemas.openxmlformats.org/officeDocument/2006/relationships/package" Target="../embeddings/Microsoft_Visio_Drawing7.vsdx"/><Relationship Id="rId7" Type="http://schemas.openxmlformats.org/officeDocument/2006/relationships/image" Target="../media/image28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70.png"/><Relationship Id="rId5" Type="http://schemas.openxmlformats.org/officeDocument/2006/relationships/image" Target="../media/image260.png"/><Relationship Id="rId4" Type="http://schemas.openxmlformats.org/officeDocument/2006/relationships/image" Target="../media/image32.emf"/></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1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5.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1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7.png"/><Relationship Id="rId7"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0.png"/></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package" Target="../embeddings/Microsoft_Visio_Drawing8.vsdx"/><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5.emf"/></Relationships>
</file>

<file path=ppt/slides/_rels/slide22.xml.rels><?xml version="1.0" encoding="UTF-8" standalone="yes"?>
<Relationships xmlns="http://schemas.openxmlformats.org/package/2006/relationships"><Relationship Id="rId3" Type="http://schemas.openxmlformats.org/officeDocument/2006/relationships/package" Target="../embeddings/Microsoft_Visio_Drawing9.vsdx"/><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6.emf"/></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7.emf"/></Relationships>
</file>

<file path=ppt/slides/_rels/slide24.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90.png"/><Relationship Id="rId7"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0.png"/><Relationship Id="rId4" Type="http://schemas.openxmlformats.org/officeDocument/2006/relationships/image" Target="../media/image57.emf"/></Relationships>
</file>

<file path=ppt/slides/_rels/slide25.xml.rels><?xml version="1.0" encoding="UTF-8" standalone="yes"?>
<Relationships xmlns="http://schemas.openxmlformats.org/package/2006/relationships"><Relationship Id="rId3" Type="http://schemas.openxmlformats.org/officeDocument/2006/relationships/package" Target="../embeddings/Microsoft_Visio_Drawing10.vsdx"/><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57.emf"/><Relationship Id="rId4" Type="http://schemas.openxmlformats.org/officeDocument/2006/relationships/image" Target="../media/image59.emf"/></Relationships>
</file>

<file path=ppt/slides/_rels/slide26.xml.rels><?xml version="1.0" encoding="UTF-8" standalone="yes"?>
<Relationships xmlns="http://schemas.openxmlformats.org/package/2006/relationships"><Relationship Id="rId3" Type="http://schemas.openxmlformats.org/officeDocument/2006/relationships/package" Target="../embeddings/Microsoft_Visio_Drawing11.vsdx"/><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57.emf"/><Relationship Id="rId4" Type="http://schemas.openxmlformats.org/officeDocument/2006/relationships/image" Target="../media/image60.emf"/></Relationships>
</file>

<file path=ppt/slides/_rels/slide27.xml.rels><?xml version="1.0" encoding="UTF-8" standalone="yes"?>
<Relationships xmlns="http://schemas.openxmlformats.org/package/2006/relationships"><Relationship Id="rId3" Type="http://schemas.openxmlformats.org/officeDocument/2006/relationships/package" Target="../embeddings/Microsoft_Visio_Drawing12.vsdx"/><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57.emf"/><Relationship Id="rId4" Type="http://schemas.openxmlformats.org/officeDocument/2006/relationships/image" Target="../media/image61.emf"/></Relationships>
</file>

<file path=ppt/slides/_rels/slide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3.xml.rels><?xml version="1.0" encoding="UTF-8" standalone="yes"?>
<Relationships xmlns="http://schemas.openxmlformats.org/package/2006/relationships"><Relationship Id="rId3" Type="http://schemas.openxmlformats.org/officeDocument/2006/relationships/package" Target="../embeddings/Microsoft_Visio_Drawing.vsdx"/><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package" Target="../embeddings/Microsoft_Visio_Drawing13.vsdx"/><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6.emf"/></Relationships>
</file>

<file path=ppt/slides/_rels/slide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3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package" Target="../embeddings/Microsoft_Visio_Drawing1.vsdx"/><Relationship Id="rId7" Type="http://schemas.openxmlformats.org/officeDocument/2006/relationships/image" Target="../media/image10.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emf"/><Relationship Id="rId5" Type="http://schemas.openxmlformats.org/officeDocument/2006/relationships/image" Target="../media/image8.emf"/><Relationship Id="rId10" Type="http://schemas.openxmlformats.org/officeDocument/2006/relationships/image" Target="../media/image13.emf"/><Relationship Id="rId4" Type="http://schemas.openxmlformats.org/officeDocument/2006/relationships/image" Target="../media/image7.emf"/><Relationship Id="rId9" Type="http://schemas.openxmlformats.org/officeDocument/2006/relationships/image" Target="../media/image12.emf"/></Relationships>
</file>

<file path=ppt/slides/_rels/slide4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9.emf"/><Relationship Id="rId13" Type="http://schemas.openxmlformats.org/officeDocument/2006/relationships/image" Target="../media/image24.emf"/><Relationship Id="rId18" Type="http://schemas.openxmlformats.org/officeDocument/2006/relationships/image" Target="../media/image29.png"/><Relationship Id="rId3" Type="http://schemas.openxmlformats.org/officeDocument/2006/relationships/image" Target="../media/image14.emf"/><Relationship Id="rId7" Type="http://schemas.openxmlformats.org/officeDocument/2006/relationships/image" Target="../media/image18.emf"/><Relationship Id="rId12" Type="http://schemas.openxmlformats.org/officeDocument/2006/relationships/image" Target="../media/image23.emf"/><Relationship Id="rId17" Type="http://schemas.openxmlformats.org/officeDocument/2006/relationships/image" Target="../media/image28.emf"/><Relationship Id="rId2" Type="http://schemas.openxmlformats.org/officeDocument/2006/relationships/notesSlide" Target="../notesSlides/notesSlide5.xml"/><Relationship Id="rId16" Type="http://schemas.openxmlformats.org/officeDocument/2006/relationships/image" Target="../media/image27.emf"/><Relationship Id="rId1" Type="http://schemas.openxmlformats.org/officeDocument/2006/relationships/slideLayout" Target="../slideLayouts/slideLayout2.xml"/><Relationship Id="rId6" Type="http://schemas.openxmlformats.org/officeDocument/2006/relationships/image" Target="../media/image17.emf"/><Relationship Id="rId11" Type="http://schemas.openxmlformats.org/officeDocument/2006/relationships/image" Target="../media/image22.emf"/><Relationship Id="rId5" Type="http://schemas.openxmlformats.org/officeDocument/2006/relationships/image" Target="../media/image16.emf"/><Relationship Id="rId15" Type="http://schemas.openxmlformats.org/officeDocument/2006/relationships/image" Target="../media/image26.png"/><Relationship Id="rId10" Type="http://schemas.openxmlformats.org/officeDocument/2006/relationships/image" Target="../media/image21.emf"/><Relationship Id="rId4" Type="http://schemas.openxmlformats.org/officeDocument/2006/relationships/image" Target="../media/image15.emf"/><Relationship Id="rId9" Type="http://schemas.openxmlformats.org/officeDocument/2006/relationships/image" Target="../media/image20.emf"/><Relationship Id="rId14" Type="http://schemas.openxmlformats.org/officeDocument/2006/relationships/image" Target="../media/image2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package" Target="../embeddings/Microsoft_Visio_Drawing2.vsdx"/><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1.emf"/><Relationship Id="rId5" Type="http://schemas.openxmlformats.org/officeDocument/2006/relationships/package" Target="../embeddings/Microsoft_Visio_Drawing3.vsdx"/><Relationship Id="rId4" Type="http://schemas.openxmlformats.org/officeDocument/2006/relationships/image" Target="../media/image30.emf"/></Relationships>
</file>

<file path=ppt/slides/_rels/slide9.xml.rels><?xml version="1.0" encoding="UTF-8" standalone="yes"?>
<Relationships xmlns="http://schemas.openxmlformats.org/package/2006/relationships"><Relationship Id="rId3" Type="http://schemas.openxmlformats.org/officeDocument/2006/relationships/package" Target="../embeddings/Microsoft_Visio_Drawing4.vsdx"/><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2.emf"/></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图片 4"/>
          <p:cNvPicPr/>
          <p:nvPr/>
        </p:nvPicPr>
        <p:blipFill>
          <a:blip r:embed="rId3">
            <a:extLst>
              <a:ext uri="{28A0092B-C50C-407E-A947-70E740481C1C}">
                <a14:useLocalDpi xmlns:a14="http://schemas.microsoft.com/office/drawing/2010/main" val="0"/>
              </a:ext>
            </a:extLst>
          </a:blip>
          <a:stretch>
            <a:fillRect/>
          </a:stretch>
        </p:blipFill>
        <p:spPr>
          <a:xfrm>
            <a:off x="0" y="0"/>
            <a:ext cx="9144000" cy="5372100"/>
          </a:xfrm>
          <a:prstGeom prst="rect">
            <a:avLst/>
          </a:prstGeom>
        </p:spPr>
      </p:pic>
      <p:sp>
        <p:nvSpPr>
          <p:cNvPr id="15" name="任意多边形 14"/>
          <p:cNvSpPr/>
          <p:nvPr/>
        </p:nvSpPr>
        <p:spPr>
          <a:xfrm>
            <a:off x="0" y="2842036"/>
            <a:ext cx="9143999" cy="2051818"/>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任意多边形 21"/>
          <p:cNvSpPr/>
          <p:nvPr/>
        </p:nvSpPr>
        <p:spPr>
          <a:xfrm>
            <a:off x="0" y="3379990"/>
            <a:ext cx="9143999" cy="3478011"/>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文本框 16"/>
          <p:cNvSpPr txBox="1"/>
          <p:nvPr/>
        </p:nvSpPr>
        <p:spPr>
          <a:xfrm>
            <a:off x="2659390" y="5925364"/>
            <a:ext cx="5855008" cy="377411"/>
          </a:xfrm>
          <a:prstGeom prst="rect">
            <a:avLst/>
          </a:prstGeom>
          <a:noFill/>
        </p:spPr>
        <p:txBody>
          <a:bodyPr wrap="square" rtlCol="0">
            <a:spAutoFit/>
          </a:bodyPr>
          <a:lstStyle/>
          <a:p>
            <a:pPr>
              <a:lnSpc>
                <a:spcPct val="150000"/>
              </a:lnSpc>
            </a:pPr>
            <a:r>
              <a:rPr lang="zh-CN" altLang="en-US"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指导老师：柯昌博（副教授）        答辩人：杨阳          </a:t>
            </a:r>
            <a:r>
              <a:rPr lang="en-US" altLang="zh-CN"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专业：软件工程</a:t>
            </a:r>
            <a:endParaRPr lang="zh-CN" altLang="en-US" sz="1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文本框 1"/>
          <p:cNvSpPr txBox="1"/>
          <p:nvPr/>
        </p:nvSpPr>
        <p:spPr>
          <a:xfrm>
            <a:off x="1678148" y="4898912"/>
            <a:ext cx="7536180" cy="829945"/>
          </a:xfrm>
          <a:prstGeom prst="rect">
            <a:avLst/>
          </a:prstGeom>
          <a:solidFill>
            <a:schemeClr val="bg1">
              <a:alpha val="0"/>
            </a:schemeClr>
          </a:solidFill>
        </p:spPr>
        <p:txBody>
          <a:bodyPr wrap="squar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pPr algn="ctr"/>
            <a:r>
              <a:rPr lang="zh-CN" altLang="en-US" sz="2400" dirty="0">
                <a:sym typeface="微软雅黑" panose="020B0503020204020204" pitchFamily="34" charset="-122"/>
              </a:rPr>
              <a:t>车联网中群组车辆的信任评估与</a:t>
            </a:r>
          </a:p>
          <a:p>
            <a:pPr algn="ctr"/>
            <a:r>
              <a:rPr lang="zh-CN" altLang="en-US" sz="2400" dirty="0">
                <a:sym typeface="微软雅黑" panose="020B0503020204020204" pitchFamily="34" charset="-122"/>
              </a:rPr>
              <a:t>条件隐私保护认证方法研究 </a:t>
            </a:r>
          </a:p>
        </p:txBody>
      </p:sp>
      <p:pic>
        <p:nvPicPr>
          <p:cNvPr id="7" name="图片 6"/>
          <p:cNvPicPr/>
          <p:nvPr/>
        </p:nvPicPr>
        <p:blipFill>
          <a:blip r:embed="rId4" cstate="print">
            <a:extLst>
              <a:ext uri="{28A0092B-C50C-407E-A947-70E740481C1C}">
                <a14:useLocalDpi xmlns:a14="http://schemas.microsoft.com/office/drawing/2010/main" val="0"/>
              </a:ext>
            </a:extLst>
          </a:blip>
          <a:stretch>
            <a:fillRect/>
          </a:stretch>
        </p:blipFill>
        <p:spPr>
          <a:xfrm>
            <a:off x="477427" y="4893854"/>
            <a:ext cx="1524000" cy="1524000"/>
          </a:xfrm>
          <a:prstGeom prst="rect">
            <a:avLst/>
          </a:prstGeom>
        </p:spPr>
      </p:pic>
      <p:sp>
        <p:nvSpPr>
          <p:cNvPr id="3" name="直接连接符 2">
            <a:extLst>
              <a:ext uri="{FF2B5EF4-FFF2-40B4-BE49-F238E27FC236}">
                <a16:creationId xmlns:a16="http://schemas.microsoft.com/office/drawing/2014/main" id="{895EB1F9-DF47-52F1-167D-B46B85D1A01A}"/>
              </a:ext>
            </a:extLst>
          </p:cNvPr>
          <p:cNvSpPr>
            <a:spLocks noChangeShapeType="1"/>
          </p:cNvSpPr>
          <p:nvPr/>
        </p:nvSpPr>
        <p:spPr bwMode="auto">
          <a:xfrm>
            <a:off x="3083442" y="5812465"/>
            <a:ext cx="5022122" cy="14579"/>
          </a:xfrm>
          <a:prstGeom prst="line">
            <a:avLst/>
          </a:prstGeom>
          <a:noFill/>
          <a:ln w="12700">
            <a:solidFill>
              <a:schemeClr val="tx1"/>
            </a:solidFill>
            <a:miter lim="800000"/>
            <a:headEnd type="oval" w="med" len="med"/>
            <a:tailEnd type="oval" w="med" len="med"/>
          </a:ln>
          <a:extLst>
            <a:ext uri="{909E8E84-426E-40DD-AFC4-6F175D3DCCD1}">
              <a14:hiddenFill xmlns:a14="http://schemas.microsoft.com/office/drawing/2010/main">
                <a:noFill/>
              </a14:hiddenFill>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zh-CN" altLang="en-US" sz="1350" dirty="0">
              <a:solidFill>
                <a:srgbClr val="000000"/>
              </a:solidFill>
              <a:latin typeface="+mn-lt"/>
              <a:ea typeface="+mn-e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FF93A2-691C-9EAF-E9C5-1C22167C053F}"/>
              </a:ext>
            </a:extLst>
          </p:cNvPr>
          <p:cNvSpPr>
            <a:spLocks noGrp="1"/>
          </p:cNvSpPr>
          <p:nvPr>
            <p:ph type="title"/>
          </p:nvPr>
        </p:nvSpPr>
        <p:spPr/>
        <p:txBody>
          <a:bodyPr/>
          <a:lstStyle/>
          <a:p>
            <a:r>
              <a:rPr lang="en-US" altLang="zh-CN" dirty="0"/>
              <a:t>2.1 </a:t>
            </a:r>
            <a:r>
              <a:rPr lang="zh-CN" altLang="en-US" dirty="0"/>
              <a:t>面向群组车辆的信誉评估方案</a:t>
            </a:r>
          </a:p>
        </p:txBody>
      </p:sp>
      <p:graphicFrame>
        <p:nvGraphicFramePr>
          <p:cNvPr id="4" name="对象 3">
            <a:extLst>
              <a:ext uri="{FF2B5EF4-FFF2-40B4-BE49-F238E27FC236}">
                <a16:creationId xmlns:a16="http://schemas.microsoft.com/office/drawing/2014/main" id="{8F1A522F-D351-B573-0858-1C8E3DD71D67}"/>
              </a:ext>
            </a:extLst>
          </p:cNvPr>
          <p:cNvGraphicFramePr>
            <a:graphicFrameLocks/>
          </p:cNvGraphicFramePr>
          <p:nvPr>
            <p:extLst>
              <p:ext uri="{D42A27DB-BD31-4B8C-83A1-F6EECF244321}">
                <p14:modId xmlns:p14="http://schemas.microsoft.com/office/powerpoint/2010/main" val="901607921"/>
              </p:ext>
            </p:extLst>
          </p:nvPr>
        </p:nvGraphicFramePr>
        <p:xfrm>
          <a:off x="1390817" y="958448"/>
          <a:ext cx="6074351" cy="3214397"/>
        </p:xfrm>
        <a:graphic>
          <a:graphicData uri="http://schemas.openxmlformats.org/presentationml/2006/ole">
            <mc:AlternateContent xmlns:mc="http://schemas.openxmlformats.org/markup-compatibility/2006">
              <mc:Choice xmlns:v="urn:schemas-microsoft-com:vml" Requires="v">
                <p:oleObj name="Visio" r:id="rId3" imgW="6146899" imgH="3181481" progId="Visio.Drawing.15">
                  <p:embed/>
                </p:oleObj>
              </mc:Choice>
              <mc:Fallback>
                <p:oleObj name="Visio" r:id="rId3" imgW="6146899" imgH="3181481" progId="Visio.Drawing.15">
                  <p:embed/>
                  <p:pic>
                    <p:nvPicPr>
                      <p:cNvPr id="4" name="对象 3">
                        <a:extLst>
                          <a:ext uri="{FF2B5EF4-FFF2-40B4-BE49-F238E27FC236}">
                            <a16:creationId xmlns:a16="http://schemas.microsoft.com/office/drawing/2014/main" id="{8F1A522F-D351-B573-0858-1C8E3DD71D67}"/>
                          </a:ext>
                        </a:extLst>
                      </p:cNvPr>
                      <p:cNvPicPr>
                        <a:picLocks noChangeArrowheads="1"/>
                      </p:cNvPicPr>
                      <p:nvPr/>
                    </p:nvPicPr>
                    <p:blipFill>
                      <a:blip r:embed="rId4">
                        <a:extLst>
                          <a:ext uri="{28A0092B-C50C-407E-A947-70E740481C1C}">
                            <a14:useLocalDpi xmlns:a14="http://schemas.microsoft.com/office/drawing/2010/main" val="0"/>
                          </a:ext>
                        </a:extLst>
                      </a:blip>
                      <a:srcRect b="1645"/>
                      <a:stretch>
                        <a:fillRect/>
                      </a:stretch>
                    </p:blipFill>
                    <p:spPr bwMode="auto">
                      <a:xfrm>
                        <a:off x="1390817" y="958448"/>
                        <a:ext cx="6074351" cy="3214397"/>
                      </a:xfrm>
                      <a:prstGeom prst="rect">
                        <a:avLst/>
                      </a:prstGeom>
                      <a:noFill/>
                    </p:spPr>
                  </p:pic>
                </p:oleObj>
              </mc:Fallback>
            </mc:AlternateContent>
          </a:graphicData>
        </a:graphic>
      </p:graphicFrame>
      <p:sp>
        <p:nvSpPr>
          <p:cNvPr id="6" name="Rectangle 33">
            <a:extLst>
              <a:ext uri="{FF2B5EF4-FFF2-40B4-BE49-F238E27FC236}">
                <a16:creationId xmlns:a16="http://schemas.microsoft.com/office/drawing/2014/main" id="{F9FAB4D4-60C6-ECD3-DD86-B91BABE20D07}"/>
              </a:ext>
            </a:extLst>
          </p:cNvPr>
          <p:cNvSpPr/>
          <p:nvPr/>
        </p:nvSpPr>
        <p:spPr>
          <a:xfrm>
            <a:off x="804920" y="829998"/>
            <a:ext cx="2335475" cy="372025"/>
          </a:xfrm>
          <a:prstGeom prst="rect">
            <a:avLst/>
          </a:prstGeom>
        </p:spPr>
        <p:txBody>
          <a:bodyPr wrap="square">
            <a:spAutoFit/>
          </a:bodyPr>
          <a:lstStyle/>
          <a:p>
            <a:pPr>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群组内车间信任评估</a:t>
            </a:r>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Freeform 115">
            <a:extLst>
              <a:ext uri="{FF2B5EF4-FFF2-40B4-BE49-F238E27FC236}">
                <a16:creationId xmlns:a16="http://schemas.microsoft.com/office/drawing/2014/main" id="{A5C84983-8852-AABC-7258-B75BE8395061}"/>
              </a:ext>
            </a:extLst>
          </p:cNvPr>
          <p:cNvSpPr/>
          <p:nvPr/>
        </p:nvSpPr>
        <p:spPr bwMode="auto">
          <a:xfrm>
            <a:off x="612111" y="950395"/>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13" name="Rectangle 33">
            <a:extLst>
              <a:ext uri="{FF2B5EF4-FFF2-40B4-BE49-F238E27FC236}">
                <a16:creationId xmlns:a16="http://schemas.microsoft.com/office/drawing/2014/main" id="{133EFB4D-2B3D-5055-505F-435B771F53CA}"/>
              </a:ext>
            </a:extLst>
          </p:cNvPr>
          <p:cNvSpPr/>
          <p:nvPr/>
        </p:nvSpPr>
        <p:spPr>
          <a:xfrm>
            <a:off x="3348182" y="4113683"/>
            <a:ext cx="2570173"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群组车辆信誉评估流程</a:t>
            </a: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D054B2E3-F188-3F39-6630-2BE2EFBF41D2}"/>
                  </a:ext>
                </a:extLst>
              </p:cNvPr>
              <p:cNvSpPr txBox="1"/>
              <p:nvPr/>
            </p:nvSpPr>
            <p:spPr>
              <a:xfrm>
                <a:off x="523047" y="4545474"/>
                <a:ext cx="4572000" cy="82952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𝐶𝑜𝑛</m:t>
                          </m:r>
                        </m:e>
                        <m: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𝑖</m:t>
                          </m:r>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𝑗</m:t>
                          </m:r>
                        </m:sub>
                      </m:s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f>
                        <m:f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fPr>
                        <m:num>
                          <m:nary>
                            <m:naryPr>
                              <m:chr m:val="∑"/>
                              <m:limLoc m:val="undOv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naryPr>
                            <m: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𝑘</m:t>
                              </m:r>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 = 1</m:t>
                              </m:r>
                            </m:sub>
                            <m:sup>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𝑛</m:t>
                              </m:r>
                            </m:sup>
                            <m:e>
                              <m:sSubSup>
                                <m:sSubSup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bSup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𝑣𝑒𝑐𝑡𝑜𝑟</m:t>
                                  </m:r>
                                </m:e>
                                <m: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𝑘</m:t>
                                  </m:r>
                                </m:sub>
                                <m:sup>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𝑖</m:t>
                                  </m:r>
                                </m:sup>
                              </m:sSubSup>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sSubSup>
                                <m:sSubSup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bSup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𝑣𝑒𝑐𝑡𝑜𝑟</m:t>
                                  </m:r>
                                </m:e>
                                <m: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𝑘</m:t>
                                  </m:r>
                                </m:sub>
                                <m:sup>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𝑗</m:t>
                                  </m:r>
                                </m:sup>
                              </m:sSubSup>
                            </m:e>
                          </m:nary>
                        </m:num>
                        <m:den>
                          <m:rad>
                            <m:radPr>
                              <m:degHide m:val="on"/>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radPr>
                            <m:deg/>
                            <m:e>
                              <m:nary>
                                <m:naryPr>
                                  <m:chr m:val="∑"/>
                                  <m:limLoc m:val="undOv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naryPr>
                                <m: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𝑘</m:t>
                                  </m:r>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 = 1</m:t>
                                  </m:r>
                                </m:sub>
                                <m:sup>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𝑛</m:t>
                                  </m:r>
                                </m:sup>
                                <m:e>
                                  <m:sSup>
                                    <m:sSup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pPr>
                                    <m:e>
                                      <m:d>
                                        <m:d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dPr>
                                        <m:e>
                                          <m:sSubSup>
                                            <m:sSubSup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bSup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𝑣𝑒𝑐𝑡𝑜𝑟</m:t>
                                              </m:r>
                                            </m:e>
                                            <m: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𝑘</m:t>
                                              </m:r>
                                            </m:sub>
                                            <m:sup>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𝑖</m:t>
                                              </m:r>
                                            </m:sup>
                                          </m:sSubSup>
                                        </m:e>
                                      </m:d>
                                    </m:e>
                                    <m:sup>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2</m:t>
                                      </m:r>
                                    </m:sup>
                                  </m:sSup>
                                </m:e>
                              </m:nary>
                            </m:e>
                          </m:rad>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 ×</m:t>
                          </m:r>
                          <m:rad>
                            <m:radPr>
                              <m:degHide m:val="on"/>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radPr>
                            <m:deg/>
                            <m:e>
                              <m:nary>
                                <m:naryPr>
                                  <m:chr m:val="∑"/>
                                  <m:limLoc m:val="undOv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naryPr>
                                <m: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𝑘</m:t>
                                  </m:r>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 = 1</m:t>
                                  </m:r>
                                </m:sub>
                                <m:sup>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𝑛</m:t>
                                  </m:r>
                                </m:sup>
                                <m:e>
                                  <m:sSup>
                                    <m:sSup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pPr>
                                    <m:e>
                                      <m:d>
                                        <m:d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dPr>
                                        <m:e>
                                          <m:sSubSup>
                                            <m:sSubSup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bSup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𝑣𝑒𝑐𝑡𝑜𝑟</m:t>
                                              </m:r>
                                            </m:e>
                                            <m: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𝑘</m:t>
                                              </m:r>
                                            </m:sub>
                                            <m:sup>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𝑗</m:t>
                                              </m:r>
                                            </m:sup>
                                          </m:sSubSup>
                                        </m:e>
                                      </m:d>
                                    </m:e>
                                    <m:sup>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2</m:t>
                                      </m:r>
                                    </m:sup>
                                  </m:sSup>
                                </m:e>
                              </m:nary>
                            </m:e>
                          </m:rad>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 </m:t>
                          </m:r>
                        </m:den>
                      </m:f>
                    </m:oMath>
                  </m:oMathPara>
                </a14:m>
                <a:endPar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mc:Choice>
        <mc:Fallback xmlns="">
          <p:sp>
            <p:nvSpPr>
              <p:cNvPr id="14" name="文本框 13">
                <a:extLst>
                  <a:ext uri="{FF2B5EF4-FFF2-40B4-BE49-F238E27FC236}">
                    <a16:creationId xmlns:a16="http://schemas.microsoft.com/office/drawing/2014/main" id="{D054B2E3-F188-3F39-6630-2BE2EFBF41D2}"/>
                  </a:ext>
                </a:extLst>
              </p:cNvPr>
              <p:cNvSpPr txBox="1">
                <a:spLocks noRot="1" noChangeAspect="1" noMove="1" noResize="1" noEditPoints="1" noAdjustHandles="1" noChangeArrowheads="1" noChangeShapeType="1" noTextEdit="1"/>
              </p:cNvSpPr>
              <p:nvPr/>
            </p:nvSpPr>
            <p:spPr>
              <a:xfrm>
                <a:off x="523047" y="4545474"/>
                <a:ext cx="4572000" cy="82952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F74FF208-E9FE-596A-AF6B-3707F53C661E}"/>
                  </a:ext>
                </a:extLst>
              </p:cNvPr>
              <p:cNvSpPr txBox="1"/>
              <p:nvPr/>
            </p:nvSpPr>
            <p:spPr>
              <a:xfrm>
                <a:off x="4479778" y="4571367"/>
                <a:ext cx="4572000" cy="58099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𝑀𝑞</m:t>
                          </m:r>
                        </m:e>
                        <m: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𝑖</m:t>
                          </m:r>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𝑗</m:t>
                          </m:r>
                        </m:sub>
                      </m:s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f>
                        <m:f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fPr>
                        <m:num>
                          <m:sSub>
                            <m:sSub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𝛽</m:t>
                              </m:r>
                            </m:e>
                            <m: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𝑖</m:t>
                              </m:r>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𝑗</m:t>
                              </m:r>
                            </m:sub>
                          </m:sSub>
                        </m:num>
                        <m:den>
                          <m:sSub>
                            <m:sSub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𝛼</m:t>
                              </m:r>
                            </m:e>
                            <m: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𝑖</m:t>
                              </m:r>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𝑗</m:t>
                              </m:r>
                            </m:sub>
                          </m:s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sSub>
                            <m:sSub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𝛽</m:t>
                              </m:r>
                            </m:e>
                            <m: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𝑖</m:t>
                              </m:r>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𝑗</m:t>
                              </m:r>
                            </m:sub>
                          </m:s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 </m:t>
                          </m:r>
                        </m:den>
                      </m:f>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d>
                        <m:d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d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1−</m:t>
                          </m:r>
                          <m:f>
                            <m:f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fPr>
                            <m:num>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1</m:t>
                              </m:r>
                            </m:num>
                            <m:den>
                              <m:sSub>
                                <m:sSub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𝛽</m:t>
                                  </m:r>
                                </m:e>
                                <m: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𝑖</m:t>
                                  </m:r>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𝑗</m:t>
                                  </m:r>
                                </m:sub>
                              </m:s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+1</m:t>
                              </m:r>
                            </m:den>
                          </m:f>
                        </m:e>
                      </m:d>
                    </m:oMath>
                  </m:oMathPara>
                </a14:m>
                <a:endPar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mc:Choice>
        <mc:Fallback xmlns="">
          <p:sp>
            <p:nvSpPr>
              <p:cNvPr id="15" name="文本框 14">
                <a:extLst>
                  <a:ext uri="{FF2B5EF4-FFF2-40B4-BE49-F238E27FC236}">
                    <a16:creationId xmlns:a16="http://schemas.microsoft.com/office/drawing/2014/main" id="{F74FF208-E9FE-596A-AF6B-3707F53C661E}"/>
                  </a:ext>
                </a:extLst>
              </p:cNvPr>
              <p:cNvSpPr txBox="1">
                <a:spLocks noRot="1" noChangeAspect="1" noMove="1" noResize="1" noEditPoints="1" noAdjustHandles="1" noChangeArrowheads="1" noChangeShapeType="1" noTextEdit="1"/>
              </p:cNvSpPr>
              <p:nvPr/>
            </p:nvSpPr>
            <p:spPr>
              <a:xfrm>
                <a:off x="4479778" y="4571367"/>
                <a:ext cx="4572000" cy="580993"/>
              </a:xfrm>
              <a:prstGeom prst="rect">
                <a:avLst/>
              </a:prstGeom>
              <a:blipFill>
                <a:blip r:embed="rId6"/>
                <a:stretch>
                  <a:fillRect b="-10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509D5AB0-88DE-E082-D48D-B33473F33B35}"/>
                  </a:ext>
                </a:extLst>
              </p:cNvPr>
              <p:cNvSpPr txBox="1"/>
              <p:nvPr/>
            </p:nvSpPr>
            <p:spPr>
              <a:xfrm>
                <a:off x="-390063" y="5458596"/>
                <a:ext cx="4572000" cy="3944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𝐷𝑇</m:t>
                          </m:r>
                        </m:e>
                        <m: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𝑖</m:t>
                          </m:r>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𝑗</m:t>
                          </m:r>
                        </m:sub>
                      </m:s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sSup>
                        <m:sSup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p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𝑒</m:t>
                          </m:r>
                        </m:e>
                        <m:sup>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𝑏</m:t>
                          </m:r>
                          <m:sSup>
                            <m:sSup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p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𝑒</m:t>
                              </m:r>
                            </m:e>
                            <m:sup>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𝑐</m:t>
                              </m:r>
                              <m:sSub>
                                <m:sSub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𝐶𝑜𝑛</m:t>
                                  </m:r>
                                </m:e>
                                <m: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𝑖</m:t>
                                  </m:r>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𝑗</m:t>
                                  </m:r>
                                </m:sub>
                              </m:s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sSub>
                                <m:sSub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𝑀𝑞</m:t>
                                  </m:r>
                                </m:e>
                                <m: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𝑖</m:t>
                                  </m:r>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𝑗</m:t>
                                  </m:r>
                                </m:sub>
                              </m:s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 </m:t>
                              </m:r>
                            </m:sup>
                          </m:sSup>
                        </m:sup>
                      </m:sSup>
                    </m:oMath>
                  </m:oMathPara>
                </a14:m>
                <a:endPar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mc:Choice>
        <mc:Fallback xmlns="">
          <p:sp>
            <p:nvSpPr>
              <p:cNvPr id="16" name="文本框 15">
                <a:extLst>
                  <a:ext uri="{FF2B5EF4-FFF2-40B4-BE49-F238E27FC236}">
                    <a16:creationId xmlns:a16="http://schemas.microsoft.com/office/drawing/2014/main" id="{509D5AB0-88DE-E082-D48D-B33473F33B35}"/>
                  </a:ext>
                </a:extLst>
              </p:cNvPr>
              <p:cNvSpPr txBox="1">
                <a:spLocks noRot="1" noChangeAspect="1" noMove="1" noResize="1" noEditPoints="1" noAdjustHandles="1" noChangeArrowheads="1" noChangeShapeType="1" noTextEdit="1"/>
              </p:cNvSpPr>
              <p:nvPr/>
            </p:nvSpPr>
            <p:spPr>
              <a:xfrm>
                <a:off x="-390063" y="5458596"/>
                <a:ext cx="4572000" cy="394403"/>
              </a:xfrm>
              <a:prstGeom prst="rect">
                <a:avLst/>
              </a:prstGeom>
              <a:blipFill>
                <a:blip r:embed="rId7"/>
                <a:stretch>
                  <a:fillRect b="-15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610D421B-70A6-9218-F823-78E308FB974C}"/>
                  </a:ext>
                </a:extLst>
              </p:cNvPr>
              <p:cNvSpPr txBox="1"/>
              <p:nvPr/>
            </p:nvSpPr>
            <p:spPr>
              <a:xfrm>
                <a:off x="4107798" y="5302273"/>
                <a:ext cx="4572000" cy="5972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𝑅𝑇</m:t>
                          </m:r>
                        </m:e>
                        <m: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𝑖</m:t>
                          </m:r>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𝑗</m:t>
                          </m:r>
                        </m:sub>
                      </m:s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f>
                        <m:f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fPr>
                        <m:num>
                          <m:nary>
                            <m:naryPr>
                              <m:chr m:val="∑"/>
                              <m:limLoc m:val="subSup"/>
                              <m:supHide m:val="on"/>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naryPr>
                            <m:sub>
                              <m:sSub>
                                <m:sSub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𝑉</m:t>
                                  </m:r>
                                </m:e>
                                <m: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𝑘</m:t>
                                  </m:r>
                                </m:sub>
                              </m:s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sSub>
                                <m:sSub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𝐺</m:t>
                                  </m:r>
                                </m:e>
                                <m: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𝑖</m:t>
                                  </m:r>
                                </m:sub>
                              </m:sSub>
                            </m:sub>
                            <m:sup/>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 </m:t>
                              </m:r>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𝐷</m:t>
                              </m:r>
                              <m:sSub>
                                <m:sSub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𝑇</m:t>
                                  </m:r>
                                </m:e>
                                <m: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𝑖</m:t>
                                  </m:r>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𝑘</m:t>
                                  </m:r>
                                </m:sub>
                              </m:sSub>
                            </m:e>
                          </m:nary>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sSub>
                            <m:sSub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𝑟𝑠</m:t>
                              </m:r>
                            </m:e>
                            <m: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𝑘</m:t>
                              </m:r>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𝑗</m:t>
                              </m:r>
                            </m:sub>
                          </m:sSub>
                        </m:num>
                        <m:den>
                          <m:nary>
                            <m:naryPr>
                              <m:chr m:val="∑"/>
                              <m:limLoc m:val="subSup"/>
                              <m:supHide m:val="on"/>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naryPr>
                            <m:sub>
                              <m:sSub>
                                <m:sSub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𝑉</m:t>
                                  </m:r>
                                </m:e>
                                <m: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𝑘</m:t>
                                  </m:r>
                                </m:sub>
                              </m:s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sSub>
                                <m:sSub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𝐺</m:t>
                                  </m:r>
                                </m:e>
                                <m: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𝑖</m:t>
                                  </m:r>
                                </m:sub>
                              </m:sSub>
                            </m:sub>
                            <m:sup/>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 </m:t>
                              </m:r>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𝐷</m:t>
                              </m:r>
                              <m:sSub>
                                <m:sSub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𝑇</m:t>
                                  </m:r>
                                </m:e>
                                <m: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𝑖</m:t>
                                  </m:r>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𝑘</m:t>
                                  </m:r>
                                </m:sub>
                              </m:sSub>
                            </m:e>
                          </m:nary>
                        </m:den>
                      </m:f>
                    </m:oMath>
                  </m:oMathPara>
                </a14:m>
                <a:endPar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mc:Choice>
        <mc:Fallback xmlns="">
          <p:sp>
            <p:nvSpPr>
              <p:cNvPr id="17" name="文本框 16">
                <a:extLst>
                  <a:ext uri="{FF2B5EF4-FFF2-40B4-BE49-F238E27FC236}">
                    <a16:creationId xmlns:a16="http://schemas.microsoft.com/office/drawing/2014/main" id="{610D421B-70A6-9218-F823-78E308FB974C}"/>
                  </a:ext>
                </a:extLst>
              </p:cNvPr>
              <p:cNvSpPr txBox="1">
                <a:spLocks noRot="1" noChangeAspect="1" noMove="1" noResize="1" noEditPoints="1" noAdjustHandles="1" noChangeArrowheads="1" noChangeShapeType="1" noTextEdit="1"/>
              </p:cNvSpPr>
              <p:nvPr/>
            </p:nvSpPr>
            <p:spPr>
              <a:xfrm>
                <a:off x="4107798" y="5302273"/>
                <a:ext cx="4572000" cy="59727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D005B03B-D6E2-0465-BE23-DF51B04BF8B6}"/>
                  </a:ext>
                </a:extLst>
              </p:cNvPr>
              <p:cNvSpPr txBox="1"/>
              <p:nvPr/>
            </p:nvSpPr>
            <p:spPr>
              <a:xfrm>
                <a:off x="759633" y="6036259"/>
                <a:ext cx="4718120" cy="397673"/>
              </a:xfrm>
              <a:prstGeom prst="rect">
                <a:avLst/>
              </a:prstGeom>
              <a:noFill/>
            </p:spPr>
            <p:txBody>
              <a:bodyPr wrap="square">
                <a:spAutoFit/>
              </a:bodyPr>
              <a:lstStyle/>
              <a:p>
                <a14:m>
                  <m:oMath xmlns:m="http://schemas.openxmlformats.org/officeDocument/2006/math">
                    <m:sSub>
                      <m:sSub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𝑇𝑟𝑉</m:t>
                        </m:r>
                      </m:e>
                      <m: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𝑖</m:t>
                        </m:r>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𝑗</m:t>
                        </m:r>
                      </m:sub>
                    </m:s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𝜆</m:t>
                    </m:r>
                    <m:sSub>
                      <m:sSub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𝐻𝑅</m:t>
                        </m:r>
                      </m:e>
                      <m: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𝑗</m:t>
                        </m:r>
                      </m:sub>
                    </m:s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d>
                      <m:d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d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1−</m:t>
                        </m:r>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𝜆</m:t>
                        </m:r>
                      </m:e>
                    </m:d>
                    <m:d>
                      <m:dPr>
                        <m:begChr m:val="["/>
                        <m:endChr m:val="]"/>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dPr>
                      <m:e>
                        <m:d>
                          <m:d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d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1−</m:t>
                            </m:r>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𝜎</m:t>
                            </m:r>
                          </m:e>
                        </m:d>
                        <m:sSub>
                          <m:sSub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𝐷𝑇</m:t>
                            </m:r>
                          </m:e>
                          <m: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𝑖</m:t>
                            </m:r>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𝑗</m:t>
                            </m:r>
                          </m:sub>
                        </m:s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𝜎</m:t>
                        </m:r>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 </m:t>
                        </m:r>
                        <m:sSub>
                          <m:sSub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𝑅𝑇</m:t>
                            </m:r>
                          </m:e>
                          <m: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𝑖</m:t>
                            </m:r>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𝑗</m:t>
                            </m:r>
                          </m:sub>
                        </m:sSub>
                      </m:e>
                    </m:d>
                  </m:oMath>
                </a14:m>
                <a:r>
                  <a:rPr lang="en-US" altLang="zh-CN" sz="1400" kern="0" dirty="0">
                    <a:solidFill>
                      <a:schemeClr val="tx1">
                        <a:lumMod val="75000"/>
                        <a:lumOff val="25000"/>
                      </a:schemeClr>
                    </a:solidFill>
                    <a:latin typeface="Cambria Math" panose="02040503050406030204" pitchFamily="18" charset="0"/>
                    <a:ea typeface="微软雅黑" panose="020B0503020204020204" pitchFamily="34" charset="-122"/>
                  </a:rPr>
                  <a:t>, </a:t>
                </a:r>
                <a14:m>
                  <m:oMath xmlns:m="http://schemas.openxmlformats.org/officeDocument/2006/math">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𝜎</m:t>
                    </m:r>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m:t>
                    </m:r>
                    <m:f>
                      <m:f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fPr>
                      <m:num>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1</m:t>
                        </m:r>
                      </m:num>
                      <m:den>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𝑛</m:t>
                        </m:r>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+1</m:t>
                        </m:r>
                      </m:den>
                    </m:f>
                  </m:oMath>
                </a14:m>
                <a:endParaRPr lang="zh-CN" altLang="en-US" sz="1400" kern="0" dirty="0">
                  <a:solidFill>
                    <a:schemeClr val="tx1">
                      <a:lumMod val="75000"/>
                      <a:lumOff val="25000"/>
                    </a:schemeClr>
                  </a:solidFill>
                  <a:latin typeface="Cambria Math" panose="02040503050406030204" pitchFamily="18" charset="0"/>
                  <a:ea typeface="微软雅黑" panose="020B0503020204020204" pitchFamily="34" charset="-122"/>
                </a:endParaRPr>
              </a:p>
            </p:txBody>
          </p:sp>
        </mc:Choice>
        <mc:Fallback xmlns="">
          <p:sp>
            <p:nvSpPr>
              <p:cNvPr id="18" name="文本框 17">
                <a:extLst>
                  <a:ext uri="{FF2B5EF4-FFF2-40B4-BE49-F238E27FC236}">
                    <a16:creationId xmlns:a16="http://schemas.microsoft.com/office/drawing/2014/main" id="{D005B03B-D6E2-0465-BE23-DF51B04BF8B6}"/>
                  </a:ext>
                </a:extLst>
              </p:cNvPr>
              <p:cNvSpPr txBox="1">
                <a:spLocks noRot="1" noChangeAspect="1" noMove="1" noResize="1" noEditPoints="1" noAdjustHandles="1" noChangeArrowheads="1" noChangeShapeType="1" noTextEdit="1"/>
              </p:cNvSpPr>
              <p:nvPr/>
            </p:nvSpPr>
            <p:spPr>
              <a:xfrm>
                <a:off x="759633" y="6036259"/>
                <a:ext cx="4718120" cy="397673"/>
              </a:xfrm>
              <a:prstGeom prst="rect">
                <a:avLst/>
              </a:prstGeom>
              <a:blipFill>
                <a:blip r:embed="rId9"/>
                <a:stretch>
                  <a:fillRect b="-3077"/>
                </a:stretch>
              </a:blipFill>
            </p:spPr>
            <p:txBody>
              <a:bodyPr/>
              <a:lstStyle/>
              <a:p>
                <a:r>
                  <a:rPr lang="zh-CN" altLang="en-US">
                    <a:noFill/>
                  </a:rPr>
                  <a:t> </a:t>
                </a:r>
              </a:p>
            </p:txBody>
          </p:sp>
        </mc:Fallback>
      </mc:AlternateContent>
      <p:sp>
        <p:nvSpPr>
          <p:cNvPr id="5" name="矩形 4">
            <a:extLst>
              <a:ext uri="{FF2B5EF4-FFF2-40B4-BE49-F238E27FC236}">
                <a16:creationId xmlns:a16="http://schemas.microsoft.com/office/drawing/2014/main" id="{C3B72674-A738-C060-FD2A-B13C4120B72A}"/>
              </a:ext>
            </a:extLst>
          </p:cNvPr>
          <p:cNvSpPr/>
          <p:nvPr/>
        </p:nvSpPr>
        <p:spPr bwMode="auto">
          <a:xfrm>
            <a:off x="1450232" y="3524250"/>
            <a:ext cx="445243" cy="295275"/>
          </a:xfrm>
          <a:prstGeom prst="rect">
            <a:avLst/>
          </a:prstGeom>
          <a:noFill/>
          <a:ln>
            <a:solidFill>
              <a:srgbClr val="3F6EC3"/>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4AE37A2C-7775-DF9A-BDB9-1E8A61BC6DF4}"/>
              </a:ext>
            </a:extLst>
          </p:cNvPr>
          <p:cNvSpPr/>
          <p:nvPr/>
        </p:nvSpPr>
        <p:spPr bwMode="auto">
          <a:xfrm>
            <a:off x="2003213" y="3524250"/>
            <a:ext cx="484983" cy="295275"/>
          </a:xfrm>
          <a:prstGeom prst="rect">
            <a:avLst/>
          </a:prstGeom>
          <a:noFill/>
          <a:ln>
            <a:solidFill>
              <a:srgbClr val="3F6EC3"/>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3426E951-6818-57E2-91C1-F4EEC6F2A154}"/>
              </a:ext>
            </a:extLst>
          </p:cNvPr>
          <p:cNvSpPr/>
          <p:nvPr/>
        </p:nvSpPr>
        <p:spPr bwMode="auto">
          <a:xfrm>
            <a:off x="1589231" y="3042660"/>
            <a:ext cx="484983" cy="295275"/>
          </a:xfrm>
          <a:prstGeom prst="rect">
            <a:avLst/>
          </a:prstGeom>
          <a:noFill/>
          <a:ln>
            <a:solidFill>
              <a:srgbClr val="3F6EC3"/>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01F42539-9B5A-ABF9-7B5D-76B9167E2F3D}"/>
              </a:ext>
            </a:extLst>
          </p:cNvPr>
          <p:cNvSpPr/>
          <p:nvPr/>
        </p:nvSpPr>
        <p:spPr bwMode="auto">
          <a:xfrm>
            <a:off x="1895475" y="2557948"/>
            <a:ext cx="533826" cy="295275"/>
          </a:xfrm>
          <a:prstGeom prst="rect">
            <a:avLst/>
          </a:prstGeom>
          <a:noFill/>
          <a:ln>
            <a:solidFill>
              <a:srgbClr val="3F6EC3"/>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A083CC74-6788-23DF-CF4F-372476E3320E}"/>
              </a:ext>
            </a:extLst>
          </p:cNvPr>
          <p:cNvSpPr/>
          <p:nvPr/>
        </p:nvSpPr>
        <p:spPr bwMode="auto">
          <a:xfrm>
            <a:off x="1405940" y="1909354"/>
            <a:ext cx="1371379" cy="275966"/>
          </a:xfrm>
          <a:prstGeom prst="rect">
            <a:avLst/>
          </a:prstGeom>
          <a:noFill/>
          <a:ln>
            <a:solidFill>
              <a:srgbClr val="3F6EC3"/>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E5B9A6FF-3DB8-D575-394D-68CED0DF489F}"/>
              </a:ext>
            </a:extLst>
          </p:cNvPr>
          <p:cNvSpPr/>
          <p:nvPr/>
        </p:nvSpPr>
        <p:spPr bwMode="auto">
          <a:xfrm>
            <a:off x="6449807" y="5374996"/>
            <a:ext cx="503727" cy="175886"/>
          </a:xfrm>
          <a:prstGeom prst="rect">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13880A85-8276-DEA8-8BFF-20F165E51080}"/>
              </a:ext>
            </a:extLst>
          </p:cNvPr>
          <p:cNvSpPr/>
          <p:nvPr/>
        </p:nvSpPr>
        <p:spPr bwMode="auto">
          <a:xfrm>
            <a:off x="1499486" y="5501811"/>
            <a:ext cx="1489374" cy="298488"/>
          </a:xfrm>
          <a:prstGeom prst="rect">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35765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8"/>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additive="base">
                                        <p:cTn id="45" dur="500" fill="hold"/>
                                        <p:tgtEl>
                                          <p:spTgt spid="9"/>
                                        </p:tgtEl>
                                        <p:attrNameLst>
                                          <p:attrName>ppt_x</p:attrName>
                                        </p:attrNameLst>
                                      </p:cBhvr>
                                      <p:tavLst>
                                        <p:tav tm="0">
                                          <p:val>
                                            <p:strVal val="#ppt_x"/>
                                          </p:val>
                                        </p:tav>
                                        <p:tav tm="100000">
                                          <p:val>
                                            <p:strVal val="#ppt_x"/>
                                          </p:val>
                                        </p:tav>
                                      </p:tavLst>
                                    </p:anim>
                                    <p:anim calcmode="lin" valueType="num">
                                      <p:cBhvr additive="base">
                                        <p:cTn id="4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9"/>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0"/>
                                        </p:tgtEl>
                                        <p:attrNameLst>
                                          <p:attrName>style.visibility</p:attrName>
                                        </p:attrNameLst>
                                      </p:cBhvr>
                                      <p:to>
                                        <p:strVal val="visible"/>
                                      </p:to>
                                    </p:set>
                                    <p:anim calcmode="lin" valueType="num">
                                      <p:cBhvr additive="base">
                                        <p:cTn id="63" dur="500" fill="hold"/>
                                        <p:tgtEl>
                                          <p:spTgt spid="10"/>
                                        </p:tgtEl>
                                        <p:attrNameLst>
                                          <p:attrName>ppt_x</p:attrName>
                                        </p:attrNameLst>
                                      </p:cBhvr>
                                      <p:tavLst>
                                        <p:tav tm="0">
                                          <p:val>
                                            <p:strVal val="#ppt_x"/>
                                          </p:val>
                                        </p:tav>
                                        <p:tav tm="100000">
                                          <p:val>
                                            <p:strVal val="#ppt_x"/>
                                          </p:val>
                                        </p:tav>
                                      </p:tavLst>
                                    </p:anim>
                                    <p:anim calcmode="lin" valueType="num">
                                      <p:cBhvr additive="base">
                                        <p:cTn id="6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grpId="1" nodeType="clickEffect">
                                  <p:stCondLst>
                                    <p:cond delay="0"/>
                                  </p:stCondLst>
                                  <p:childTnLst>
                                    <p:set>
                                      <p:cBhvr>
                                        <p:cTn id="76" dur="1" fill="hold">
                                          <p:stCondLst>
                                            <p:cond delay="0"/>
                                          </p:stCondLst>
                                        </p:cTn>
                                        <p:tgtEl>
                                          <p:spTgt spid="10"/>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11"/>
                                        </p:tgtEl>
                                        <p:attrNameLst>
                                          <p:attrName>style.visibility</p:attrName>
                                        </p:attrNameLst>
                                      </p:cBhvr>
                                      <p:to>
                                        <p:strVal val="visible"/>
                                      </p:to>
                                    </p:set>
                                    <p:anim calcmode="lin" valueType="num">
                                      <p:cBhvr additive="base">
                                        <p:cTn id="81" dur="500" fill="hold"/>
                                        <p:tgtEl>
                                          <p:spTgt spid="11"/>
                                        </p:tgtEl>
                                        <p:attrNameLst>
                                          <p:attrName>ppt_x</p:attrName>
                                        </p:attrNameLst>
                                      </p:cBhvr>
                                      <p:tavLst>
                                        <p:tav tm="0">
                                          <p:val>
                                            <p:strVal val="#ppt_x"/>
                                          </p:val>
                                        </p:tav>
                                        <p:tav tm="100000">
                                          <p:val>
                                            <p:strVal val="#ppt_x"/>
                                          </p:val>
                                        </p:tav>
                                      </p:tavLst>
                                    </p:anim>
                                    <p:anim calcmode="lin" valueType="num">
                                      <p:cBhvr additive="base">
                                        <p:cTn id="8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13" grpId="0"/>
      <p:bldP spid="14" grpId="0"/>
      <p:bldP spid="15" grpId="0"/>
      <p:bldP spid="16" grpId="0"/>
      <p:bldP spid="17" grpId="0"/>
      <p:bldP spid="18" grpId="0"/>
      <p:bldP spid="5" grpId="0" animBg="1"/>
      <p:bldP spid="5" grpId="1" animBg="1"/>
      <p:bldP spid="8" grpId="0" animBg="1"/>
      <p:bldP spid="8" grpId="1" animBg="1"/>
      <p:bldP spid="9" grpId="0" animBg="1"/>
      <p:bldP spid="9" grpId="1" animBg="1"/>
      <p:bldP spid="10" grpId="0" animBg="1"/>
      <p:bldP spid="10" grpId="1" animBg="1"/>
      <p:bldP spid="11" grpId="0" animBg="1"/>
      <p:bldP spid="3" grpId="0" animBg="1"/>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FF93A2-691C-9EAF-E9C5-1C22167C053F}"/>
              </a:ext>
            </a:extLst>
          </p:cNvPr>
          <p:cNvSpPr>
            <a:spLocks noGrp="1"/>
          </p:cNvSpPr>
          <p:nvPr>
            <p:ph type="title"/>
          </p:nvPr>
        </p:nvSpPr>
        <p:spPr/>
        <p:txBody>
          <a:bodyPr/>
          <a:lstStyle/>
          <a:p>
            <a:r>
              <a:rPr lang="en-US" altLang="zh-CN" dirty="0"/>
              <a:t>2.1 </a:t>
            </a:r>
            <a:r>
              <a:rPr lang="zh-CN" altLang="en-US" dirty="0"/>
              <a:t>面向群组车辆的信誉评估方案</a:t>
            </a:r>
          </a:p>
        </p:txBody>
      </p:sp>
      <p:graphicFrame>
        <p:nvGraphicFramePr>
          <p:cNvPr id="4" name="对象 3">
            <a:extLst>
              <a:ext uri="{FF2B5EF4-FFF2-40B4-BE49-F238E27FC236}">
                <a16:creationId xmlns:a16="http://schemas.microsoft.com/office/drawing/2014/main" id="{8F1A522F-D351-B573-0858-1C8E3DD71D67}"/>
              </a:ext>
            </a:extLst>
          </p:cNvPr>
          <p:cNvGraphicFramePr>
            <a:graphicFrameLocks/>
          </p:cNvGraphicFramePr>
          <p:nvPr/>
        </p:nvGraphicFramePr>
        <p:xfrm>
          <a:off x="1390817" y="958448"/>
          <a:ext cx="6074351" cy="3214397"/>
        </p:xfrm>
        <a:graphic>
          <a:graphicData uri="http://schemas.openxmlformats.org/presentationml/2006/ole">
            <mc:AlternateContent xmlns:mc="http://schemas.openxmlformats.org/markup-compatibility/2006">
              <mc:Choice xmlns:v="urn:schemas-microsoft-com:vml" Requires="v">
                <p:oleObj name="Visio" r:id="rId3" imgW="6146899" imgH="3181481" progId="Visio.Drawing.15">
                  <p:embed/>
                </p:oleObj>
              </mc:Choice>
              <mc:Fallback>
                <p:oleObj name="Visio" r:id="rId3" imgW="6146899" imgH="3181481" progId="Visio.Drawing.15">
                  <p:embed/>
                  <p:pic>
                    <p:nvPicPr>
                      <p:cNvPr id="4" name="对象 3">
                        <a:extLst>
                          <a:ext uri="{FF2B5EF4-FFF2-40B4-BE49-F238E27FC236}">
                            <a16:creationId xmlns:a16="http://schemas.microsoft.com/office/drawing/2014/main" id="{8F1A522F-D351-B573-0858-1C8E3DD71D67}"/>
                          </a:ext>
                        </a:extLst>
                      </p:cNvPr>
                      <p:cNvPicPr>
                        <a:picLocks noChangeArrowheads="1"/>
                      </p:cNvPicPr>
                      <p:nvPr/>
                    </p:nvPicPr>
                    <p:blipFill>
                      <a:blip r:embed="rId4">
                        <a:extLst>
                          <a:ext uri="{28A0092B-C50C-407E-A947-70E740481C1C}">
                            <a14:useLocalDpi xmlns:a14="http://schemas.microsoft.com/office/drawing/2010/main" val="0"/>
                          </a:ext>
                        </a:extLst>
                      </a:blip>
                      <a:srcRect b="1645"/>
                      <a:stretch>
                        <a:fillRect/>
                      </a:stretch>
                    </p:blipFill>
                    <p:spPr bwMode="auto">
                      <a:xfrm>
                        <a:off x="1390817" y="958448"/>
                        <a:ext cx="6074351" cy="3214397"/>
                      </a:xfrm>
                      <a:prstGeom prst="rect">
                        <a:avLst/>
                      </a:prstGeom>
                      <a:noFill/>
                    </p:spPr>
                  </p:pic>
                </p:oleObj>
              </mc:Fallback>
            </mc:AlternateContent>
          </a:graphicData>
        </a:graphic>
      </p:graphicFrame>
      <p:sp>
        <p:nvSpPr>
          <p:cNvPr id="6" name="Rectangle 33">
            <a:extLst>
              <a:ext uri="{FF2B5EF4-FFF2-40B4-BE49-F238E27FC236}">
                <a16:creationId xmlns:a16="http://schemas.microsoft.com/office/drawing/2014/main" id="{F9FAB4D4-60C6-ECD3-DD86-B91BABE20D07}"/>
              </a:ext>
            </a:extLst>
          </p:cNvPr>
          <p:cNvSpPr/>
          <p:nvPr/>
        </p:nvSpPr>
        <p:spPr>
          <a:xfrm>
            <a:off x="804920" y="829998"/>
            <a:ext cx="2335475" cy="372025"/>
          </a:xfrm>
          <a:prstGeom prst="rect">
            <a:avLst/>
          </a:prstGeom>
        </p:spPr>
        <p:txBody>
          <a:bodyPr wrap="square">
            <a:spAutoFit/>
          </a:bodyPr>
          <a:lstStyle/>
          <a:p>
            <a:pPr>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群组间车辆信任评估</a:t>
            </a:r>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Freeform 115">
            <a:extLst>
              <a:ext uri="{FF2B5EF4-FFF2-40B4-BE49-F238E27FC236}">
                <a16:creationId xmlns:a16="http://schemas.microsoft.com/office/drawing/2014/main" id="{A5C84983-8852-AABC-7258-B75BE8395061}"/>
              </a:ext>
            </a:extLst>
          </p:cNvPr>
          <p:cNvSpPr/>
          <p:nvPr/>
        </p:nvSpPr>
        <p:spPr bwMode="auto">
          <a:xfrm>
            <a:off x="612111" y="950395"/>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13" name="Rectangle 33">
            <a:extLst>
              <a:ext uri="{FF2B5EF4-FFF2-40B4-BE49-F238E27FC236}">
                <a16:creationId xmlns:a16="http://schemas.microsoft.com/office/drawing/2014/main" id="{133EFB4D-2B3D-5055-505F-435B771F53CA}"/>
              </a:ext>
            </a:extLst>
          </p:cNvPr>
          <p:cNvSpPr/>
          <p:nvPr/>
        </p:nvSpPr>
        <p:spPr>
          <a:xfrm>
            <a:off x="3348182" y="4113683"/>
            <a:ext cx="2570173"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群组车辆信誉评估流程</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ECD641C4-A204-975F-45AB-BFE60CB9556C}"/>
                  </a:ext>
                </a:extLst>
              </p:cNvPr>
              <p:cNvSpPr txBox="1"/>
              <p:nvPr/>
            </p:nvSpPr>
            <p:spPr>
              <a:xfrm>
                <a:off x="329930" y="4618251"/>
                <a:ext cx="4572000" cy="6406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𝐼𝐹𝑆</m:t>
                          </m:r>
                        </m:e>
                        <m: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𝑗</m:t>
                          </m:r>
                        </m:sub>
                      </m:s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f>
                        <m:f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fPr>
                        <m:num>
                          <m:nary>
                            <m:naryPr>
                              <m:chr m:val="∑"/>
                              <m:limLoc m:val="subSup"/>
                              <m:supHide m:val="on"/>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naryPr>
                            <m: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𝑥</m:t>
                              </m:r>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sSub>
                                <m:sSub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𝐺</m:t>
                                  </m:r>
                                </m:e>
                                <m: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𝑗</m:t>
                                  </m:r>
                                </m:sub>
                              </m:sSub>
                            </m:sub>
                            <m:sup/>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 </m:t>
                              </m:r>
                              <m:sSub>
                                <m:sSub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𝑅𝑒𝑝𝑉</m:t>
                                  </m:r>
                                </m:e>
                                <m: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𝑥</m:t>
                                  </m:r>
                                </m:sub>
                              </m:s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sSub>
                                <m:sSub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𝑓𝑠</m:t>
                                  </m:r>
                                </m:e>
                                <m: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𝑥</m:t>
                                  </m:r>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𝑗</m:t>
                                  </m:r>
                                </m:sub>
                              </m:sSub>
                            </m:e>
                          </m:nary>
                        </m:num>
                        <m:den>
                          <m:nary>
                            <m:naryPr>
                              <m:chr m:val="∑"/>
                              <m:limLoc m:val="subSup"/>
                              <m:supHide m:val="on"/>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naryPr>
                            <m: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𝑥</m:t>
                              </m:r>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sSub>
                                <m:sSub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𝐺</m:t>
                                  </m:r>
                                </m:e>
                                <m: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𝑗</m:t>
                                  </m:r>
                                </m:sub>
                              </m:sSub>
                            </m:sub>
                            <m:sup/>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 </m:t>
                              </m:r>
                              <m:sSub>
                                <m:sSub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𝑅𝑒𝑝𝑉</m:t>
                                  </m:r>
                                </m:e>
                                <m: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𝑥</m:t>
                                  </m:r>
                                </m:sub>
                              </m:sSub>
                            </m:e>
                          </m:nary>
                        </m:den>
                      </m:f>
                    </m:oMath>
                  </m:oMathPara>
                </a14:m>
                <a:endPar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mc:Choice>
        <mc:Fallback xmlns="">
          <p:sp>
            <p:nvSpPr>
              <p:cNvPr id="3" name="文本框 2">
                <a:extLst>
                  <a:ext uri="{FF2B5EF4-FFF2-40B4-BE49-F238E27FC236}">
                    <a16:creationId xmlns:a16="http://schemas.microsoft.com/office/drawing/2014/main" id="{ECD641C4-A204-975F-45AB-BFE60CB9556C}"/>
                  </a:ext>
                </a:extLst>
              </p:cNvPr>
              <p:cNvSpPr txBox="1">
                <a:spLocks noRot="1" noChangeAspect="1" noMove="1" noResize="1" noEditPoints="1" noAdjustHandles="1" noChangeArrowheads="1" noChangeShapeType="1" noTextEdit="1"/>
              </p:cNvSpPr>
              <p:nvPr/>
            </p:nvSpPr>
            <p:spPr>
              <a:xfrm>
                <a:off x="329930" y="4618251"/>
                <a:ext cx="4572000" cy="64062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58B71625-9EB3-F2DA-26E1-50568BD03D44}"/>
                  </a:ext>
                </a:extLst>
              </p:cNvPr>
              <p:cNvSpPr txBox="1"/>
              <p:nvPr/>
            </p:nvSpPr>
            <p:spPr>
              <a:xfrm>
                <a:off x="166377" y="5375178"/>
                <a:ext cx="4572000" cy="6087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𝑑𝑖𝑓𝑓</m:t>
                          </m:r>
                        </m:e>
                        <m: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𝑥</m:t>
                          </m:r>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𝑗</m:t>
                          </m:r>
                        </m:sub>
                      </m:s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f>
                        <m:f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fPr>
                        <m:num>
                          <m:d>
                            <m:dPr>
                              <m:begChr m:val="|"/>
                              <m:endChr m:val="|"/>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dPr>
                            <m:e>
                              <m:sSub>
                                <m:sSub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𝑓𝑠</m:t>
                                  </m:r>
                                </m:e>
                                <m: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𝑥</m:t>
                                  </m:r>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𝑗</m:t>
                                  </m:r>
                                </m:sub>
                              </m:s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sSub>
                                <m:sSub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𝐼𝐹𝑆</m:t>
                                  </m:r>
                                </m:e>
                                <m: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𝑗</m:t>
                                  </m:r>
                                </m:sub>
                              </m:sSub>
                            </m:e>
                          </m:d>
                        </m:num>
                        <m:den>
                          <m:sSub>
                            <m:sSub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𝐼𝐹𝑆</m:t>
                              </m:r>
                            </m:e>
                            <m: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𝑗</m:t>
                              </m:r>
                            </m:sub>
                          </m:sSub>
                        </m:den>
                      </m:f>
                    </m:oMath>
                  </m:oMathPara>
                </a14:m>
                <a:endPar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mc:Choice>
        <mc:Fallback xmlns="">
          <p:sp>
            <p:nvSpPr>
              <p:cNvPr id="5" name="文本框 4">
                <a:extLst>
                  <a:ext uri="{FF2B5EF4-FFF2-40B4-BE49-F238E27FC236}">
                    <a16:creationId xmlns:a16="http://schemas.microsoft.com/office/drawing/2014/main" id="{58B71625-9EB3-F2DA-26E1-50568BD03D44}"/>
                  </a:ext>
                </a:extLst>
              </p:cNvPr>
              <p:cNvSpPr txBox="1">
                <a:spLocks noRot="1" noChangeAspect="1" noMove="1" noResize="1" noEditPoints="1" noAdjustHandles="1" noChangeArrowheads="1" noChangeShapeType="1" noTextEdit="1"/>
              </p:cNvSpPr>
              <p:nvPr/>
            </p:nvSpPr>
            <p:spPr>
              <a:xfrm>
                <a:off x="166377" y="5375178"/>
                <a:ext cx="4572000" cy="60875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B08F8750-E1AE-F02C-4B9B-6804595A8EFD}"/>
                  </a:ext>
                </a:extLst>
              </p:cNvPr>
              <p:cNvSpPr txBox="1"/>
              <p:nvPr/>
            </p:nvSpPr>
            <p:spPr>
              <a:xfrm>
                <a:off x="92551" y="6097403"/>
                <a:ext cx="4572000" cy="5208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𝐷𝑖𝑓𝑓</m:t>
                          </m:r>
                        </m:e>
                        <m: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𝑥</m:t>
                          </m:r>
                        </m:sub>
                      </m:s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f>
                        <m:f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fPr>
                        <m:num>
                          <m:nary>
                            <m:naryPr>
                              <m:chr m:val="∑"/>
                              <m:limLoc m:val="subSup"/>
                              <m:supHide m:val="on"/>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naryPr>
                            <m: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𝑦</m:t>
                              </m:r>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sSub>
                                <m:sSub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𝐸</m:t>
                                  </m:r>
                                </m:e>
                                <m: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𝑥</m:t>
                                  </m:r>
                                </m:sub>
                              </m:sSub>
                            </m:sub>
                            <m:sup/>
                            <m:e>
                              <m:sSub>
                                <m:sSub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𝑑𝑖𝑓𝑓</m:t>
                                  </m:r>
                                </m:e>
                                <m: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𝑥</m:t>
                                  </m:r>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𝑦</m:t>
                                  </m:r>
                                </m:sub>
                              </m:sSub>
                            </m:e>
                          </m:nary>
                        </m:num>
                        <m:den>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𝑣𝑛𝑢𝑚</m:t>
                          </m:r>
                        </m:den>
                      </m:f>
                    </m:oMath>
                  </m:oMathPara>
                </a14:m>
                <a:endPar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mc:Choice>
        <mc:Fallback xmlns="">
          <p:sp>
            <p:nvSpPr>
              <p:cNvPr id="8" name="文本框 7">
                <a:extLst>
                  <a:ext uri="{FF2B5EF4-FFF2-40B4-BE49-F238E27FC236}">
                    <a16:creationId xmlns:a16="http://schemas.microsoft.com/office/drawing/2014/main" id="{B08F8750-E1AE-F02C-4B9B-6804595A8EFD}"/>
                  </a:ext>
                </a:extLst>
              </p:cNvPr>
              <p:cNvSpPr txBox="1">
                <a:spLocks noRot="1" noChangeAspect="1" noMove="1" noResize="1" noEditPoints="1" noAdjustHandles="1" noChangeArrowheads="1" noChangeShapeType="1" noTextEdit="1"/>
              </p:cNvSpPr>
              <p:nvPr/>
            </p:nvSpPr>
            <p:spPr>
              <a:xfrm>
                <a:off x="92551" y="6097403"/>
                <a:ext cx="4572000" cy="520848"/>
              </a:xfrm>
              <a:prstGeom prst="rect">
                <a:avLst/>
              </a:prstGeom>
              <a:blipFill>
                <a:blip r:embed="rId7"/>
                <a:stretch>
                  <a:fillRect t="-61628" b="-511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2ACE6C0A-BB4A-E2CC-3F9D-4B5D5588EA3E}"/>
                  </a:ext>
                </a:extLst>
              </p:cNvPr>
              <p:cNvSpPr txBox="1"/>
              <p:nvPr/>
            </p:nvSpPr>
            <p:spPr>
              <a:xfrm>
                <a:off x="4188603" y="4548488"/>
                <a:ext cx="4572000" cy="7801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dPr>
                        <m:e>
                          <m:eqArr>
                            <m:eqArr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eqArr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&amp;</m:t>
                              </m:r>
                              <m:sSup>
                                <m:sSup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p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e>
                                <m:sup>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sup>
                              </m:sSup>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sSubSup>
                                <m:sSubSup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bSup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𝑅𝑒𝑝𝑉</m:t>
                                  </m:r>
                                </m:e>
                                <m: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𝑥</m:t>
                                  </m:r>
                                </m:sub>
                                <m:sup>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𝐿</m:t>
                                  </m:r>
                                </m:sup>
                              </m:sSubSup>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sSub>
                                <m:sSub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𝑓𝑠</m:t>
                                  </m:r>
                                </m:e>
                                <m: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𝑥</m:t>
                                  </m:r>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𝑗</m:t>
                                  </m:r>
                                </m:sub>
                              </m:s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sSup>
                                <m:sSup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pPr>
                                <m:e>
                                  <m:sSub>
                                    <m:sSub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𝜁</m:t>
                                      </m:r>
                                    </m:e>
                                    <m: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1</m:t>
                                      </m:r>
                                    </m:sub>
                                  </m:sSub>
                                </m:e>
                                <m:sup>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𝑡</m:t>
                                  </m:r>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sSub>
                                    <m:sSub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𝑡</m:t>
                                      </m:r>
                                    </m:e>
                                    <m: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𝑥</m:t>
                                      </m:r>
                                    </m:sub>
                                  </m:sSub>
                                </m:sup>
                              </m:sSup>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             </m:t>
                              </m:r>
                            </m:e>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&amp;</m:t>
                              </m:r>
                              <m:sSup>
                                <m:sSup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pPr>
                                <m:e>
                                  <m:r>
                                    <m:rPr>
                                      <m:sty m:val="p"/>
                                    </m:rP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e>
                                <m:sup>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sup>
                              </m:sSup>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sSubSup>
                                <m:sSubSup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bSup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𝑅𝑒𝑝𝑉</m:t>
                                  </m:r>
                                </m:e>
                                <m: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𝑥</m:t>
                                  </m:r>
                                </m:sub>
                                <m:sup>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𝐿</m:t>
                                  </m:r>
                                </m:sup>
                              </m:sSubSup>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d>
                                <m:d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d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1−</m:t>
                                  </m:r>
                                  <m:sSub>
                                    <m:sSub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𝑓𝑠</m:t>
                                      </m:r>
                                    </m:e>
                                    <m: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𝑥</m:t>
                                      </m:r>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𝑗</m:t>
                                      </m:r>
                                    </m:sub>
                                  </m:sSub>
                                </m:e>
                              </m:d>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sSup>
                                <m:sSup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pPr>
                                <m:e>
                                  <m:sSub>
                                    <m:sSub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𝜁</m:t>
                                      </m:r>
                                    </m:e>
                                    <m: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2</m:t>
                                      </m:r>
                                    </m:sub>
                                  </m:sSub>
                                </m:e>
                                <m:sup>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𝑡</m:t>
                                  </m:r>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sSub>
                                    <m:sSub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𝑡</m:t>
                                      </m:r>
                                    </m:e>
                                    <m: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𝑥</m:t>
                                      </m:r>
                                    </m:sub>
                                  </m:sSub>
                                </m:sup>
                              </m:sSup>
                            </m:e>
                          </m:eqArr>
                        </m:e>
                      </m:d>
                    </m:oMath>
                  </m:oMathPara>
                </a14:m>
                <a:endPar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mc:Choice>
        <mc:Fallback xmlns="">
          <p:sp>
            <p:nvSpPr>
              <p:cNvPr id="9" name="文本框 8">
                <a:extLst>
                  <a:ext uri="{FF2B5EF4-FFF2-40B4-BE49-F238E27FC236}">
                    <a16:creationId xmlns:a16="http://schemas.microsoft.com/office/drawing/2014/main" id="{2ACE6C0A-BB4A-E2CC-3F9D-4B5D5588EA3E}"/>
                  </a:ext>
                </a:extLst>
              </p:cNvPr>
              <p:cNvSpPr txBox="1">
                <a:spLocks noRot="1" noChangeAspect="1" noMove="1" noResize="1" noEditPoints="1" noAdjustHandles="1" noChangeArrowheads="1" noChangeShapeType="1" noTextEdit="1"/>
              </p:cNvSpPr>
              <p:nvPr/>
            </p:nvSpPr>
            <p:spPr>
              <a:xfrm>
                <a:off x="4188603" y="4548488"/>
                <a:ext cx="4572000" cy="78015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4516F3F9-8960-A509-B0A0-A7D5B3DA3C83}"/>
                  </a:ext>
                </a:extLst>
              </p:cNvPr>
              <p:cNvSpPr txBox="1"/>
              <p:nvPr/>
            </p:nvSpPr>
            <p:spPr>
              <a:xfrm>
                <a:off x="3939085" y="5574783"/>
                <a:ext cx="4572000" cy="6495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𝐹𝑇</m:t>
                          </m:r>
                        </m:e>
                        <m:sub>
                          <m:sSub>
                            <m:sSub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𝐺</m:t>
                              </m:r>
                            </m:e>
                            <m: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𝑘</m:t>
                              </m:r>
                            </m:sub>
                          </m:s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𝑗</m:t>
                          </m:r>
                        </m:sub>
                      </m:s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f>
                        <m:f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fPr>
                        <m:num>
                          <m:nary>
                            <m:naryPr>
                              <m:chr m:val="∑"/>
                              <m:limLoc m:val="subSup"/>
                              <m:supHide m:val="on"/>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naryPr>
                            <m: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𝑥</m:t>
                              </m:r>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sSub>
                                <m:sSub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𝐺</m:t>
                                  </m:r>
                                </m:e>
                                <m: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𝑗</m:t>
                                  </m:r>
                                </m:sub>
                              </m:sSub>
                            </m:sub>
                            <m:sup/>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 </m:t>
                              </m:r>
                              <m:sSup>
                                <m:sSup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p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e>
                                <m:sup>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sup>
                              </m:sSup>
                            </m:e>
                          </m:nary>
                        </m:num>
                        <m:den>
                          <m:nary>
                            <m:naryPr>
                              <m:chr m:val="∑"/>
                              <m:limLoc m:val="subSup"/>
                              <m:supHide m:val="on"/>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naryPr>
                            <m: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𝑥</m:t>
                              </m:r>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sSub>
                                <m:sSub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𝐺</m:t>
                                  </m:r>
                                </m:e>
                                <m: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𝑗</m:t>
                                  </m:r>
                                </m:sub>
                              </m:sSub>
                            </m:sub>
                            <m:sup/>
                            <m:e>
                              <m:sSup>
                                <m:sSup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pPr>
                                <m:e>
                                  <m:r>
                                    <m:rPr>
                                      <m:sty m:val="p"/>
                                    </m:rP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e>
                                <m:sup>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sup>
                              </m:sSup>
                            </m:e>
                          </m:nary>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nary>
                            <m:naryPr>
                              <m:chr m:val="∑"/>
                              <m:limLoc m:val="subSup"/>
                              <m:supHide m:val="on"/>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naryPr>
                            <m: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𝑥</m:t>
                              </m:r>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sSub>
                                <m:sSub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𝐺</m:t>
                                  </m:r>
                                </m:e>
                                <m: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𝑗</m:t>
                                  </m:r>
                                </m:sub>
                              </m:sSub>
                            </m:sub>
                            <m:sup/>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 </m:t>
                              </m:r>
                              <m:sSup>
                                <m:sSup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p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e>
                                <m:sup>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sup>
                              </m:sSup>
                            </m:e>
                          </m:nary>
                        </m:den>
                      </m:f>
                    </m:oMath>
                  </m:oMathPara>
                </a14:m>
                <a:endPar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mc:Choice>
        <mc:Fallback xmlns="">
          <p:sp>
            <p:nvSpPr>
              <p:cNvPr id="10" name="文本框 9">
                <a:extLst>
                  <a:ext uri="{FF2B5EF4-FFF2-40B4-BE49-F238E27FC236}">
                    <a16:creationId xmlns:a16="http://schemas.microsoft.com/office/drawing/2014/main" id="{4516F3F9-8960-A509-B0A0-A7D5B3DA3C83}"/>
                  </a:ext>
                </a:extLst>
              </p:cNvPr>
              <p:cNvSpPr txBox="1">
                <a:spLocks noRot="1" noChangeAspect="1" noMove="1" noResize="1" noEditPoints="1" noAdjustHandles="1" noChangeArrowheads="1" noChangeShapeType="1" noTextEdit="1"/>
              </p:cNvSpPr>
              <p:nvPr/>
            </p:nvSpPr>
            <p:spPr>
              <a:xfrm>
                <a:off x="3939085" y="5574783"/>
                <a:ext cx="4572000" cy="649537"/>
              </a:xfrm>
              <a:prstGeom prst="rect">
                <a:avLst/>
              </a:prstGeom>
              <a:blipFill>
                <a:blip r:embed="rId9"/>
                <a:stretch>
                  <a:fillRect/>
                </a:stretch>
              </a:blipFill>
            </p:spPr>
            <p:txBody>
              <a:bodyPr/>
              <a:lstStyle/>
              <a:p>
                <a:r>
                  <a:rPr lang="zh-CN" altLang="en-US">
                    <a:noFill/>
                  </a:rPr>
                  <a:t> </a:t>
                </a:r>
              </a:p>
            </p:txBody>
          </p:sp>
        </mc:Fallback>
      </mc:AlternateContent>
      <p:sp>
        <p:nvSpPr>
          <p:cNvPr id="11" name="矩形 10">
            <a:extLst>
              <a:ext uri="{FF2B5EF4-FFF2-40B4-BE49-F238E27FC236}">
                <a16:creationId xmlns:a16="http://schemas.microsoft.com/office/drawing/2014/main" id="{67BEFC58-1D05-638A-0AF5-B8253A658DA1}"/>
              </a:ext>
            </a:extLst>
          </p:cNvPr>
          <p:cNvSpPr/>
          <p:nvPr/>
        </p:nvSpPr>
        <p:spPr bwMode="auto">
          <a:xfrm>
            <a:off x="4101152" y="1439839"/>
            <a:ext cx="1057702" cy="211540"/>
          </a:xfrm>
          <a:prstGeom prst="rect">
            <a:avLst/>
          </a:prstGeom>
          <a:noFill/>
          <a:ln>
            <a:solidFill>
              <a:srgbClr val="3F6EC3"/>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6ADE531D-21FD-5193-96E5-CC11A91ED518}"/>
              </a:ext>
            </a:extLst>
          </p:cNvPr>
          <p:cNvSpPr/>
          <p:nvPr/>
        </p:nvSpPr>
        <p:spPr bwMode="auto">
          <a:xfrm>
            <a:off x="1444895" y="6224320"/>
            <a:ext cx="520383" cy="298488"/>
          </a:xfrm>
          <a:prstGeom prst="rect">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9F369A9E-2773-328D-3910-B30B2791D593}"/>
              </a:ext>
            </a:extLst>
          </p:cNvPr>
          <p:cNvSpPr/>
          <p:nvPr/>
        </p:nvSpPr>
        <p:spPr bwMode="auto">
          <a:xfrm>
            <a:off x="6885803" y="4640075"/>
            <a:ext cx="176914" cy="298488"/>
          </a:xfrm>
          <a:prstGeom prst="rect">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A3E1E2E1-9228-0281-CAE7-16AD76988FB7}"/>
              </a:ext>
            </a:extLst>
          </p:cNvPr>
          <p:cNvSpPr/>
          <p:nvPr/>
        </p:nvSpPr>
        <p:spPr bwMode="auto">
          <a:xfrm>
            <a:off x="7365754" y="4935778"/>
            <a:ext cx="176914" cy="298488"/>
          </a:xfrm>
          <a:prstGeom prst="rect">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68389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13" grpId="0"/>
      <p:bldP spid="3" grpId="0"/>
      <p:bldP spid="5" grpId="0"/>
      <p:bldP spid="8" grpId="0"/>
      <p:bldP spid="9" grpId="0"/>
      <p:bldP spid="10" grpId="0"/>
      <p:bldP spid="11" grpId="0" animBg="1"/>
      <p:bldP spid="14" grpId="0" animBg="1"/>
      <p:bldP spid="15" grpId="0" animBg="1"/>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FF93A2-691C-9EAF-E9C5-1C22167C053F}"/>
              </a:ext>
            </a:extLst>
          </p:cNvPr>
          <p:cNvSpPr>
            <a:spLocks noGrp="1"/>
          </p:cNvSpPr>
          <p:nvPr>
            <p:ph type="title"/>
          </p:nvPr>
        </p:nvSpPr>
        <p:spPr/>
        <p:txBody>
          <a:bodyPr/>
          <a:lstStyle/>
          <a:p>
            <a:r>
              <a:rPr lang="en-US" altLang="zh-CN" dirty="0"/>
              <a:t>2.1 </a:t>
            </a:r>
            <a:r>
              <a:rPr lang="zh-CN" altLang="en-US" dirty="0"/>
              <a:t>面向群组车辆的信誉评估方案</a:t>
            </a:r>
          </a:p>
        </p:txBody>
      </p:sp>
      <p:graphicFrame>
        <p:nvGraphicFramePr>
          <p:cNvPr id="4" name="对象 3">
            <a:extLst>
              <a:ext uri="{FF2B5EF4-FFF2-40B4-BE49-F238E27FC236}">
                <a16:creationId xmlns:a16="http://schemas.microsoft.com/office/drawing/2014/main" id="{8F1A522F-D351-B573-0858-1C8E3DD71D67}"/>
              </a:ext>
            </a:extLst>
          </p:cNvPr>
          <p:cNvGraphicFramePr>
            <a:graphicFrameLocks/>
          </p:cNvGraphicFramePr>
          <p:nvPr/>
        </p:nvGraphicFramePr>
        <p:xfrm>
          <a:off x="1390817" y="958448"/>
          <a:ext cx="6074351" cy="3214397"/>
        </p:xfrm>
        <a:graphic>
          <a:graphicData uri="http://schemas.openxmlformats.org/presentationml/2006/ole">
            <mc:AlternateContent xmlns:mc="http://schemas.openxmlformats.org/markup-compatibility/2006">
              <mc:Choice xmlns:v="urn:schemas-microsoft-com:vml" Requires="v">
                <p:oleObj name="Visio" r:id="rId3" imgW="6146899" imgH="3181481" progId="Visio.Drawing.15">
                  <p:embed/>
                </p:oleObj>
              </mc:Choice>
              <mc:Fallback>
                <p:oleObj name="Visio" r:id="rId3" imgW="6146899" imgH="3181481" progId="Visio.Drawing.15">
                  <p:embed/>
                  <p:pic>
                    <p:nvPicPr>
                      <p:cNvPr id="4" name="对象 3">
                        <a:extLst>
                          <a:ext uri="{FF2B5EF4-FFF2-40B4-BE49-F238E27FC236}">
                            <a16:creationId xmlns:a16="http://schemas.microsoft.com/office/drawing/2014/main" id="{8F1A522F-D351-B573-0858-1C8E3DD71D67}"/>
                          </a:ext>
                        </a:extLst>
                      </p:cNvPr>
                      <p:cNvPicPr>
                        <a:picLocks noChangeArrowheads="1"/>
                      </p:cNvPicPr>
                      <p:nvPr/>
                    </p:nvPicPr>
                    <p:blipFill>
                      <a:blip r:embed="rId4">
                        <a:extLst>
                          <a:ext uri="{28A0092B-C50C-407E-A947-70E740481C1C}">
                            <a14:useLocalDpi xmlns:a14="http://schemas.microsoft.com/office/drawing/2010/main" val="0"/>
                          </a:ext>
                        </a:extLst>
                      </a:blip>
                      <a:srcRect b="1645"/>
                      <a:stretch>
                        <a:fillRect/>
                      </a:stretch>
                    </p:blipFill>
                    <p:spPr bwMode="auto">
                      <a:xfrm>
                        <a:off x="1390817" y="958448"/>
                        <a:ext cx="6074351" cy="3214397"/>
                      </a:xfrm>
                      <a:prstGeom prst="rect">
                        <a:avLst/>
                      </a:prstGeom>
                      <a:noFill/>
                    </p:spPr>
                  </p:pic>
                </p:oleObj>
              </mc:Fallback>
            </mc:AlternateContent>
          </a:graphicData>
        </a:graphic>
      </p:graphicFrame>
      <p:sp>
        <p:nvSpPr>
          <p:cNvPr id="6" name="Rectangle 33">
            <a:extLst>
              <a:ext uri="{FF2B5EF4-FFF2-40B4-BE49-F238E27FC236}">
                <a16:creationId xmlns:a16="http://schemas.microsoft.com/office/drawing/2014/main" id="{F9FAB4D4-60C6-ECD3-DD86-B91BABE20D07}"/>
              </a:ext>
            </a:extLst>
          </p:cNvPr>
          <p:cNvSpPr/>
          <p:nvPr/>
        </p:nvSpPr>
        <p:spPr>
          <a:xfrm>
            <a:off x="804920" y="829998"/>
            <a:ext cx="2335475" cy="372025"/>
          </a:xfrm>
          <a:prstGeom prst="rect">
            <a:avLst/>
          </a:prstGeom>
        </p:spPr>
        <p:txBody>
          <a:bodyPr wrap="square">
            <a:spAutoFit/>
          </a:bodyPr>
          <a:lstStyle/>
          <a:p>
            <a:pPr>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车辆全局信誉评估</a:t>
            </a:r>
            <a:endPar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Freeform 115">
            <a:extLst>
              <a:ext uri="{FF2B5EF4-FFF2-40B4-BE49-F238E27FC236}">
                <a16:creationId xmlns:a16="http://schemas.microsoft.com/office/drawing/2014/main" id="{A5C84983-8852-AABC-7258-B75BE8395061}"/>
              </a:ext>
            </a:extLst>
          </p:cNvPr>
          <p:cNvSpPr/>
          <p:nvPr/>
        </p:nvSpPr>
        <p:spPr bwMode="auto">
          <a:xfrm>
            <a:off x="612111" y="950395"/>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13" name="Rectangle 33">
            <a:extLst>
              <a:ext uri="{FF2B5EF4-FFF2-40B4-BE49-F238E27FC236}">
                <a16:creationId xmlns:a16="http://schemas.microsoft.com/office/drawing/2014/main" id="{133EFB4D-2B3D-5055-505F-435B771F53CA}"/>
              </a:ext>
            </a:extLst>
          </p:cNvPr>
          <p:cNvSpPr/>
          <p:nvPr/>
        </p:nvSpPr>
        <p:spPr>
          <a:xfrm>
            <a:off x="3348182" y="4113683"/>
            <a:ext cx="2570173"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群组车辆信誉评估流程</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C90A7753-11C4-244D-04A6-1939A10846F1}"/>
                  </a:ext>
                </a:extLst>
              </p:cNvPr>
              <p:cNvSpPr txBox="1"/>
              <p:nvPr/>
            </p:nvSpPr>
            <p:spPr>
              <a:xfrm>
                <a:off x="1729663" y="4431938"/>
                <a:ext cx="5197221" cy="59662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𝑓</m:t>
                      </m:r>
                      <m:d>
                        <m:d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dPr>
                        <m:e>
                          <m:f>
                            <m:fPr>
                              <m:type m:val="skw"/>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fPr>
                            <m:num>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𝑥</m:t>
                              </m:r>
                            </m:num>
                            <m:den>
                              <m:sSub>
                                <m:sSub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𝛼</m:t>
                                  </m:r>
                                </m:e>
                                <m: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0</m:t>
                                  </m:r>
                                </m:sub>
                              </m:sSub>
                            </m:den>
                          </m:f>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sSub>
                            <m:sSub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𝛽</m:t>
                              </m:r>
                            </m:e>
                            <m: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0</m:t>
                              </m:r>
                            </m:sub>
                          </m:sSub>
                        </m:e>
                      </m:d>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f>
                        <m:f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fPr>
                        <m:num>
                          <m:r>
                            <m:rPr>
                              <m:sty m:val="p"/>
                            </m:rP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Γ</m:t>
                          </m:r>
                          <m:d>
                            <m:d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dPr>
                            <m:e>
                              <m:sSub>
                                <m:sSub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𝛼</m:t>
                                  </m:r>
                                </m:e>
                                <m: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0</m:t>
                                  </m:r>
                                </m:sub>
                              </m:s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sSub>
                                <m:sSub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𝛽</m:t>
                                  </m:r>
                                </m:e>
                                <m: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0</m:t>
                                  </m:r>
                                </m:sub>
                              </m:sSub>
                            </m:e>
                          </m:d>
                        </m:num>
                        <m:den>
                          <m:d>
                            <m:dPr>
                              <m:begChr m:val=""/>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dPr>
                            <m:e>
                              <m:r>
                                <m:rPr>
                                  <m:sty m:val="p"/>
                                </m:rP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Γ</m:t>
                              </m:r>
                              <m:d>
                                <m:d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dPr>
                                <m:e>
                                  <m:sSub>
                                    <m:sSub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𝛼</m:t>
                                      </m:r>
                                    </m:e>
                                    <m: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0</m:t>
                                      </m:r>
                                    </m:sub>
                                  </m:sSub>
                                </m:e>
                              </m:d>
                              <m:r>
                                <m:rPr>
                                  <m:sty m:val="p"/>
                                </m:rP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Γ</m:t>
                              </m:r>
                              <m:sSub>
                                <m:sSub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d>
                                    <m:dPr>
                                      <m:endChr m:val=""/>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d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𝛽</m:t>
                                      </m:r>
                                    </m:e>
                                  </m:d>
                                </m:e>
                                <m: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0</m:t>
                                  </m:r>
                                </m:sub>
                              </m:sSub>
                            </m:e>
                          </m:d>
                        </m:den>
                      </m:f>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sSup>
                        <m:sSup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p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𝑥</m:t>
                          </m:r>
                        </m:e>
                        <m:sup>
                          <m:d>
                            <m:dPr>
                              <m:begChr m:val=""/>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dPr>
                            <m:e>
                              <m:sSub>
                                <m:sSub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d>
                                    <m:dPr>
                                      <m:endChr m:val=""/>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d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𝛽</m:t>
                                      </m:r>
                                    </m:e>
                                  </m:d>
                                </m:e>
                                <m: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0</m:t>
                                  </m:r>
                                </m:sub>
                              </m:s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−1</m:t>
                              </m:r>
                            </m:e>
                          </m:d>
                        </m:sup>
                      </m:sSup>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sSup>
                        <m:sSup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pPr>
                        <m:e>
                          <m:d>
                            <m:d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d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1−</m:t>
                              </m:r>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𝑥</m:t>
                              </m:r>
                            </m:e>
                          </m:d>
                        </m:e>
                        <m:sup>
                          <m:d>
                            <m:d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dPr>
                            <m:e>
                              <m:sSub>
                                <m:sSub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𝛼</m:t>
                                  </m:r>
                                </m:e>
                                <m: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0</m:t>
                                  </m:r>
                                </m:sub>
                              </m:s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−1</m:t>
                              </m:r>
                            </m:e>
                          </m:d>
                        </m:sup>
                      </m:sSup>
                      <m:d>
                        <m:d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dPr>
                        <m:e>
                          <m:sSub>
                            <m:sSub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𝛼</m:t>
                              </m:r>
                            </m:e>
                            <m: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0</m:t>
                              </m:r>
                            </m:sub>
                          </m:s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sSub>
                            <m:sSub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𝛽</m:t>
                              </m:r>
                            </m:e>
                            <m: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0</m:t>
                              </m:r>
                            </m:sub>
                          </m:s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sSup>
                            <m:sSup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p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𝑧</m:t>
                              </m:r>
                            </m:e>
                            <m:sup>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sup>
                          </m:sSup>
                        </m:e>
                      </m:d>
                    </m:oMath>
                  </m:oMathPara>
                </a14:m>
                <a:endPar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mc:Choice>
        <mc:Fallback xmlns="">
          <p:sp>
            <p:nvSpPr>
              <p:cNvPr id="3" name="文本框 2">
                <a:extLst>
                  <a:ext uri="{FF2B5EF4-FFF2-40B4-BE49-F238E27FC236}">
                    <a16:creationId xmlns:a16="http://schemas.microsoft.com/office/drawing/2014/main" id="{C90A7753-11C4-244D-04A6-1939A10846F1}"/>
                  </a:ext>
                </a:extLst>
              </p:cNvPr>
              <p:cNvSpPr txBox="1">
                <a:spLocks noRot="1" noChangeAspect="1" noMove="1" noResize="1" noEditPoints="1" noAdjustHandles="1" noChangeArrowheads="1" noChangeShapeType="1" noTextEdit="1"/>
              </p:cNvSpPr>
              <p:nvPr/>
            </p:nvSpPr>
            <p:spPr>
              <a:xfrm>
                <a:off x="1729663" y="4431938"/>
                <a:ext cx="5197221" cy="596624"/>
              </a:xfrm>
              <a:prstGeom prst="rect">
                <a:avLst/>
              </a:prstGeom>
              <a:blipFill>
                <a:blip r:embed="rId5"/>
                <a:stretch>
                  <a:fillRect l="-117" t="-48980" b="-1163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F94D4EF7-8D52-5503-2BD4-33D5A8996EB7}"/>
                  </a:ext>
                </a:extLst>
              </p:cNvPr>
              <p:cNvSpPr txBox="1"/>
              <p:nvPr/>
            </p:nvSpPr>
            <p:spPr>
              <a:xfrm>
                <a:off x="2020408" y="5010394"/>
                <a:ext cx="4615732" cy="7801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𝐻𝑅</m:t>
                          </m:r>
                        </m:e>
                        <m: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𝑗</m:t>
                          </m:r>
                        </m:sub>
                      </m:s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d>
                        <m:dPr>
                          <m:begChr m:val="{"/>
                          <m:endChr m:val=""/>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dPr>
                        <m:e>
                          <m:eqArr>
                            <m:eqArr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eqArr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1            ,  &amp;</m:t>
                              </m:r>
                              <m:sSub>
                                <m:sSub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            </m:t>
                                  </m:r>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𝛼</m:t>
                                  </m:r>
                                </m:e>
                                <m: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𝑐</m:t>
                                  </m:r>
                                </m:sub>
                              </m:s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sSub>
                                <m:sSub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𝛽</m:t>
                                  </m:r>
                                </m:e>
                                <m: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𝑐</m:t>
                                  </m:r>
                                </m:sub>
                              </m:s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=0  </m:t>
                              </m:r>
                            </m:e>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1−</m:t>
                              </m:r>
                              <m:sSup>
                                <m:sSup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p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𝑒</m:t>
                                  </m:r>
                                </m:e>
                                <m:sup>
                                  <m:f>
                                    <m:f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fPr>
                                    <m:num>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𝐵</m:t>
                                      </m:r>
                                    </m:num>
                                    <m:den>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𝐸</m:t>
                                      </m:r>
                                      <m:d>
                                        <m:d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dPr>
                                        <m:e>
                                          <m:sSub>
                                            <m:sSub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𝛼</m:t>
                                              </m:r>
                                            </m:e>
                                            <m: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𝑐</m:t>
                                              </m:r>
                                            </m:sub>
                                          </m:s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sSub>
                                            <m:sSub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𝛽</m:t>
                                              </m:r>
                                            </m:e>
                                            <m: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𝑐</m:t>
                                              </m:r>
                                            </m:sub>
                                          </m:sSub>
                                        </m:e>
                                      </m:d>
                                    </m:den>
                                  </m:f>
                                </m:sup>
                              </m:sSup>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  &amp;</m:t>
                              </m:r>
                              <m:sSub>
                                <m:sSub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𝛼</m:t>
                                  </m:r>
                                </m:e>
                                <m: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𝑐</m:t>
                                  </m:r>
                                </m:sub>
                              </m:s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sSub>
                                <m:sSub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𝛽</m:t>
                                  </m:r>
                                </m:e>
                                <m: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𝑐</m:t>
                                  </m:r>
                                </m:sub>
                              </m:s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sSup>
                                <m:sSup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p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𝑧</m:t>
                                  </m:r>
                                </m:e>
                                <m:sup>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sup>
                              </m:sSup>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 </m:t>
                              </m:r>
                              <m:r>
                                <m:rPr>
                                  <m:sty m:val="p"/>
                                </m:rPr>
                                <a:rPr lang="el-GR" altLang="zh-CN" sz="1400" kern="0">
                                  <a:solidFill>
                                    <a:schemeClr val="tx1">
                                      <a:lumMod val="75000"/>
                                      <a:lumOff val="25000"/>
                                    </a:schemeClr>
                                  </a:solidFill>
                                  <a:latin typeface="Cambria Math" panose="02040503050406030204" pitchFamily="18" charset="0"/>
                                  <a:ea typeface="微软雅黑" panose="020B0503020204020204" pitchFamily="34" charset="-122"/>
                                </a:rPr>
                                <m:t>Λ</m:t>
                              </m:r>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 </m:t>
                              </m:r>
                              <m:sSub>
                                <m:sSub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𝛼</m:t>
                                  </m:r>
                                </m:e>
                                <m: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𝑐</m:t>
                                  </m:r>
                                </m:sub>
                              </m:s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sSub>
                                <m:sSub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𝛽</m:t>
                                  </m:r>
                                </m:e>
                                <m: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𝑐</m:t>
                                  </m:r>
                                </m:sub>
                              </m:s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≠0</m:t>
                              </m:r>
                            </m:e>
                          </m:eqArr>
                        </m:e>
                      </m:d>
                    </m:oMath>
                  </m:oMathPara>
                </a14:m>
                <a:endPar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mc:Choice>
        <mc:Fallback xmlns="">
          <p:sp>
            <p:nvSpPr>
              <p:cNvPr id="5" name="文本框 4">
                <a:extLst>
                  <a:ext uri="{FF2B5EF4-FFF2-40B4-BE49-F238E27FC236}">
                    <a16:creationId xmlns:a16="http://schemas.microsoft.com/office/drawing/2014/main" id="{F94D4EF7-8D52-5503-2BD4-33D5A8996EB7}"/>
                  </a:ext>
                </a:extLst>
              </p:cNvPr>
              <p:cNvSpPr txBox="1">
                <a:spLocks noRot="1" noChangeAspect="1" noMove="1" noResize="1" noEditPoints="1" noAdjustHandles="1" noChangeArrowheads="1" noChangeShapeType="1" noTextEdit="1"/>
              </p:cNvSpPr>
              <p:nvPr/>
            </p:nvSpPr>
            <p:spPr>
              <a:xfrm>
                <a:off x="2020408" y="5010394"/>
                <a:ext cx="4615732" cy="78015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EE2E55E2-D741-D4F2-0694-70DF705EE315}"/>
                  </a:ext>
                </a:extLst>
              </p:cNvPr>
              <p:cNvSpPr txBox="1"/>
              <p:nvPr/>
            </p:nvSpPr>
            <p:spPr>
              <a:xfrm>
                <a:off x="2056744" y="5802656"/>
                <a:ext cx="4615732" cy="7801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bSup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𝑅𝑒𝑝𝑉</m:t>
                          </m:r>
                        </m:e>
                        <m: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𝑗</m:t>
                          </m:r>
                        </m:sub>
                        <m:sup>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𝐶</m:t>
                          </m:r>
                        </m:sup>
                      </m:sSubSup>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d>
                        <m:dPr>
                          <m:begChr m:val="{"/>
                          <m:endChr m:val=""/>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dPr>
                        <m:e>
                          <m:eqArr>
                            <m:eqArr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eqArr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&amp;</m:t>
                              </m:r>
                              <m:sSub>
                                <m:sSub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𝐻𝑅</m:t>
                                  </m:r>
                                </m:e>
                                <m: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𝑗</m:t>
                                  </m:r>
                                </m:sub>
                              </m:s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 ,                                             </m:t>
                              </m:r>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𝑖𝑓</m:t>
                              </m:r>
                              <m:d>
                                <m:d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d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sSub>
                                    <m:sSub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𝑉</m:t>
                                      </m:r>
                                    </m:e>
                                    <m: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𝑗</m:t>
                                      </m:r>
                                    </m:sub>
                                  </m:s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sSub>
                                    <m:sSub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𝐺</m:t>
                                      </m:r>
                                    </m:e>
                                    <m: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𝑗</m:t>
                                      </m:r>
                                    </m:sub>
                                  </m:sSub>
                                </m:e>
                              </m:d>
                            </m:e>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&amp;</m:t>
                              </m:r>
                              <m:d>
                                <m:d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d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1−</m:t>
                                  </m:r>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𝜆</m:t>
                                  </m:r>
                                </m:e>
                              </m:d>
                              <m:sSub>
                                <m:sSub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𝐻𝑅</m:t>
                                  </m:r>
                                </m:e>
                                <m: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𝑗</m:t>
                                  </m:r>
                                </m:sub>
                              </m:s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𝜆</m:t>
                              </m:r>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𝐴𝑉𝐺</m:t>
                              </m:r>
                              <m:d>
                                <m:d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dPr>
                                <m:e>
                                  <m:sSub>
                                    <m:sSub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𝐹𝑇</m:t>
                                      </m:r>
                                    </m:e>
                                    <m: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𝑗</m:t>
                                      </m:r>
                                    </m:sub>
                                  </m:sSub>
                                </m:e>
                              </m:d>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    </m:t>
                              </m:r>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𝑖𝑓</m:t>
                              </m:r>
                              <m:d>
                                <m:d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d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sSub>
                                    <m:sSub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𝑉</m:t>
                                      </m:r>
                                    </m:e>
                                    <m: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𝑗</m:t>
                                      </m:r>
                                    </m:sub>
                                  </m:s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sSub>
                                    <m:sSub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𝐺</m:t>
                                      </m:r>
                                    </m:e>
                                    <m: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𝑗</m:t>
                                      </m:r>
                                    </m:sub>
                                  </m:sSub>
                                </m:e>
                              </m:d>
                            </m:e>
                          </m:eqArr>
                        </m:e>
                      </m:d>
                    </m:oMath>
                  </m:oMathPara>
                </a14:m>
                <a:endPar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mc:Choice>
        <mc:Fallback xmlns="">
          <p:sp>
            <p:nvSpPr>
              <p:cNvPr id="8" name="文本框 7">
                <a:extLst>
                  <a:ext uri="{FF2B5EF4-FFF2-40B4-BE49-F238E27FC236}">
                    <a16:creationId xmlns:a16="http://schemas.microsoft.com/office/drawing/2014/main" id="{EE2E55E2-D741-D4F2-0694-70DF705EE315}"/>
                  </a:ext>
                </a:extLst>
              </p:cNvPr>
              <p:cNvSpPr txBox="1">
                <a:spLocks noRot="1" noChangeAspect="1" noMove="1" noResize="1" noEditPoints="1" noAdjustHandles="1" noChangeArrowheads="1" noChangeShapeType="1" noTextEdit="1"/>
              </p:cNvSpPr>
              <p:nvPr/>
            </p:nvSpPr>
            <p:spPr>
              <a:xfrm>
                <a:off x="2056744" y="5802656"/>
                <a:ext cx="4615732" cy="780150"/>
              </a:xfrm>
              <a:prstGeom prst="rect">
                <a:avLst/>
              </a:prstGeom>
              <a:blipFill>
                <a:blip r:embed="rId7"/>
                <a:stretch>
                  <a:fillRect/>
                </a:stretch>
              </a:blipFill>
            </p:spPr>
            <p:txBody>
              <a:bodyPr/>
              <a:lstStyle/>
              <a:p>
                <a:r>
                  <a:rPr lang="zh-CN" altLang="en-US">
                    <a:noFill/>
                  </a:rPr>
                  <a:t> </a:t>
                </a:r>
              </a:p>
            </p:txBody>
          </p:sp>
        </mc:Fallback>
      </mc:AlternateContent>
      <p:sp>
        <p:nvSpPr>
          <p:cNvPr id="9" name="矩形 8">
            <a:extLst>
              <a:ext uri="{FF2B5EF4-FFF2-40B4-BE49-F238E27FC236}">
                <a16:creationId xmlns:a16="http://schemas.microsoft.com/office/drawing/2014/main" id="{717CD589-798C-1DE3-A400-C382CA1440CA}"/>
              </a:ext>
            </a:extLst>
          </p:cNvPr>
          <p:cNvSpPr/>
          <p:nvPr/>
        </p:nvSpPr>
        <p:spPr bwMode="auto">
          <a:xfrm>
            <a:off x="4142096" y="961475"/>
            <a:ext cx="1057702" cy="275966"/>
          </a:xfrm>
          <a:prstGeom prst="rect">
            <a:avLst/>
          </a:prstGeom>
          <a:noFill/>
          <a:ln>
            <a:solidFill>
              <a:srgbClr val="3F6EC3"/>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FFF7FB06-C4A2-F8D6-CC6A-86222D1E6AC3}"/>
              </a:ext>
            </a:extLst>
          </p:cNvPr>
          <p:cNvSpPr/>
          <p:nvPr/>
        </p:nvSpPr>
        <p:spPr bwMode="auto">
          <a:xfrm>
            <a:off x="2408830" y="5260309"/>
            <a:ext cx="375314" cy="298488"/>
          </a:xfrm>
          <a:prstGeom prst="rect">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20120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13" grpId="0"/>
      <p:bldP spid="3" grpId="0"/>
      <p:bldP spid="5" grpId="0"/>
      <p:bldP spid="8" grpId="0"/>
      <p:bldP spid="9" grpId="0"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FF60CE-6A7D-8AF5-D9F5-78EA04210F71}"/>
              </a:ext>
            </a:extLst>
          </p:cNvPr>
          <p:cNvSpPr>
            <a:spLocks noGrp="1"/>
          </p:cNvSpPr>
          <p:nvPr>
            <p:ph type="title"/>
          </p:nvPr>
        </p:nvSpPr>
        <p:spPr/>
        <p:txBody>
          <a:bodyPr/>
          <a:lstStyle/>
          <a:p>
            <a:r>
              <a:rPr lang="en-US" altLang="zh-CN" dirty="0"/>
              <a:t>2.2 </a:t>
            </a:r>
            <a:r>
              <a:rPr lang="zh-CN" altLang="en-US" dirty="0"/>
              <a:t>实验环境</a:t>
            </a:r>
          </a:p>
        </p:txBody>
      </p:sp>
      <p:sp>
        <p:nvSpPr>
          <p:cNvPr id="3" name="Rectangle 33">
            <a:extLst>
              <a:ext uri="{FF2B5EF4-FFF2-40B4-BE49-F238E27FC236}">
                <a16:creationId xmlns:a16="http://schemas.microsoft.com/office/drawing/2014/main" id="{252B650B-ADE6-EB76-F25F-C386CB6DDB8E}"/>
              </a:ext>
            </a:extLst>
          </p:cNvPr>
          <p:cNvSpPr/>
          <p:nvPr/>
        </p:nvSpPr>
        <p:spPr>
          <a:xfrm>
            <a:off x="804920" y="941312"/>
            <a:ext cx="7459849" cy="679801"/>
          </a:xfrm>
          <a:prstGeom prst="rect">
            <a:avLst/>
          </a:prstGeom>
        </p:spPr>
        <p:txBody>
          <a:bodyPr wrap="square">
            <a:spAutoFit/>
          </a:bodyPr>
          <a:lstStyle/>
          <a:p>
            <a:pPr>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本文通过</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Veins</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验证所提信誉方案的性能，</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Veins</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是一个基于</a:t>
            </a:r>
            <a:r>
              <a:rPr lang="en-US" altLang="zh-CN" sz="1600" kern="0" dirty="0" err="1">
                <a:solidFill>
                  <a:schemeClr val="tx1">
                    <a:lumMod val="75000"/>
                    <a:lumOff val="25000"/>
                  </a:schemeClr>
                </a:solidFill>
                <a:latin typeface="微软雅黑" panose="020B0503020204020204" pitchFamily="34" charset="-122"/>
                <a:ea typeface="微软雅黑" panose="020B0503020204020204" pitchFamily="34" charset="-122"/>
              </a:rPr>
              <a:t>OMNet</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和</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SUMO</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的车辆网络仿真开源框架。</a:t>
            </a:r>
            <a:endPar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Freeform 115">
            <a:extLst>
              <a:ext uri="{FF2B5EF4-FFF2-40B4-BE49-F238E27FC236}">
                <a16:creationId xmlns:a16="http://schemas.microsoft.com/office/drawing/2014/main" id="{EF61D6B9-39C8-20C0-B5D8-DF673A1A77A5}"/>
              </a:ext>
            </a:extLst>
          </p:cNvPr>
          <p:cNvSpPr/>
          <p:nvPr/>
        </p:nvSpPr>
        <p:spPr bwMode="auto">
          <a:xfrm>
            <a:off x="612111" y="1061709"/>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pic>
        <p:nvPicPr>
          <p:cNvPr id="5" name="图片 4">
            <a:extLst>
              <a:ext uri="{FF2B5EF4-FFF2-40B4-BE49-F238E27FC236}">
                <a16:creationId xmlns:a16="http://schemas.microsoft.com/office/drawing/2014/main" id="{885CE027-BAF9-CA45-8D61-210CBAD99F53}"/>
              </a:ext>
            </a:extLst>
          </p:cNvPr>
          <p:cNvPicPr>
            <a:picLocks noChangeAspect="1"/>
          </p:cNvPicPr>
          <p:nvPr/>
        </p:nvPicPr>
        <p:blipFill rotWithShape="1">
          <a:blip r:embed="rId3"/>
          <a:srcRect l="26369" t="18506" r="7258" b="10872"/>
          <a:stretch/>
        </p:blipFill>
        <p:spPr bwMode="auto">
          <a:xfrm>
            <a:off x="251558" y="1912824"/>
            <a:ext cx="5608553" cy="3176007"/>
          </a:xfrm>
          <a:prstGeom prst="rect">
            <a:avLst/>
          </a:prstGeom>
          <a:noFill/>
          <a:ln>
            <a:noFill/>
          </a:ln>
          <a:extLst>
            <a:ext uri="{53640926-AAD7-44D8-BBD7-CCE9431645EC}">
              <a14:shadowObscured xmlns:a14="http://schemas.microsoft.com/office/drawing/2010/main"/>
            </a:ext>
          </a:extLst>
        </p:spPr>
      </p:pic>
      <p:sp>
        <p:nvSpPr>
          <p:cNvPr id="7" name="Rectangle 33">
            <a:extLst>
              <a:ext uri="{FF2B5EF4-FFF2-40B4-BE49-F238E27FC236}">
                <a16:creationId xmlns:a16="http://schemas.microsoft.com/office/drawing/2014/main" id="{C49BD037-14AD-902C-B13F-275FC851B39A}"/>
              </a:ext>
            </a:extLst>
          </p:cNvPr>
          <p:cNvSpPr/>
          <p:nvPr/>
        </p:nvSpPr>
        <p:spPr>
          <a:xfrm>
            <a:off x="1880143" y="5167804"/>
            <a:ext cx="2570173" cy="302070"/>
          </a:xfrm>
          <a:prstGeom prst="rect">
            <a:avLst/>
          </a:prstGeom>
        </p:spPr>
        <p:txBody>
          <a:bodyPr wrap="square">
            <a:spAutoFit/>
          </a:bodyPr>
          <a:lstStyle/>
          <a:p>
            <a:pPr algn="ctr">
              <a:lnSpc>
                <a:spcPct val="125000"/>
              </a:lnSpc>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Veins</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中群组车辆仿真场景</a:t>
            </a:r>
          </a:p>
        </p:txBody>
      </p:sp>
      <p:sp>
        <p:nvSpPr>
          <p:cNvPr id="8" name="Rectangle 33">
            <a:extLst>
              <a:ext uri="{FF2B5EF4-FFF2-40B4-BE49-F238E27FC236}">
                <a16:creationId xmlns:a16="http://schemas.microsoft.com/office/drawing/2014/main" id="{900CF0DA-97AC-764C-9CD8-B87AD6EAE146}"/>
              </a:ext>
            </a:extLst>
          </p:cNvPr>
          <p:cNvSpPr/>
          <p:nvPr/>
        </p:nvSpPr>
        <p:spPr>
          <a:xfrm>
            <a:off x="7044161" y="5167804"/>
            <a:ext cx="1106307"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主要仿真参数</a:t>
            </a:r>
          </a:p>
        </p:txBody>
      </p:sp>
      <p:graphicFrame>
        <p:nvGraphicFramePr>
          <p:cNvPr id="11" name="表格 10">
            <a:extLst>
              <a:ext uri="{FF2B5EF4-FFF2-40B4-BE49-F238E27FC236}">
                <a16:creationId xmlns:a16="http://schemas.microsoft.com/office/drawing/2014/main" id="{B13F23DF-46FB-9EFA-DF9C-A602EE8DD67A}"/>
              </a:ext>
            </a:extLst>
          </p:cNvPr>
          <p:cNvGraphicFramePr>
            <a:graphicFrameLocks noGrp="1"/>
          </p:cNvGraphicFramePr>
          <p:nvPr>
            <p:extLst>
              <p:ext uri="{D42A27DB-BD31-4B8C-83A1-F6EECF244321}">
                <p14:modId xmlns:p14="http://schemas.microsoft.com/office/powerpoint/2010/main" val="2655195416"/>
              </p:ext>
            </p:extLst>
          </p:nvPr>
        </p:nvGraphicFramePr>
        <p:xfrm>
          <a:off x="5973395" y="2478025"/>
          <a:ext cx="2919047" cy="2124578"/>
        </p:xfrm>
        <a:graphic>
          <a:graphicData uri="http://schemas.openxmlformats.org/drawingml/2006/table">
            <a:tbl>
              <a:tblPr firstRow="1" firstCol="1" bandRow="1"/>
              <a:tblGrid>
                <a:gridCol w="1248508">
                  <a:extLst>
                    <a:ext uri="{9D8B030D-6E8A-4147-A177-3AD203B41FA5}">
                      <a16:colId xmlns:a16="http://schemas.microsoft.com/office/drawing/2014/main" val="1047716262"/>
                    </a:ext>
                  </a:extLst>
                </a:gridCol>
                <a:gridCol w="1670539">
                  <a:extLst>
                    <a:ext uri="{9D8B030D-6E8A-4147-A177-3AD203B41FA5}">
                      <a16:colId xmlns:a16="http://schemas.microsoft.com/office/drawing/2014/main" val="3863367478"/>
                    </a:ext>
                  </a:extLst>
                </a:gridCol>
              </a:tblGrid>
              <a:tr h="222581">
                <a:tc>
                  <a:txBody>
                    <a:bodyPr/>
                    <a:lstStyle/>
                    <a:p>
                      <a:pPr algn="ctr">
                        <a:lnSpc>
                          <a:spcPct val="150000"/>
                        </a:lnSpc>
                      </a:pPr>
                      <a:r>
                        <a:rPr lang="zh-CN" sz="1050"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主要参数</a:t>
                      </a:r>
                      <a:endParaRPr lang="zh-CN" sz="1050" kern="100" dirty="0">
                        <a:solidFill>
                          <a:srgbClr val="000000"/>
                        </a:solidFill>
                        <a:effectLst/>
                        <a:latin typeface="宋体" panose="02010600030101010101" pitchFamily="2" charset="-122"/>
                        <a:ea typeface="宋体" panose="02010600030101010101" pitchFamily="2" charset="-122"/>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pPr>
                      <a:r>
                        <a:rPr lang="zh-CN" sz="1050"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参数值</a:t>
                      </a:r>
                      <a:endParaRPr lang="zh-CN" sz="1050" kern="100" dirty="0">
                        <a:solidFill>
                          <a:srgbClr val="000000"/>
                        </a:solidFill>
                        <a:effectLst/>
                        <a:latin typeface="宋体" panose="02010600030101010101" pitchFamily="2" charset="-122"/>
                        <a:ea typeface="宋体" panose="02010600030101010101" pitchFamily="2" charset="-122"/>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1064673"/>
                  </a:ext>
                </a:extLst>
              </a:tr>
              <a:tr h="209927">
                <a:tc>
                  <a:txBody>
                    <a:bodyPr/>
                    <a:lstStyle/>
                    <a:p>
                      <a:pPr algn="l">
                        <a:lnSpc>
                          <a:spcPct val="150000"/>
                        </a:lnSpc>
                      </a:pPr>
                      <a:r>
                        <a:rPr lang="zh-CN" sz="1050"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区域</a:t>
                      </a:r>
                      <a:r>
                        <a:rPr lang="en-US" sz="1050"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lang="en-US" sz="1050" kern="1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rPr>
                        <a:t>km*km</a:t>
                      </a:r>
                      <a:r>
                        <a:rPr lang="en-US" sz="1050"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endParaRPr lang="zh-CN" sz="1050" kern="100" dirty="0">
                        <a:solidFill>
                          <a:srgbClr val="000000"/>
                        </a:solidFill>
                        <a:effectLst/>
                        <a:latin typeface="宋体" panose="02010600030101010101" pitchFamily="2" charset="-122"/>
                        <a:ea typeface="宋体" panose="02010600030101010101" pitchFamily="2" charset="-122"/>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pPr>
                      <a:r>
                        <a:rPr lang="en-US" sz="1050" kern="100">
                          <a:solidFill>
                            <a:srgbClr val="000000"/>
                          </a:solidFill>
                          <a:effectLst/>
                          <a:latin typeface="Times New Roman" panose="02020603050405020304" pitchFamily="18" charset="0"/>
                          <a:ea typeface="等线" panose="02010600030101010101" pitchFamily="2" charset="-122"/>
                          <a:cs typeface="Arial" panose="020B0604020202020204" pitchFamily="34" charset="0"/>
                        </a:rPr>
                        <a:t>2*3</a:t>
                      </a:r>
                      <a:endParaRPr lang="zh-CN" sz="1050" kern="100">
                        <a:solidFill>
                          <a:srgbClr val="000000"/>
                        </a:solidFill>
                        <a:effectLst/>
                        <a:latin typeface="宋体" panose="02010600030101010101" pitchFamily="2" charset="-122"/>
                        <a:ea typeface="宋体" panose="02010600030101010101" pitchFamily="2" charset="-122"/>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8451870"/>
                  </a:ext>
                </a:extLst>
              </a:tr>
              <a:tr h="209927">
                <a:tc>
                  <a:txBody>
                    <a:bodyPr/>
                    <a:lstStyle/>
                    <a:p>
                      <a:pPr algn="l">
                        <a:lnSpc>
                          <a:spcPct val="150000"/>
                        </a:lnSpc>
                      </a:pPr>
                      <a:r>
                        <a:rPr lang="zh-CN" sz="105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仿真时间（</a:t>
                      </a:r>
                      <a:r>
                        <a:rPr lang="en-US" sz="1050" kern="100">
                          <a:solidFill>
                            <a:srgbClr val="000000"/>
                          </a:solidFill>
                          <a:effectLst/>
                          <a:latin typeface="Times New Roman" panose="02020603050405020304" pitchFamily="18" charset="0"/>
                          <a:ea typeface="宋体" panose="02010600030101010101" pitchFamily="2" charset="-122"/>
                          <a:cs typeface="Arial" panose="020B0604020202020204" pitchFamily="34" charset="0"/>
                        </a:rPr>
                        <a:t>s</a:t>
                      </a:r>
                      <a:r>
                        <a:rPr lang="zh-CN" sz="105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endParaRPr lang="zh-CN" sz="1050" kern="100">
                        <a:solidFill>
                          <a:srgbClr val="000000"/>
                        </a:solidFill>
                        <a:effectLst/>
                        <a:latin typeface="宋体" panose="02010600030101010101" pitchFamily="2" charset="-122"/>
                        <a:ea typeface="宋体" panose="02010600030101010101" pitchFamily="2" charset="-122"/>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pPr>
                      <a:r>
                        <a:rPr lang="en-US" sz="1050" kern="100">
                          <a:solidFill>
                            <a:srgbClr val="000000"/>
                          </a:solidFill>
                          <a:effectLst/>
                          <a:latin typeface="Times New Roman" panose="02020603050405020304" pitchFamily="18" charset="0"/>
                          <a:ea typeface="等线" panose="02010600030101010101" pitchFamily="2" charset="-122"/>
                          <a:cs typeface="Arial" panose="020B0604020202020204" pitchFamily="34" charset="0"/>
                        </a:rPr>
                        <a:t>300</a:t>
                      </a:r>
                      <a:endParaRPr lang="zh-CN" sz="1050" kern="100">
                        <a:solidFill>
                          <a:srgbClr val="000000"/>
                        </a:solidFill>
                        <a:effectLst/>
                        <a:latin typeface="宋体" panose="02010600030101010101" pitchFamily="2" charset="-122"/>
                        <a:ea typeface="宋体" panose="02010600030101010101" pitchFamily="2" charset="-122"/>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1952865"/>
                  </a:ext>
                </a:extLst>
              </a:tr>
              <a:tr h="209927">
                <a:tc>
                  <a:txBody>
                    <a:bodyPr/>
                    <a:lstStyle/>
                    <a:p>
                      <a:pPr algn="l">
                        <a:lnSpc>
                          <a:spcPct val="150000"/>
                        </a:lnSpc>
                      </a:pPr>
                      <a:r>
                        <a:rPr lang="zh-CN" sz="105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路径损耗模型</a:t>
                      </a:r>
                      <a:endParaRPr lang="zh-CN" sz="1050" kern="100">
                        <a:solidFill>
                          <a:srgbClr val="000000"/>
                        </a:solidFill>
                        <a:effectLst/>
                        <a:latin typeface="宋体" panose="02010600030101010101" pitchFamily="2" charset="-122"/>
                        <a:ea typeface="宋体" panose="02010600030101010101" pitchFamily="2" charset="-122"/>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pPr>
                      <a:r>
                        <a:rPr lang="en-US" sz="1050" kern="100">
                          <a:solidFill>
                            <a:srgbClr val="000000"/>
                          </a:solidFill>
                          <a:effectLst/>
                          <a:latin typeface="Times New Roman" panose="02020603050405020304" pitchFamily="18" charset="0"/>
                          <a:ea typeface="等线" panose="02010600030101010101" pitchFamily="2" charset="-122"/>
                          <a:cs typeface="Arial" panose="020B0604020202020204" pitchFamily="34" charset="0"/>
                        </a:rPr>
                        <a:t>Two-Ray Interference</a:t>
                      </a:r>
                      <a:endParaRPr lang="zh-CN" sz="1050" kern="100">
                        <a:solidFill>
                          <a:srgbClr val="000000"/>
                        </a:solidFill>
                        <a:effectLst/>
                        <a:latin typeface="宋体" panose="02010600030101010101" pitchFamily="2" charset="-122"/>
                        <a:ea typeface="宋体" panose="02010600030101010101" pitchFamily="2" charset="-122"/>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52412443"/>
                  </a:ext>
                </a:extLst>
              </a:tr>
              <a:tr h="209927">
                <a:tc>
                  <a:txBody>
                    <a:bodyPr/>
                    <a:lstStyle/>
                    <a:p>
                      <a:pPr algn="l">
                        <a:lnSpc>
                          <a:spcPct val="150000"/>
                        </a:lnSpc>
                      </a:pPr>
                      <a:r>
                        <a:rPr lang="zh-CN" sz="105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衰落模型</a:t>
                      </a:r>
                      <a:endParaRPr lang="zh-CN" sz="1050" kern="100">
                        <a:solidFill>
                          <a:srgbClr val="000000"/>
                        </a:solidFill>
                        <a:effectLst/>
                        <a:latin typeface="宋体" panose="02010600030101010101" pitchFamily="2" charset="-122"/>
                        <a:ea typeface="宋体" panose="02010600030101010101" pitchFamily="2" charset="-122"/>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pPr>
                      <a:r>
                        <a:rPr lang="en-US" sz="1050" kern="100">
                          <a:solidFill>
                            <a:srgbClr val="000000"/>
                          </a:solidFill>
                          <a:effectLst/>
                          <a:latin typeface="Times New Roman" panose="02020603050405020304" pitchFamily="18" charset="0"/>
                          <a:ea typeface="等线" panose="02010600030101010101" pitchFamily="2" charset="-122"/>
                          <a:cs typeface="Arial" panose="020B0604020202020204" pitchFamily="34" charset="0"/>
                        </a:rPr>
                        <a:t>Simple Obstacle Shadowing</a:t>
                      </a:r>
                      <a:endParaRPr lang="zh-CN" sz="1050" kern="100">
                        <a:solidFill>
                          <a:srgbClr val="000000"/>
                        </a:solidFill>
                        <a:effectLst/>
                        <a:latin typeface="宋体" panose="02010600030101010101" pitchFamily="2" charset="-122"/>
                        <a:ea typeface="宋体" panose="02010600030101010101" pitchFamily="2" charset="-122"/>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8358245"/>
                  </a:ext>
                </a:extLst>
              </a:tr>
              <a:tr h="209927">
                <a:tc>
                  <a:txBody>
                    <a:bodyPr/>
                    <a:lstStyle/>
                    <a:p>
                      <a:pPr algn="l">
                        <a:lnSpc>
                          <a:spcPct val="150000"/>
                        </a:lnSpc>
                      </a:pPr>
                      <a:r>
                        <a:rPr lang="zh-CN" sz="105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通信协议</a:t>
                      </a:r>
                      <a:endParaRPr lang="zh-CN" sz="1050" kern="100">
                        <a:solidFill>
                          <a:srgbClr val="000000"/>
                        </a:solidFill>
                        <a:effectLst/>
                        <a:latin typeface="宋体" panose="02010600030101010101" pitchFamily="2" charset="-122"/>
                        <a:ea typeface="宋体" panose="02010600030101010101" pitchFamily="2" charset="-122"/>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pPr>
                      <a:r>
                        <a:rPr lang="en-US" sz="1050" kern="100">
                          <a:solidFill>
                            <a:srgbClr val="000000"/>
                          </a:solidFill>
                          <a:effectLst/>
                          <a:latin typeface="Times New Roman" panose="02020603050405020304" pitchFamily="18" charset="0"/>
                          <a:ea typeface="等线" panose="02010600030101010101" pitchFamily="2" charset="-122"/>
                          <a:cs typeface="Arial" panose="020B0604020202020204" pitchFamily="34" charset="0"/>
                        </a:rPr>
                        <a:t>IEEE 802.11p</a:t>
                      </a:r>
                      <a:endParaRPr lang="zh-CN" sz="1050" kern="100">
                        <a:solidFill>
                          <a:srgbClr val="000000"/>
                        </a:solidFill>
                        <a:effectLst/>
                        <a:latin typeface="宋体" panose="02010600030101010101" pitchFamily="2" charset="-122"/>
                        <a:ea typeface="宋体" panose="02010600030101010101" pitchFamily="2" charset="-122"/>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9328828"/>
                  </a:ext>
                </a:extLst>
              </a:tr>
              <a:tr h="209927">
                <a:tc>
                  <a:txBody>
                    <a:bodyPr/>
                    <a:lstStyle/>
                    <a:p>
                      <a:pPr algn="l">
                        <a:lnSpc>
                          <a:spcPct val="150000"/>
                        </a:lnSpc>
                      </a:pPr>
                      <a:r>
                        <a:rPr lang="zh-CN" sz="105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网络协议</a:t>
                      </a:r>
                      <a:endParaRPr lang="zh-CN" sz="1050" kern="100">
                        <a:solidFill>
                          <a:srgbClr val="000000"/>
                        </a:solidFill>
                        <a:effectLst/>
                        <a:latin typeface="宋体" panose="02010600030101010101" pitchFamily="2" charset="-122"/>
                        <a:ea typeface="宋体" panose="02010600030101010101" pitchFamily="2" charset="-122"/>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pPr>
                      <a:r>
                        <a:rPr lang="en-US" sz="1050" kern="100">
                          <a:solidFill>
                            <a:srgbClr val="000000"/>
                          </a:solidFill>
                          <a:effectLst/>
                          <a:latin typeface="Times New Roman" panose="02020603050405020304" pitchFamily="18" charset="0"/>
                          <a:ea typeface="等线" panose="02010600030101010101" pitchFamily="2" charset="-122"/>
                          <a:cs typeface="Arial" panose="020B0604020202020204" pitchFamily="34" charset="0"/>
                        </a:rPr>
                        <a:t>WAVE</a:t>
                      </a:r>
                      <a:endParaRPr lang="zh-CN" sz="1050" kern="100">
                        <a:solidFill>
                          <a:srgbClr val="000000"/>
                        </a:solidFill>
                        <a:effectLst/>
                        <a:latin typeface="宋体" panose="02010600030101010101" pitchFamily="2" charset="-122"/>
                        <a:ea typeface="宋体" panose="02010600030101010101" pitchFamily="2" charset="-122"/>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85450286"/>
                  </a:ext>
                </a:extLst>
              </a:tr>
              <a:tr h="209927">
                <a:tc>
                  <a:txBody>
                    <a:bodyPr/>
                    <a:lstStyle/>
                    <a:p>
                      <a:pPr algn="l">
                        <a:lnSpc>
                          <a:spcPct val="150000"/>
                        </a:lnSpc>
                      </a:pPr>
                      <a:r>
                        <a:rPr lang="zh-CN" sz="105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传输范围</a:t>
                      </a:r>
                      <a:r>
                        <a:rPr lang="en-US" sz="105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lang="en-US" sz="1050" kern="100">
                          <a:solidFill>
                            <a:srgbClr val="000000"/>
                          </a:solidFill>
                          <a:effectLst/>
                          <a:latin typeface="Times New Roman" panose="02020603050405020304" pitchFamily="18" charset="0"/>
                          <a:ea typeface="宋体" panose="02010600030101010101" pitchFamily="2" charset="-122"/>
                          <a:cs typeface="Arial" panose="020B0604020202020204" pitchFamily="34" charset="0"/>
                        </a:rPr>
                        <a:t>m</a:t>
                      </a:r>
                      <a:r>
                        <a:rPr lang="en-US" sz="105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endParaRPr lang="zh-CN" sz="1050" kern="100">
                        <a:solidFill>
                          <a:srgbClr val="000000"/>
                        </a:solidFill>
                        <a:effectLst/>
                        <a:latin typeface="宋体" panose="02010600030101010101" pitchFamily="2" charset="-122"/>
                        <a:ea typeface="宋体" panose="02010600030101010101" pitchFamily="2" charset="-122"/>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pPr>
                      <a:r>
                        <a:rPr lang="en-US" sz="1050" kern="100">
                          <a:solidFill>
                            <a:srgbClr val="000000"/>
                          </a:solidFill>
                          <a:effectLst/>
                          <a:latin typeface="Times New Roman" panose="02020603050405020304" pitchFamily="18" charset="0"/>
                          <a:ea typeface="等线" panose="02010600030101010101" pitchFamily="2" charset="-122"/>
                          <a:cs typeface="Arial" panose="020B0604020202020204" pitchFamily="34" charset="0"/>
                        </a:rPr>
                        <a:t>300</a:t>
                      </a:r>
                      <a:endParaRPr lang="zh-CN" sz="1050" kern="100">
                        <a:solidFill>
                          <a:srgbClr val="000000"/>
                        </a:solidFill>
                        <a:effectLst/>
                        <a:latin typeface="宋体" panose="02010600030101010101" pitchFamily="2" charset="-122"/>
                        <a:ea typeface="宋体" panose="02010600030101010101" pitchFamily="2" charset="-122"/>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95833717"/>
                  </a:ext>
                </a:extLst>
              </a:tr>
              <a:tr h="209927">
                <a:tc>
                  <a:txBody>
                    <a:bodyPr/>
                    <a:lstStyle/>
                    <a:p>
                      <a:pPr algn="l">
                        <a:lnSpc>
                          <a:spcPct val="150000"/>
                        </a:lnSpc>
                      </a:pPr>
                      <a:r>
                        <a:rPr lang="zh-CN" sz="105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车辆节点数目</a:t>
                      </a:r>
                      <a:endParaRPr lang="zh-CN" sz="1050" kern="100">
                        <a:solidFill>
                          <a:srgbClr val="000000"/>
                        </a:solidFill>
                        <a:effectLst/>
                        <a:latin typeface="宋体" panose="02010600030101010101" pitchFamily="2" charset="-122"/>
                        <a:ea typeface="宋体" panose="02010600030101010101" pitchFamily="2" charset="-122"/>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pPr>
                      <a:r>
                        <a:rPr lang="en-US" sz="1050" kern="100">
                          <a:solidFill>
                            <a:srgbClr val="000000"/>
                          </a:solidFill>
                          <a:effectLst/>
                          <a:latin typeface="Times New Roman" panose="02020603050405020304" pitchFamily="18" charset="0"/>
                          <a:ea typeface="等线" panose="02010600030101010101" pitchFamily="2" charset="-122"/>
                          <a:cs typeface="Arial" panose="020B0604020202020204" pitchFamily="34" charset="0"/>
                        </a:rPr>
                        <a:t>[50</a:t>
                      </a:r>
                      <a:r>
                        <a:rPr lang="en-US" sz="105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lang="en-US" sz="1050" kern="100">
                          <a:solidFill>
                            <a:srgbClr val="000000"/>
                          </a:solidFill>
                          <a:effectLst/>
                          <a:latin typeface="Times New Roman" panose="02020603050405020304" pitchFamily="18" charset="0"/>
                          <a:ea typeface="等线" panose="02010600030101010101" pitchFamily="2" charset="-122"/>
                          <a:cs typeface="Arial" panose="020B0604020202020204" pitchFamily="34" charset="0"/>
                        </a:rPr>
                        <a:t>200]</a:t>
                      </a:r>
                      <a:endParaRPr lang="zh-CN" sz="1050" kern="100">
                        <a:solidFill>
                          <a:srgbClr val="000000"/>
                        </a:solidFill>
                        <a:effectLst/>
                        <a:latin typeface="宋体" panose="02010600030101010101" pitchFamily="2" charset="-122"/>
                        <a:ea typeface="宋体" panose="02010600030101010101" pitchFamily="2" charset="-122"/>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06069781"/>
                  </a:ext>
                </a:extLst>
              </a:tr>
              <a:tr h="222581">
                <a:tc>
                  <a:txBody>
                    <a:bodyPr/>
                    <a:lstStyle/>
                    <a:p>
                      <a:pPr algn="l">
                        <a:lnSpc>
                          <a:spcPct val="150000"/>
                        </a:lnSpc>
                      </a:pPr>
                      <a:r>
                        <a:rPr lang="zh-CN" sz="1050"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恶意节点比例</a:t>
                      </a:r>
                      <a:r>
                        <a:rPr lang="en-US" sz="1050"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lang="en-US" sz="1050" kern="1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rPr>
                        <a:t>%</a:t>
                      </a:r>
                      <a:r>
                        <a:rPr lang="en-US" sz="1050"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endParaRPr lang="zh-CN" sz="1050" kern="100" dirty="0">
                        <a:solidFill>
                          <a:srgbClr val="000000"/>
                        </a:solidFill>
                        <a:effectLst/>
                        <a:latin typeface="宋体" panose="02010600030101010101" pitchFamily="2" charset="-122"/>
                        <a:ea typeface="宋体" panose="02010600030101010101" pitchFamily="2" charset="-122"/>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pPr>
                      <a:r>
                        <a:rPr lang="en-US" sz="1050" kern="100" dirty="0">
                          <a:solidFill>
                            <a:srgbClr val="000000"/>
                          </a:solidFill>
                          <a:effectLst/>
                          <a:latin typeface="Times New Roman" panose="02020603050405020304" pitchFamily="18" charset="0"/>
                          <a:ea typeface="等线" panose="02010600030101010101" pitchFamily="2" charset="-122"/>
                          <a:cs typeface="Arial" panose="020B0604020202020204" pitchFamily="34" charset="0"/>
                        </a:rPr>
                        <a:t>10</a:t>
                      </a:r>
                      <a:r>
                        <a:rPr lang="en-US" sz="1050"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lang="en-US" sz="1050" kern="100" dirty="0">
                          <a:solidFill>
                            <a:srgbClr val="000000"/>
                          </a:solidFill>
                          <a:effectLst/>
                          <a:latin typeface="Times New Roman" panose="02020603050405020304" pitchFamily="18" charset="0"/>
                          <a:ea typeface="等线" panose="02010600030101010101" pitchFamily="2" charset="-122"/>
                          <a:cs typeface="Arial" panose="020B0604020202020204" pitchFamily="34" charset="0"/>
                        </a:rPr>
                        <a:t>20</a:t>
                      </a:r>
                      <a:r>
                        <a:rPr lang="en-US" sz="1050"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lang="en-US" sz="1050" kern="100" dirty="0">
                          <a:solidFill>
                            <a:srgbClr val="000000"/>
                          </a:solidFill>
                          <a:effectLst/>
                          <a:latin typeface="Times New Roman" panose="02020603050405020304" pitchFamily="18" charset="0"/>
                          <a:ea typeface="等线" panose="02010600030101010101" pitchFamily="2" charset="-122"/>
                          <a:cs typeface="Arial" panose="020B0604020202020204" pitchFamily="34" charset="0"/>
                        </a:rPr>
                        <a:t>30</a:t>
                      </a:r>
                      <a:r>
                        <a:rPr lang="en-US" sz="1050"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lang="en-US" sz="1050" kern="100" dirty="0">
                          <a:solidFill>
                            <a:srgbClr val="000000"/>
                          </a:solidFill>
                          <a:effectLst/>
                          <a:latin typeface="Times New Roman" panose="02020603050405020304" pitchFamily="18" charset="0"/>
                          <a:ea typeface="等线" panose="02010600030101010101" pitchFamily="2" charset="-122"/>
                          <a:cs typeface="Arial" panose="020B0604020202020204" pitchFamily="34" charset="0"/>
                        </a:rPr>
                        <a:t>40</a:t>
                      </a:r>
                      <a:endParaRPr lang="zh-CN" sz="1050" kern="100" dirty="0">
                        <a:solidFill>
                          <a:srgbClr val="000000"/>
                        </a:solidFill>
                        <a:effectLst/>
                        <a:latin typeface="宋体" panose="02010600030101010101" pitchFamily="2" charset="-122"/>
                        <a:ea typeface="宋体" panose="02010600030101010101" pitchFamily="2" charset="-122"/>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4526152"/>
                  </a:ext>
                </a:extLst>
              </a:tr>
            </a:tbl>
          </a:graphicData>
        </a:graphic>
      </p:graphicFrame>
    </p:spTree>
    <p:extLst>
      <p:ext uri="{BB962C8B-B14F-4D97-AF65-F5344CB8AC3E}">
        <p14:creationId xmlns:p14="http://schemas.microsoft.com/office/powerpoint/2010/main" val="80477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7"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2.3 </a:t>
            </a:r>
            <a:r>
              <a:rPr lang="zh-CN" altLang="en-US" dirty="0">
                <a:sym typeface="微软雅黑" panose="020B0503020204020204" pitchFamily="34" charset="-122"/>
              </a:rPr>
              <a:t>信任模型参数选择</a:t>
            </a:r>
          </a:p>
        </p:txBody>
      </p:sp>
      <p:sp>
        <p:nvSpPr>
          <p:cNvPr id="7" name="Freeform 115"/>
          <p:cNvSpPr/>
          <p:nvPr/>
        </p:nvSpPr>
        <p:spPr bwMode="auto">
          <a:xfrm>
            <a:off x="3911632" y="1129686"/>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6" name="矩形 5"/>
          <p:cNvSpPr/>
          <p:nvPr/>
        </p:nvSpPr>
        <p:spPr>
          <a:xfrm>
            <a:off x="4102805" y="999825"/>
            <a:ext cx="3868868" cy="1156855"/>
          </a:xfrm>
          <a:prstGeom prst="rect">
            <a:avLst/>
          </a:prstGeom>
        </p:spPr>
        <p:txBody>
          <a:bodyPr wrap="square">
            <a:spAutoFit/>
          </a:bodyPr>
          <a:lstStyle/>
          <a:p>
            <a:pPr>
              <a:lnSpc>
                <a:spcPct val="150000"/>
              </a:lnSpc>
            </a:pPr>
            <a:r>
              <a:rPr lang="zh-CN" altLang="en-US" sz="1600" dirty="0">
                <a:solidFill>
                  <a:schemeClr val="tx1">
                    <a:lumMod val="75000"/>
                    <a:lumOff val="25000"/>
                  </a:schemeClr>
                </a:solidFill>
                <a:latin typeface="+mj-ea"/>
                <a:ea typeface="+mj-ea"/>
              </a:rPr>
              <a:t>直接信任           可以通过下式得到，但由于</a:t>
            </a:r>
            <a:r>
              <a:rPr lang="en-US" altLang="zh-CN" sz="1600" dirty="0">
                <a:solidFill>
                  <a:schemeClr val="tx1">
                    <a:lumMod val="75000"/>
                    <a:lumOff val="25000"/>
                  </a:schemeClr>
                </a:solidFill>
                <a:latin typeface="+mj-ea"/>
                <a:ea typeface="+mj-ea"/>
              </a:rPr>
              <a:t>b</a:t>
            </a:r>
            <a:r>
              <a:rPr lang="zh-CN" altLang="en-US" sz="1600" dirty="0">
                <a:solidFill>
                  <a:schemeClr val="tx1">
                    <a:lumMod val="75000"/>
                    <a:lumOff val="25000"/>
                  </a:schemeClr>
                </a:solidFill>
                <a:latin typeface="+mj-ea"/>
                <a:ea typeface="+mj-ea"/>
              </a:rPr>
              <a:t>和</a:t>
            </a:r>
            <a:r>
              <a:rPr lang="en-US" altLang="zh-CN" sz="1600" dirty="0">
                <a:solidFill>
                  <a:schemeClr val="tx1">
                    <a:lumMod val="75000"/>
                    <a:lumOff val="25000"/>
                  </a:schemeClr>
                </a:solidFill>
                <a:latin typeface="+mj-ea"/>
                <a:ea typeface="+mj-ea"/>
              </a:rPr>
              <a:t>c</a:t>
            </a:r>
            <a:r>
              <a:rPr lang="zh-CN" altLang="en-US" sz="1600" dirty="0">
                <a:solidFill>
                  <a:schemeClr val="tx1">
                    <a:lumMod val="75000"/>
                    <a:lumOff val="25000"/>
                  </a:schemeClr>
                </a:solidFill>
                <a:latin typeface="+mj-ea"/>
                <a:ea typeface="+mj-ea"/>
              </a:rPr>
              <a:t>会影响直接信任的精确度，因此需要通过对比实验选取</a:t>
            </a:r>
            <a:r>
              <a:rPr lang="en-US" altLang="zh-CN" sz="1600" dirty="0">
                <a:solidFill>
                  <a:schemeClr val="tx1">
                    <a:lumMod val="75000"/>
                    <a:lumOff val="25000"/>
                  </a:schemeClr>
                </a:solidFill>
                <a:latin typeface="+mj-ea"/>
                <a:ea typeface="+mj-ea"/>
              </a:rPr>
              <a:t>b</a:t>
            </a:r>
            <a:r>
              <a:rPr lang="zh-CN" altLang="en-US" sz="1600" dirty="0">
                <a:solidFill>
                  <a:schemeClr val="tx1">
                    <a:lumMod val="75000"/>
                    <a:lumOff val="25000"/>
                  </a:schemeClr>
                </a:solidFill>
                <a:latin typeface="+mj-ea"/>
                <a:ea typeface="+mj-ea"/>
              </a:rPr>
              <a:t>和</a:t>
            </a:r>
            <a:r>
              <a:rPr lang="en-US" altLang="zh-CN" sz="1600" dirty="0">
                <a:solidFill>
                  <a:schemeClr val="tx1">
                    <a:lumMod val="75000"/>
                    <a:lumOff val="25000"/>
                  </a:schemeClr>
                </a:solidFill>
                <a:latin typeface="+mj-ea"/>
                <a:ea typeface="+mj-ea"/>
              </a:rPr>
              <a:t>c</a:t>
            </a:r>
            <a:r>
              <a:rPr lang="zh-CN" altLang="en-US" sz="1600" dirty="0">
                <a:solidFill>
                  <a:schemeClr val="tx1">
                    <a:lumMod val="75000"/>
                    <a:lumOff val="25000"/>
                  </a:schemeClr>
                </a:solidFill>
                <a:latin typeface="+mj-ea"/>
                <a:ea typeface="+mj-ea"/>
              </a:rPr>
              <a:t>的值。</a:t>
            </a:r>
          </a:p>
        </p:txBody>
      </p:sp>
      <p:pic>
        <p:nvPicPr>
          <p:cNvPr id="3" name="图片 2" descr="Figure_1">
            <a:extLst>
              <a:ext uri="{FF2B5EF4-FFF2-40B4-BE49-F238E27FC236}">
                <a16:creationId xmlns:a16="http://schemas.microsoft.com/office/drawing/2014/main" id="{DEB2FBDA-B91D-0489-F227-5A7441B7FBF1}"/>
              </a:ext>
            </a:extLst>
          </p:cNvPr>
          <p:cNvPicPr>
            <a:picLocks noChangeAspect="1"/>
          </p:cNvPicPr>
          <p:nvPr/>
        </p:nvPicPr>
        <p:blipFill>
          <a:blip r:embed="rId3"/>
          <a:srcRect t="3560" r="6230"/>
          <a:stretch>
            <a:fillRect/>
          </a:stretch>
        </p:blipFill>
        <p:spPr>
          <a:xfrm>
            <a:off x="338212" y="748468"/>
            <a:ext cx="2995295" cy="2397760"/>
          </a:xfrm>
          <a:prstGeom prst="rect">
            <a:avLst/>
          </a:prstGeom>
        </p:spPr>
      </p:pic>
      <p:pic>
        <p:nvPicPr>
          <p:cNvPr id="4" name="图片 3" descr="dt3d">
            <a:extLst>
              <a:ext uri="{FF2B5EF4-FFF2-40B4-BE49-F238E27FC236}">
                <a16:creationId xmlns:a16="http://schemas.microsoft.com/office/drawing/2014/main" id="{9C903204-142F-8CEA-3A37-50EA617CB539}"/>
              </a:ext>
            </a:extLst>
          </p:cNvPr>
          <p:cNvPicPr>
            <a:picLocks noChangeAspect="1"/>
          </p:cNvPicPr>
          <p:nvPr/>
        </p:nvPicPr>
        <p:blipFill>
          <a:blip r:embed="rId4"/>
          <a:srcRect l="22640" t="16538" r="12042" b="7547"/>
          <a:stretch>
            <a:fillRect/>
          </a:stretch>
        </p:blipFill>
        <p:spPr>
          <a:xfrm>
            <a:off x="781909" y="3297810"/>
            <a:ext cx="2760345" cy="2407920"/>
          </a:xfrm>
          <a:prstGeom prst="rect">
            <a:avLst/>
          </a:prstGeom>
        </p:spPr>
      </p:pic>
      <p:pic>
        <p:nvPicPr>
          <p:cNvPr id="5" name="图片 4" descr="b=20c=6">
            <a:extLst>
              <a:ext uri="{FF2B5EF4-FFF2-40B4-BE49-F238E27FC236}">
                <a16:creationId xmlns:a16="http://schemas.microsoft.com/office/drawing/2014/main" id="{A6137C0C-DEB4-04E3-AE72-593CFA1B728B}"/>
              </a:ext>
            </a:extLst>
          </p:cNvPr>
          <p:cNvPicPr>
            <a:picLocks noChangeAspect="1"/>
          </p:cNvPicPr>
          <p:nvPr/>
        </p:nvPicPr>
        <p:blipFill rotWithShape="1">
          <a:blip r:embed="rId5"/>
          <a:srcRect l="22710" t="15996" r="10756" b="4964"/>
          <a:stretch/>
        </p:blipFill>
        <p:spPr bwMode="auto">
          <a:xfrm>
            <a:off x="3530374" y="3232051"/>
            <a:ext cx="2822889" cy="2516189"/>
          </a:xfrm>
          <a:prstGeom prst="rect">
            <a:avLst/>
          </a:prstGeom>
          <a:ln>
            <a:noFill/>
          </a:ln>
          <a:extLst>
            <a:ext uri="{53640926-AAD7-44D8-BBD7-CCE9431645EC}">
              <a14:shadowObscured xmlns:a14="http://schemas.microsoft.com/office/drawing/2010/main"/>
            </a:ext>
          </a:extLst>
        </p:spPr>
      </p:pic>
      <p:pic>
        <p:nvPicPr>
          <p:cNvPr id="10" name="图片 9" descr="b=20c=10">
            <a:extLst>
              <a:ext uri="{FF2B5EF4-FFF2-40B4-BE49-F238E27FC236}">
                <a16:creationId xmlns:a16="http://schemas.microsoft.com/office/drawing/2014/main" id="{2E01B1DC-6456-030B-2927-40E61F499D07}"/>
              </a:ext>
            </a:extLst>
          </p:cNvPr>
          <p:cNvPicPr>
            <a:picLocks noChangeAspect="1"/>
          </p:cNvPicPr>
          <p:nvPr/>
        </p:nvPicPr>
        <p:blipFill rotWithShape="1">
          <a:blip r:embed="rId6"/>
          <a:srcRect l="22826" t="16217" r="10958" b="6101"/>
          <a:stretch/>
        </p:blipFill>
        <p:spPr bwMode="auto">
          <a:xfrm>
            <a:off x="6336243" y="3244107"/>
            <a:ext cx="2785745" cy="2453005"/>
          </a:xfrm>
          <a:prstGeom prst="rect">
            <a:avLst/>
          </a:prstGeom>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EE7D986A-A60D-9C54-AC6E-47E49B466D9C}"/>
                  </a:ext>
                </a:extLst>
              </p:cNvPr>
              <p:cNvSpPr txBox="1"/>
              <p:nvPr/>
            </p:nvSpPr>
            <p:spPr>
              <a:xfrm>
                <a:off x="3524493" y="2422176"/>
                <a:ext cx="4572000" cy="4775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8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zh-CN" altLang="en-US" sz="1800" kern="0">
                              <a:solidFill>
                                <a:schemeClr val="tx1">
                                  <a:lumMod val="75000"/>
                                  <a:lumOff val="25000"/>
                                </a:schemeClr>
                              </a:solidFill>
                              <a:latin typeface="Cambria Math" panose="02040503050406030204" pitchFamily="18" charset="0"/>
                              <a:ea typeface="微软雅黑" panose="020B0503020204020204" pitchFamily="34" charset="-122"/>
                            </a:rPr>
                            <m:t>𝐷𝑇</m:t>
                          </m:r>
                        </m:e>
                        <m:sub>
                          <m:r>
                            <a:rPr lang="zh-CN" altLang="en-US" sz="1800" kern="0">
                              <a:solidFill>
                                <a:schemeClr val="tx1">
                                  <a:lumMod val="75000"/>
                                  <a:lumOff val="25000"/>
                                </a:schemeClr>
                              </a:solidFill>
                              <a:latin typeface="Cambria Math" panose="02040503050406030204" pitchFamily="18" charset="0"/>
                              <a:ea typeface="微软雅黑" panose="020B0503020204020204" pitchFamily="34" charset="-122"/>
                            </a:rPr>
                            <m:t>𝑖</m:t>
                          </m:r>
                          <m:r>
                            <a:rPr lang="zh-CN" altLang="en-US" sz="1800" kern="0">
                              <a:solidFill>
                                <a:schemeClr val="tx1">
                                  <a:lumMod val="75000"/>
                                  <a:lumOff val="25000"/>
                                </a:schemeClr>
                              </a:solidFill>
                              <a:latin typeface="Cambria Math" panose="02040503050406030204" pitchFamily="18" charset="0"/>
                              <a:ea typeface="微软雅黑" panose="020B0503020204020204" pitchFamily="34" charset="-122"/>
                            </a:rPr>
                            <m:t>→</m:t>
                          </m:r>
                          <m:r>
                            <a:rPr lang="zh-CN" altLang="en-US" sz="1800" kern="0">
                              <a:solidFill>
                                <a:schemeClr val="tx1">
                                  <a:lumMod val="75000"/>
                                  <a:lumOff val="25000"/>
                                </a:schemeClr>
                              </a:solidFill>
                              <a:latin typeface="Cambria Math" panose="02040503050406030204" pitchFamily="18" charset="0"/>
                              <a:ea typeface="微软雅黑" panose="020B0503020204020204" pitchFamily="34" charset="-122"/>
                            </a:rPr>
                            <m:t>𝑗</m:t>
                          </m:r>
                        </m:sub>
                      </m:sSub>
                      <m:r>
                        <a:rPr lang="zh-CN" altLang="en-US" sz="1800" kern="0">
                          <a:solidFill>
                            <a:schemeClr val="tx1">
                              <a:lumMod val="75000"/>
                              <a:lumOff val="25000"/>
                            </a:schemeClr>
                          </a:solidFill>
                          <a:latin typeface="Cambria Math" panose="02040503050406030204" pitchFamily="18" charset="0"/>
                          <a:ea typeface="微软雅黑" panose="020B0503020204020204" pitchFamily="34" charset="-122"/>
                        </a:rPr>
                        <m:t>=</m:t>
                      </m:r>
                      <m:sSup>
                        <m:sSupPr>
                          <m:ctrlPr>
                            <a:rPr lang="zh-CN" altLang="en-US" sz="1800" i="1" kern="0">
                              <a:solidFill>
                                <a:schemeClr val="tx1">
                                  <a:lumMod val="75000"/>
                                  <a:lumOff val="25000"/>
                                </a:schemeClr>
                              </a:solidFill>
                              <a:latin typeface="Cambria Math" panose="02040503050406030204" pitchFamily="18" charset="0"/>
                              <a:ea typeface="微软雅黑" panose="020B0503020204020204" pitchFamily="34" charset="-122"/>
                            </a:rPr>
                          </m:ctrlPr>
                        </m:sSupPr>
                        <m:e>
                          <m:r>
                            <a:rPr lang="zh-CN" altLang="en-US" sz="1800" kern="0">
                              <a:solidFill>
                                <a:schemeClr val="tx1">
                                  <a:lumMod val="75000"/>
                                  <a:lumOff val="25000"/>
                                </a:schemeClr>
                              </a:solidFill>
                              <a:latin typeface="Cambria Math" panose="02040503050406030204" pitchFamily="18" charset="0"/>
                              <a:ea typeface="微软雅黑" panose="020B0503020204020204" pitchFamily="34" charset="-122"/>
                            </a:rPr>
                            <m:t>𝑒</m:t>
                          </m:r>
                        </m:e>
                        <m:sup>
                          <m:r>
                            <a:rPr lang="zh-CN" altLang="en-US" sz="1800" kern="0">
                              <a:solidFill>
                                <a:schemeClr val="tx1">
                                  <a:lumMod val="75000"/>
                                  <a:lumOff val="25000"/>
                                </a:schemeClr>
                              </a:solidFill>
                              <a:latin typeface="Cambria Math" panose="02040503050406030204" pitchFamily="18" charset="0"/>
                              <a:ea typeface="微软雅黑" panose="020B0503020204020204" pitchFamily="34" charset="-122"/>
                            </a:rPr>
                            <m:t>−</m:t>
                          </m:r>
                          <m:r>
                            <a:rPr lang="zh-CN" altLang="en-US" sz="1800" kern="0">
                              <a:solidFill>
                                <a:schemeClr val="tx1">
                                  <a:lumMod val="75000"/>
                                  <a:lumOff val="25000"/>
                                </a:schemeClr>
                              </a:solidFill>
                              <a:latin typeface="Cambria Math" panose="02040503050406030204" pitchFamily="18" charset="0"/>
                              <a:ea typeface="微软雅黑" panose="020B0503020204020204" pitchFamily="34" charset="-122"/>
                            </a:rPr>
                            <m:t>𝑏</m:t>
                          </m:r>
                          <m:sSup>
                            <m:sSupPr>
                              <m:ctrlPr>
                                <a:rPr lang="zh-CN" altLang="en-US" sz="1800" i="1" kern="0">
                                  <a:solidFill>
                                    <a:schemeClr val="tx1">
                                      <a:lumMod val="75000"/>
                                      <a:lumOff val="25000"/>
                                    </a:schemeClr>
                                  </a:solidFill>
                                  <a:latin typeface="Cambria Math" panose="02040503050406030204" pitchFamily="18" charset="0"/>
                                  <a:ea typeface="微软雅黑" panose="020B0503020204020204" pitchFamily="34" charset="-122"/>
                                </a:rPr>
                              </m:ctrlPr>
                            </m:sSupPr>
                            <m:e>
                              <m:r>
                                <a:rPr lang="zh-CN" altLang="en-US" sz="1800" kern="0">
                                  <a:solidFill>
                                    <a:schemeClr val="tx1">
                                      <a:lumMod val="75000"/>
                                      <a:lumOff val="25000"/>
                                    </a:schemeClr>
                                  </a:solidFill>
                                  <a:latin typeface="Cambria Math" panose="02040503050406030204" pitchFamily="18" charset="0"/>
                                  <a:ea typeface="微软雅黑" panose="020B0503020204020204" pitchFamily="34" charset="-122"/>
                                </a:rPr>
                                <m:t>𝑒</m:t>
                              </m:r>
                            </m:e>
                            <m:sup>
                              <m:r>
                                <a:rPr lang="zh-CN" altLang="en-US" sz="1800" kern="0">
                                  <a:solidFill>
                                    <a:schemeClr val="tx1">
                                      <a:lumMod val="75000"/>
                                      <a:lumOff val="25000"/>
                                    </a:schemeClr>
                                  </a:solidFill>
                                  <a:latin typeface="Cambria Math" panose="02040503050406030204" pitchFamily="18" charset="0"/>
                                  <a:ea typeface="微软雅黑" panose="020B0503020204020204" pitchFamily="34" charset="-122"/>
                                </a:rPr>
                                <m:t>−</m:t>
                              </m:r>
                              <m:r>
                                <a:rPr lang="zh-CN" altLang="en-US" sz="1800" kern="0">
                                  <a:solidFill>
                                    <a:schemeClr val="tx1">
                                      <a:lumMod val="75000"/>
                                      <a:lumOff val="25000"/>
                                    </a:schemeClr>
                                  </a:solidFill>
                                  <a:latin typeface="Cambria Math" panose="02040503050406030204" pitchFamily="18" charset="0"/>
                                  <a:ea typeface="微软雅黑" panose="020B0503020204020204" pitchFamily="34" charset="-122"/>
                                </a:rPr>
                                <m:t>𝑐</m:t>
                              </m:r>
                              <m:sSub>
                                <m:sSubPr>
                                  <m:ctrlPr>
                                    <a:rPr lang="zh-CN" altLang="en-US" sz="18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zh-CN" altLang="en-US" sz="1800" kern="0">
                                      <a:solidFill>
                                        <a:schemeClr val="tx1">
                                          <a:lumMod val="75000"/>
                                          <a:lumOff val="25000"/>
                                        </a:schemeClr>
                                      </a:solidFill>
                                      <a:latin typeface="Cambria Math" panose="02040503050406030204" pitchFamily="18" charset="0"/>
                                      <a:ea typeface="微软雅黑" panose="020B0503020204020204" pitchFamily="34" charset="-122"/>
                                    </a:rPr>
                                    <m:t>×</m:t>
                                  </m:r>
                                  <m:r>
                                    <a:rPr lang="zh-CN" altLang="en-US" sz="1800" kern="0">
                                      <a:solidFill>
                                        <a:schemeClr val="tx1">
                                          <a:lumMod val="75000"/>
                                          <a:lumOff val="25000"/>
                                        </a:schemeClr>
                                      </a:solidFill>
                                      <a:latin typeface="Cambria Math" panose="02040503050406030204" pitchFamily="18" charset="0"/>
                                      <a:ea typeface="微软雅黑" panose="020B0503020204020204" pitchFamily="34" charset="-122"/>
                                    </a:rPr>
                                    <m:t>𝐶𝑜𝑛</m:t>
                                  </m:r>
                                </m:e>
                                <m:sub>
                                  <m:r>
                                    <a:rPr lang="zh-CN" altLang="en-US" sz="1800" kern="0">
                                      <a:solidFill>
                                        <a:schemeClr val="tx1">
                                          <a:lumMod val="75000"/>
                                          <a:lumOff val="25000"/>
                                        </a:schemeClr>
                                      </a:solidFill>
                                      <a:latin typeface="Cambria Math" panose="02040503050406030204" pitchFamily="18" charset="0"/>
                                      <a:ea typeface="微软雅黑" panose="020B0503020204020204" pitchFamily="34" charset="-122"/>
                                    </a:rPr>
                                    <m:t>𝑖</m:t>
                                  </m:r>
                                  <m:r>
                                    <a:rPr lang="zh-CN" altLang="en-US" sz="1800" kern="0">
                                      <a:solidFill>
                                        <a:schemeClr val="tx1">
                                          <a:lumMod val="75000"/>
                                          <a:lumOff val="25000"/>
                                        </a:schemeClr>
                                      </a:solidFill>
                                      <a:latin typeface="Cambria Math" panose="02040503050406030204" pitchFamily="18" charset="0"/>
                                      <a:ea typeface="微软雅黑" panose="020B0503020204020204" pitchFamily="34" charset="-122"/>
                                    </a:rPr>
                                    <m:t>→</m:t>
                                  </m:r>
                                  <m:r>
                                    <a:rPr lang="zh-CN" altLang="en-US" sz="1800" kern="0">
                                      <a:solidFill>
                                        <a:schemeClr val="tx1">
                                          <a:lumMod val="75000"/>
                                          <a:lumOff val="25000"/>
                                        </a:schemeClr>
                                      </a:solidFill>
                                      <a:latin typeface="Cambria Math" panose="02040503050406030204" pitchFamily="18" charset="0"/>
                                      <a:ea typeface="微软雅黑" panose="020B0503020204020204" pitchFamily="34" charset="-122"/>
                                    </a:rPr>
                                    <m:t>𝑗</m:t>
                                  </m:r>
                                </m:sub>
                              </m:sSub>
                              <m:r>
                                <a:rPr lang="zh-CN" altLang="en-US" sz="1800" kern="0">
                                  <a:solidFill>
                                    <a:schemeClr val="tx1">
                                      <a:lumMod val="75000"/>
                                      <a:lumOff val="25000"/>
                                    </a:schemeClr>
                                  </a:solidFill>
                                  <a:latin typeface="Cambria Math" panose="02040503050406030204" pitchFamily="18" charset="0"/>
                                  <a:ea typeface="微软雅黑" panose="020B0503020204020204" pitchFamily="34" charset="-122"/>
                                </a:rPr>
                                <m:t>×</m:t>
                              </m:r>
                              <m:sSub>
                                <m:sSubPr>
                                  <m:ctrlPr>
                                    <a:rPr lang="zh-CN" altLang="en-US" sz="18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zh-CN" altLang="en-US" sz="1800" kern="0">
                                      <a:solidFill>
                                        <a:schemeClr val="tx1">
                                          <a:lumMod val="75000"/>
                                          <a:lumOff val="25000"/>
                                        </a:schemeClr>
                                      </a:solidFill>
                                      <a:latin typeface="Cambria Math" panose="02040503050406030204" pitchFamily="18" charset="0"/>
                                      <a:ea typeface="微软雅黑" panose="020B0503020204020204" pitchFamily="34" charset="-122"/>
                                    </a:rPr>
                                    <m:t>𝑀𝑞</m:t>
                                  </m:r>
                                </m:e>
                                <m:sub>
                                  <m:r>
                                    <a:rPr lang="zh-CN" altLang="en-US" sz="1800" kern="0">
                                      <a:solidFill>
                                        <a:schemeClr val="tx1">
                                          <a:lumMod val="75000"/>
                                          <a:lumOff val="25000"/>
                                        </a:schemeClr>
                                      </a:solidFill>
                                      <a:latin typeface="Cambria Math" panose="02040503050406030204" pitchFamily="18" charset="0"/>
                                      <a:ea typeface="微软雅黑" panose="020B0503020204020204" pitchFamily="34" charset="-122"/>
                                    </a:rPr>
                                    <m:t>𝑖</m:t>
                                  </m:r>
                                  <m:r>
                                    <a:rPr lang="zh-CN" altLang="en-US" sz="1800" kern="0">
                                      <a:solidFill>
                                        <a:schemeClr val="tx1">
                                          <a:lumMod val="75000"/>
                                          <a:lumOff val="25000"/>
                                        </a:schemeClr>
                                      </a:solidFill>
                                      <a:latin typeface="Cambria Math" panose="02040503050406030204" pitchFamily="18" charset="0"/>
                                      <a:ea typeface="微软雅黑" panose="020B0503020204020204" pitchFamily="34" charset="-122"/>
                                    </a:rPr>
                                    <m:t>→</m:t>
                                  </m:r>
                                  <m:r>
                                    <a:rPr lang="zh-CN" altLang="en-US" sz="1800" kern="0">
                                      <a:solidFill>
                                        <a:schemeClr val="tx1">
                                          <a:lumMod val="75000"/>
                                          <a:lumOff val="25000"/>
                                        </a:schemeClr>
                                      </a:solidFill>
                                      <a:latin typeface="Cambria Math" panose="02040503050406030204" pitchFamily="18" charset="0"/>
                                      <a:ea typeface="微软雅黑" panose="020B0503020204020204" pitchFamily="34" charset="-122"/>
                                    </a:rPr>
                                    <m:t>𝑗</m:t>
                                  </m:r>
                                </m:sub>
                              </m:sSub>
                              <m:r>
                                <a:rPr lang="zh-CN" altLang="en-US" sz="1800" kern="0">
                                  <a:solidFill>
                                    <a:schemeClr val="tx1">
                                      <a:lumMod val="75000"/>
                                      <a:lumOff val="25000"/>
                                    </a:schemeClr>
                                  </a:solidFill>
                                  <a:latin typeface="Cambria Math" panose="02040503050406030204" pitchFamily="18" charset="0"/>
                                  <a:ea typeface="微软雅黑" panose="020B0503020204020204" pitchFamily="34" charset="-122"/>
                                </a:rPr>
                                <m:t> </m:t>
                              </m:r>
                            </m:sup>
                          </m:sSup>
                        </m:sup>
                      </m:sSup>
                    </m:oMath>
                  </m:oMathPara>
                </a14:m>
                <a:endPar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mc:Choice>
        <mc:Fallback xmlns="">
          <p:sp>
            <p:nvSpPr>
              <p:cNvPr id="11" name="文本框 10">
                <a:extLst>
                  <a:ext uri="{FF2B5EF4-FFF2-40B4-BE49-F238E27FC236}">
                    <a16:creationId xmlns:a16="http://schemas.microsoft.com/office/drawing/2014/main" id="{EE7D986A-A60D-9C54-AC6E-47E49B466D9C}"/>
                  </a:ext>
                </a:extLst>
              </p:cNvPr>
              <p:cNvSpPr txBox="1">
                <a:spLocks noRot="1" noChangeAspect="1" noMove="1" noResize="1" noEditPoints="1" noAdjustHandles="1" noChangeArrowheads="1" noChangeShapeType="1" noTextEdit="1"/>
              </p:cNvSpPr>
              <p:nvPr/>
            </p:nvSpPr>
            <p:spPr>
              <a:xfrm>
                <a:off x="3524493" y="2422176"/>
                <a:ext cx="4572000" cy="47750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424D1507-59F5-66E0-ED0F-71FE9DDAD304}"/>
                  </a:ext>
                </a:extLst>
              </p:cNvPr>
              <p:cNvSpPr txBox="1"/>
              <p:nvPr/>
            </p:nvSpPr>
            <p:spPr>
              <a:xfrm>
                <a:off x="4863501" y="1051444"/>
                <a:ext cx="1032402" cy="39555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8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zh-CN" altLang="en-US" sz="1800" kern="0">
                              <a:solidFill>
                                <a:schemeClr val="tx1">
                                  <a:lumMod val="75000"/>
                                  <a:lumOff val="25000"/>
                                </a:schemeClr>
                              </a:solidFill>
                              <a:latin typeface="Cambria Math" panose="02040503050406030204" pitchFamily="18" charset="0"/>
                              <a:ea typeface="微软雅黑" panose="020B0503020204020204" pitchFamily="34" charset="-122"/>
                            </a:rPr>
                            <m:t>𝐷𝑇</m:t>
                          </m:r>
                        </m:e>
                        <m:sub>
                          <m:r>
                            <a:rPr lang="zh-CN" altLang="en-US" sz="1800" kern="0">
                              <a:solidFill>
                                <a:schemeClr val="tx1">
                                  <a:lumMod val="75000"/>
                                  <a:lumOff val="25000"/>
                                </a:schemeClr>
                              </a:solidFill>
                              <a:latin typeface="Cambria Math" panose="02040503050406030204" pitchFamily="18" charset="0"/>
                              <a:ea typeface="微软雅黑" panose="020B0503020204020204" pitchFamily="34" charset="-122"/>
                            </a:rPr>
                            <m:t>𝑖</m:t>
                          </m:r>
                          <m:r>
                            <a:rPr lang="zh-CN" altLang="en-US" sz="1800" kern="0">
                              <a:solidFill>
                                <a:schemeClr val="tx1">
                                  <a:lumMod val="75000"/>
                                  <a:lumOff val="25000"/>
                                </a:schemeClr>
                              </a:solidFill>
                              <a:latin typeface="Cambria Math" panose="02040503050406030204" pitchFamily="18" charset="0"/>
                              <a:ea typeface="微软雅黑" panose="020B0503020204020204" pitchFamily="34" charset="-122"/>
                            </a:rPr>
                            <m:t>→</m:t>
                          </m:r>
                          <m:r>
                            <a:rPr lang="zh-CN" altLang="en-US" sz="1800" kern="0">
                              <a:solidFill>
                                <a:schemeClr val="tx1">
                                  <a:lumMod val="75000"/>
                                  <a:lumOff val="25000"/>
                                </a:schemeClr>
                              </a:solidFill>
                              <a:latin typeface="Cambria Math" panose="02040503050406030204" pitchFamily="18" charset="0"/>
                              <a:ea typeface="微软雅黑" panose="020B0503020204020204" pitchFamily="34" charset="-122"/>
                            </a:rPr>
                            <m:t>𝑗</m:t>
                          </m:r>
                        </m:sub>
                      </m:sSub>
                    </m:oMath>
                  </m:oMathPara>
                </a14:m>
                <a:endPar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mc:Choice>
        <mc:Fallback xmlns="">
          <p:sp>
            <p:nvSpPr>
              <p:cNvPr id="13" name="文本框 12">
                <a:extLst>
                  <a:ext uri="{FF2B5EF4-FFF2-40B4-BE49-F238E27FC236}">
                    <a16:creationId xmlns:a16="http://schemas.microsoft.com/office/drawing/2014/main" id="{424D1507-59F5-66E0-ED0F-71FE9DDAD304}"/>
                  </a:ext>
                </a:extLst>
              </p:cNvPr>
              <p:cNvSpPr txBox="1">
                <a:spLocks noRot="1" noChangeAspect="1" noMove="1" noResize="1" noEditPoints="1" noAdjustHandles="1" noChangeArrowheads="1" noChangeShapeType="1" noTextEdit="1"/>
              </p:cNvSpPr>
              <p:nvPr/>
            </p:nvSpPr>
            <p:spPr>
              <a:xfrm>
                <a:off x="4863501" y="1051444"/>
                <a:ext cx="1032402" cy="395558"/>
              </a:xfrm>
              <a:prstGeom prst="rect">
                <a:avLst/>
              </a:prstGeom>
              <a:blipFill>
                <a:blip r:embed="rId8"/>
                <a:stretch>
                  <a:fillRect b="-7692"/>
                </a:stretch>
              </a:blipFill>
            </p:spPr>
            <p:txBody>
              <a:bodyPr/>
              <a:lstStyle/>
              <a:p>
                <a:r>
                  <a:rPr lang="zh-CN" altLang="en-US">
                    <a:noFill/>
                  </a:rPr>
                  <a:t> </a:t>
                </a:r>
              </a:p>
            </p:txBody>
          </p:sp>
        </mc:Fallback>
      </mc:AlternateContent>
      <p:sp>
        <p:nvSpPr>
          <p:cNvPr id="14" name="Rectangle 33">
            <a:extLst>
              <a:ext uri="{FF2B5EF4-FFF2-40B4-BE49-F238E27FC236}">
                <a16:creationId xmlns:a16="http://schemas.microsoft.com/office/drawing/2014/main" id="{5FA475FE-7D5F-0961-10F2-EE5880B694BF}"/>
              </a:ext>
            </a:extLst>
          </p:cNvPr>
          <p:cNvSpPr/>
          <p:nvPr/>
        </p:nvSpPr>
        <p:spPr>
          <a:xfrm>
            <a:off x="960572" y="5632659"/>
            <a:ext cx="2570173" cy="302070"/>
          </a:xfrm>
          <a:prstGeom prst="rect">
            <a:avLst/>
          </a:prstGeom>
        </p:spPr>
        <p:txBody>
          <a:bodyPr wrap="square">
            <a:spAutoFit/>
          </a:bodyPr>
          <a:lstStyle/>
          <a:p>
            <a:pPr algn="ctr">
              <a:lnSpc>
                <a:spcPct val="125000"/>
              </a:lnSpc>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b=20,c=7.5</a:t>
            </a:r>
            <a:endPar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Rectangle 33">
            <a:extLst>
              <a:ext uri="{FF2B5EF4-FFF2-40B4-BE49-F238E27FC236}">
                <a16:creationId xmlns:a16="http://schemas.microsoft.com/office/drawing/2014/main" id="{C703B6C2-66A4-89E1-6FA0-198B63709126}"/>
              </a:ext>
            </a:extLst>
          </p:cNvPr>
          <p:cNvSpPr/>
          <p:nvPr/>
        </p:nvSpPr>
        <p:spPr>
          <a:xfrm>
            <a:off x="550774" y="3077136"/>
            <a:ext cx="2570173"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直接信任模型 </a:t>
            </a:r>
          </a:p>
        </p:txBody>
      </p:sp>
      <p:sp>
        <p:nvSpPr>
          <p:cNvPr id="16" name="Rectangle 33">
            <a:extLst>
              <a:ext uri="{FF2B5EF4-FFF2-40B4-BE49-F238E27FC236}">
                <a16:creationId xmlns:a16="http://schemas.microsoft.com/office/drawing/2014/main" id="{B2BADFD8-C701-2D5E-7B18-AD8EC1830EBE}"/>
              </a:ext>
            </a:extLst>
          </p:cNvPr>
          <p:cNvSpPr/>
          <p:nvPr/>
        </p:nvSpPr>
        <p:spPr>
          <a:xfrm>
            <a:off x="3625465" y="5644925"/>
            <a:ext cx="2570173" cy="302070"/>
          </a:xfrm>
          <a:prstGeom prst="rect">
            <a:avLst/>
          </a:prstGeom>
        </p:spPr>
        <p:txBody>
          <a:bodyPr wrap="square">
            <a:spAutoFit/>
          </a:bodyPr>
          <a:lstStyle/>
          <a:p>
            <a:pPr algn="ctr">
              <a:lnSpc>
                <a:spcPct val="125000"/>
              </a:lnSpc>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b=20,c=6</a:t>
            </a:r>
            <a:endPar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Rectangle 33">
            <a:extLst>
              <a:ext uri="{FF2B5EF4-FFF2-40B4-BE49-F238E27FC236}">
                <a16:creationId xmlns:a16="http://schemas.microsoft.com/office/drawing/2014/main" id="{560B0D76-70F8-E649-8487-60462F08DCCF}"/>
              </a:ext>
            </a:extLst>
          </p:cNvPr>
          <p:cNvSpPr/>
          <p:nvPr/>
        </p:nvSpPr>
        <p:spPr>
          <a:xfrm>
            <a:off x="6434415" y="5597205"/>
            <a:ext cx="2570173" cy="302070"/>
          </a:xfrm>
          <a:prstGeom prst="rect">
            <a:avLst/>
          </a:prstGeom>
        </p:spPr>
        <p:txBody>
          <a:bodyPr wrap="square">
            <a:spAutoFit/>
          </a:bodyPr>
          <a:lstStyle/>
          <a:p>
            <a:pPr algn="ctr">
              <a:lnSpc>
                <a:spcPct val="125000"/>
              </a:lnSpc>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b=20,c=10</a:t>
            </a:r>
            <a:endPar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矩形 11">
            <a:extLst>
              <a:ext uri="{FF2B5EF4-FFF2-40B4-BE49-F238E27FC236}">
                <a16:creationId xmlns:a16="http://schemas.microsoft.com/office/drawing/2014/main" id="{16FA7204-2AC0-287B-F261-9CDC4504D9BC}"/>
              </a:ext>
            </a:extLst>
          </p:cNvPr>
          <p:cNvSpPr/>
          <p:nvPr/>
        </p:nvSpPr>
        <p:spPr>
          <a:xfrm>
            <a:off x="1941508" y="5831721"/>
            <a:ext cx="441146" cy="400110"/>
          </a:xfrm>
          <a:prstGeom prst="rect">
            <a:avLst/>
          </a:prstGeom>
          <a:noFill/>
        </p:spPr>
        <p:txBody>
          <a:bodyPr wrap="none" lIns="91440" tIns="45720" rIns="91440" bIns="45720">
            <a:spAutoFit/>
          </a:bodyPr>
          <a:lstStyle/>
          <a:p>
            <a:pPr algn="ctr"/>
            <a:r>
              <a:rPr lang="zh-CN" altLang="en-US" sz="2000" b="0" cap="none" spc="0" dirty="0">
                <a:ln w="0"/>
                <a:solidFill>
                  <a:srgbClr val="18840D"/>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rPr>
              <a:t>√</a:t>
            </a:r>
          </a:p>
        </p:txBody>
      </p:sp>
      <p:sp>
        <p:nvSpPr>
          <p:cNvPr id="19" name="文本框 18">
            <a:extLst>
              <a:ext uri="{FF2B5EF4-FFF2-40B4-BE49-F238E27FC236}">
                <a16:creationId xmlns:a16="http://schemas.microsoft.com/office/drawing/2014/main" id="{C0EA8DEB-A220-9F47-2F4B-41183FD21F13}"/>
              </a:ext>
            </a:extLst>
          </p:cNvPr>
          <p:cNvSpPr txBox="1"/>
          <p:nvPr/>
        </p:nvSpPr>
        <p:spPr>
          <a:xfrm>
            <a:off x="7477980" y="5834470"/>
            <a:ext cx="522457" cy="400110"/>
          </a:xfrm>
          <a:prstGeom prst="rect">
            <a:avLst/>
          </a:prstGeom>
          <a:noFill/>
        </p:spPr>
        <p:txBody>
          <a:bodyPr wrap="square">
            <a:spAutoFit/>
          </a:bodyPr>
          <a:lstStyle/>
          <a:p>
            <a:pPr algn="ctr"/>
            <a:r>
              <a:rPr lang="en-US" altLang="zh-CN" sz="2000" b="0" cap="none" spc="0" dirty="0">
                <a:ln w="0"/>
                <a:solidFill>
                  <a:srgbClr val="FF0000"/>
                </a:solidFill>
                <a:effectLst>
                  <a:outerShdw blurRad="38100" dist="25400" dir="5400000" algn="ctr" rotWithShape="0">
                    <a:srgbClr val="6E747A">
                      <a:alpha val="43000"/>
                    </a:srgbClr>
                  </a:outerShdw>
                </a:effectLst>
                <a:latin typeface="+mn-ea"/>
                <a:ea typeface="+mn-ea"/>
              </a:rPr>
              <a:t>×</a:t>
            </a:r>
            <a:endParaRPr lang="zh-CN" altLang="en-US" sz="2000" b="0" cap="none" spc="0" dirty="0">
              <a:ln w="0"/>
              <a:solidFill>
                <a:srgbClr val="FF0000"/>
              </a:solidFill>
              <a:effectLst>
                <a:outerShdw blurRad="38100" dist="25400" dir="5400000" algn="ctr" rotWithShape="0">
                  <a:srgbClr val="6E747A">
                    <a:alpha val="43000"/>
                  </a:srgbClr>
                </a:outerShdw>
              </a:effectLst>
              <a:latin typeface="+mn-ea"/>
              <a:ea typeface="+mn-ea"/>
            </a:endParaRP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414CBB18-6A79-6CEA-D6FD-766CFA68B077}"/>
                  </a:ext>
                </a:extLst>
              </p:cNvPr>
              <p:cNvSpPr txBox="1"/>
              <p:nvPr/>
            </p:nvSpPr>
            <p:spPr>
              <a:xfrm>
                <a:off x="-5475" y="5874161"/>
                <a:ext cx="1693317" cy="3207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zh-CN" altLang="en-US" sz="1100" i="1" kern="0">
                              <a:solidFill>
                                <a:schemeClr val="tx1">
                                  <a:lumMod val="75000"/>
                                  <a:lumOff val="25000"/>
                                </a:schemeClr>
                              </a:solidFill>
                              <a:latin typeface="Cambria Math" panose="02040503050406030204" pitchFamily="18" charset="0"/>
                              <a:ea typeface="微软雅黑" panose="020B0503020204020204" pitchFamily="34" charset="-122"/>
                            </a:rPr>
                          </m:ctrlPr>
                        </m:dPr>
                        <m:e>
                          <m:r>
                            <a:rPr lang="zh-CN" altLang="en-US" sz="1100" i="1" kern="0">
                              <a:solidFill>
                                <a:schemeClr val="tx1">
                                  <a:lumMod val="75000"/>
                                  <a:lumOff val="25000"/>
                                </a:schemeClr>
                              </a:solidFill>
                              <a:latin typeface="Cambria Math" panose="02040503050406030204" pitchFamily="18" charset="0"/>
                              <a:ea typeface="微软雅黑" panose="020B0503020204020204" pitchFamily="34" charset="-122"/>
                            </a:rPr>
                            <m:t>0</m:t>
                          </m:r>
                          <m:groupChr>
                            <m:groupChrPr>
                              <m:chr m:val="→"/>
                              <m:vertJc m:val="bot"/>
                              <m:ctrlPr>
                                <a:rPr lang="zh-CN" altLang="en-US" sz="1100" i="1" kern="0">
                                  <a:solidFill>
                                    <a:schemeClr val="tx1">
                                      <a:lumMod val="75000"/>
                                      <a:lumOff val="25000"/>
                                    </a:schemeClr>
                                  </a:solidFill>
                                  <a:latin typeface="Cambria Math" panose="02040503050406030204" pitchFamily="18" charset="0"/>
                                  <a:ea typeface="微软雅黑" panose="020B0503020204020204" pitchFamily="34" charset="-122"/>
                                </a:rPr>
                              </m:ctrlPr>
                            </m:groupChrPr>
                            <m:e>
                              <m:r>
                                <a:rPr lang="zh-CN" altLang="en-US" sz="1100" i="1" kern="0">
                                  <a:solidFill>
                                    <a:schemeClr val="tx1">
                                      <a:lumMod val="75000"/>
                                      <a:lumOff val="25000"/>
                                    </a:schemeClr>
                                  </a:solidFill>
                                  <a:latin typeface="Cambria Math" panose="02040503050406030204" pitchFamily="18" charset="0"/>
                                  <a:ea typeface="微软雅黑" panose="020B0503020204020204" pitchFamily="34" charset="-122"/>
                                </a:rPr>
                                <m:t>𝑀𝑞</m:t>
                              </m:r>
                            </m:e>
                          </m:groupChr>
                          <m:r>
                            <a:rPr lang="zh-CN" altLang="en-US" sz="1100" i="1" kern="0">
                              <a:solidFill>
                                <a:schemeClr val="tx1">
                                  <a:lumMod val="75000"/>
                                  <a:lumOff val="25000"/>
                                </a:schemeClr>
                              </a:solidFill>
                              <a:latin typeface="Cambria Math" panose="02040503050406030204" pitchFamily="18" charset="0"/>
                              <a:ea typeface="微软雅黑" panose="020B0503020204020204" pitchFamily="34" charset="-122"/>
                            </a:rPr>
                            <m:t>0.8</m:t>
                          </m:r>
                        </m:e>
                      </m:d>
                      <m:r>
                        <a:rPr lang="zh-CN" altLang="en-US" sz="1100" i="1" kern="0">
                          <a:solidFill>
                            <a:schemeClr val="tx1">
                              <a:lumMod val="75000"/>
                              <a:lumOff val="25000"/>
                            </a:schemeClr>
                          </a:solidFill>
                          <a:latin typeface="Cambria Math" panose="02040503050406030204" pitchFamily="18" charset="0"/>
                          <a:ea typeface="微软雅黑" panose="020B0503020204020204" pitchFamily="34" charset="-122"/>
                        </a:rPr>
                        <m:t>∩</m:t>
                      </m:r>
                      <m:d>
                        <m:dPr>
                          <m:ctrlPr>
                            <a:rPr lang="zh-CN" altLang="en-US" sz="1100" i="1" kern="0">
                              <a:solidFill>
                                <a:schemeClr val="tx1">
                                  <a:lumMod val="75000"/>
                                  <a:lumOff val="25000"/>
                                </a:schemeClr>
                              </a:solidFill>
                              <a:latin typeface="Cambria Math" panose="02040503050406030204" pitchFamily="18" charset="0"/>
                              <a:ea typeface="微软雅黑" panose="020B0503020204020204" pitchFamily="34" charset="-122"/>
                            </a:rPr>
                          </m:ctrlPr>
                        </m:dPr>
                        <m:e>
                          <m:r>
                            <a:rPr lang="zh-CN" altLang="en-US" sz="1100" i="1" kern="0">
                              <a:solidFill>
                                <a:schemeClr val="tx1">
                                  <a:lumMod val="75000"/>
                                  <a:lumOff val="25000"/>
                                </a:schemeClr>
                              </a:solidFill>
                              <a:latin typeface="Cambria Math" panose="02040503050406030204" pitchFamily="18" charset="0"/>
                              <a:ea typeface="微软雅黑" panose="020B0503020204020204" pitchFamily="34" charset="-122"/>
                            </a:rPr>
                            <m:t>0</m:t>
                          </m:r>
                          <m:groupChr>
                            <m:groupChrPr>
                              <m:chr m:val="→"/>
                              <m:vertJc m:val="bot"/>
                              <m:ctrlPr>
                                <a:rPr lang="zh-CN" altLang="en-US" sz="1100" i="1" kern="0">
                                  <a:solidFill>
                                    <a:schemeClr val="tx1">
                                      <a:lumMod val="75000"/>
                                      <a:lumOff val="25000"/>
                                    </a:schemeClr>
                                  </a:solidFill>
                                  <a:latin typeface="Cambria Math" panose="02040503050406030204" pitchFamily="18" charset="0"/>
                                  <a:ea typeface="微软雅黑" panose="020B0503020204020204" pitchFamily="34" charset="-122"/>
                                </a:rPr>
                              </m:ctrlPr>
                            </m:groupChrPr>
                            <m:e>
                              <m:r>
                                <a:rPr lang="zh-CN" altLang="en-US" sz="1100" i="1" kern="0">
                                  <a:solidFill>
                                    <a:schemeClr val="tx1">
                                      <a:lumMod val="75000"/>
                                      <a:lumOff val="25000"/>
                                    </a:schemeClr>
                                  </a:solidFill>
                                  <a:latin typeface="Cambria Math" panose="02040503050406030204" pitchFamily="18" charset="0"/>
                                  <a:ea typeface="微软雅黑" panose="020B0503020204020204" pitchFamily="34" charset="-122"/>
                                </a:rPr>
                                <m:t>𝐶𝑜𝑛</m:t>
                              </m:r>
                            </m:e>
                          </m:groupChr>
                          <m:r>
                            <a:rPr lang="zh-CN" altLang="en-US" sz="1100" i="1" kern="0">
                              <a:solidFill>
                                <a:schemeClr val="tx1">
                                  <a:lumMod val="75000"/>
                                  <a:lumOff val="25000"/>
                                </a:schemeClr>
                              </a:solidFill>
                              <a:latin typeface="Cambria Math" panose="02040503050406030204" pitchFamily="18" charset="0"/>
                              <a:ea typeface="微软雅黑" panose="020B0503020204020204" pitchFamily="34" charset="-122"/>
                            </a:rPr>
                            <m:t>0.8</m:t>
                          </m:r>
                        </m:e>
                      </m:d>
                    </m:oMath>
                  </m:oMathPara>
                </a14:m>
                <a:endParaRPr lang="zh-CN" altLang="en-US" sz="1200" i="1" kern="0" dirty="0">
                  <a:solidFill>
                    <a:schemeClr val="tx1">
                      <a:lumMod val="75000"/>
                      <a:lumOff val="25000"/>
                    </a:schemeClr>
                  </a:solidFill>
                  <a:latin typeface="Cambria Math" panose="02040503050406030204" pitchFamily="18" charset="0"/>
                  <a:ea typeface="微软雅黑" panose="020B0503020204020204" pitchFamily="34" charset="-122"/>
                </a:endParaRPr>
              </a:p>
            </p:txBody>
          </p:sp>
        </mc:Choice>
        <mc:Fallback xmlns="">
          <p:sp>
            <p:nvSpPr>
              <p:cNvPr id="22" name="文本框 21">
                <a:extLst>
                  <a:ext uri="{FF2B5EF4-FFF2-40B4-BE49-F238E27FC236}">
                    <a16:creationId xmlns:a16="http://schemas.microsoft.com/office/drawing/2014/main" id="{414CBB18-6A79-6CEA-D6FD-766CFA68B077}"/>
                  </a:ext>
                </a:extLst>
              </p:cNvPr>
              <p:cNvSpPr txBox="1">
                <a:spLocks noRot="1" noChangeAspect="1" noMove="1" noResize="1" noEditPoints="1" noAdjustHandles="1" noChangeArrowheads="1" noChangeShapeType="1" noTextEdit="1"/>
              </p:cNvSpPr>
              <p:nvPr/>
            </p:nvSpPr>
            <p:spPr>
              <a:xfrm>
                <a:off x="-5475" y="5874161"/>
                <a:ext cx="1693317" cy="320729"/>
              </a:xfrm>
              <a:prstGeom prst="rect">
                <a:avLst/>
              </a:prstGeom>
              <a:blipFill>
                <a:blip r:embed="rId9"/>
                <a:stretch>
                  <a:fillRect/>
                </a:stretch>
              </a:blipFill>
            </p:spPr>
            <p:txBody>
              <a:bodyPr/>
              <a:lstStyle/>
              <a:p>
                <a:r>
                  <a:rPr lang="zh-CN" altLang="en-US">
                    <a:noFill/>
                  </a:rPr>
                  <a:t> </a:t>
                </a:r>
              </a:p>
            </p:txBody>
          </p:sp>
        </mc:Fallback>
      </mc:AlternateContent>
      <p:sp>
        <p:nvSpPr>
          <p:cNvPr id="24" name="文本框 23">
            <a:extLst>
              <a:ext uri="{FF2B5EF4-FFF2-40B4-BE49-F238E27FC236}">
                <a16:creationId xmlns:a16="http://schemas.microsoft.com/office/drawing/2014/main" id="{45E25516-E28E-8F7A-160F-4DA65E26E0C0}"/>
              </a:ext>
            </a:extLst>
          </p:cNvPr>
          <p:cNvSpPr txBox="1"/>
          <p:nvPr/>
        </p:nvSpPr>
        <p:spPr>
          <a:xfrm>
            <a:off x="4704543" y="5795960"/>
            <a:ext cx="405246" cy="461665"/>
          </a:xfrm>
          <a:prstGeom prst="rect">
            <a:avLst/>
          </a:prstGeom>
          <a:noFill/>
        </p:spPr>
        <p:txBody>
          <a:bodyPr wrap="square">
            <a:spAutoFit/>
          </a:bodyPr>
          <a:lstStyle/>
          <a:p>
            <a:pPr algn="ctr"/>
            <a:r>
              <a:rPr lang="zh-CN" altLang="en-US" sz="2400" b="0" cap="none" spc="0" dirty="0">
                <a:ln w="0"/>
                <a:solidFill>
                  <a:srgbClr val="18840D"/>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rPr>
              <a:t>√</a:t>
            </a:r>
          </a:p>
        </p:txBody>
      </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84931B48-0BBF-0B91-0B38-AA9DD552BC6A}"/>
                  </a:ext>
                </a:extLst>
              </p:cNvPr>
              <p:cNvSpPr txBox="1"/>
              <p:nvPr/>
            </p:nvSpPr>
            <p:spPr>
              <a:xfrm>
                <a:off x="0" y="6284394"/>
                <a:ext cx="1671916" cy="3207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zh-CN" altLang="en-US" sz="1100" i="1" kern="0">
                              <a:solidFill>
                                <a:schemeClr val="tx1">
                                  <a:lumMod val="75000"/>
                                  <a:lumOff val="25000"/>
                                </a:schemeClr>
                              </a:solidFill>
                              <a:latin typeface="Cambria Math" panose="02040503050406030204" pitchFamily="18" charset="0"/>
                              <a:ea typeface="微软雅黑" panose="020B0503020204020204" pitchFamily="34" charset="-122"/>
                            </a:rPr>
                          </m:ctrlPr>
                        </m:dPr>
                        <m:e>
                          <m:r>
                            <a:rPr lang="zh-CN" altLang="en-US" sz="1100" i="1" kern="0">
                              <a:solidFill>
                                <a:schemeClr val="tx1">
                                  <a:lumMod val="75000"/>
                                  <a:lumOff val="25000"/>
                                </a:schemeClr>
                              </a:solidFill>
                              <a:latin typeface="Cambria Math" panose="02040503050406030204" pitchFamily="18" charset="0"/>
                              <a:ea typeface="微软雅黑" panose="020B0503020204020204" pitchFamily="34" charset="-122"/>
                            </a:rPr>
                            <m:t>0.8</m:t>
                          </m:r>
                          <m:groupChr>
                            <m:groupChrPr>
                              <m:chr m:val="→"/>
                              <m:vertJc m:val="bot"/>
                              <m:ctrlPr>
                                <a:rPr lang="zh-CN" altLang="en-US" sz="1100" i="1" kern="0">
                                  <a:solidFill>
                                    <a:schemeClr val="tx1">
                                      <a:lumMod val="75000"/>
                                      <a:lumOff val="25000"/>
                                    </a:schemeClr>
                                  </a:solidFill>
                                  <a:latin typeface="Cambria Math" panose="02040503050406030204" pitchFamily="18" charset="0"/>
                                  <a:ea typeface="微软雅黑" panose="020B0503020204020204" pitchFamily="34" charset="-122"/>
                                </a:rPr>
                              </m:ctrlPr>
                            </m:groupChrPr>
                            <m:e>
                              <m:r>
                                <a:rPr lang="zh-CN" altLang="en-US" sz="1100" i="1" kern="0">
                                  <a:solidFill>
                                    <a:schemeClr val="tx1">
                                      <a:lumMod val="75000"/>
                                      <a:lumOff val="25000"/>
                                    </a:schemeClr>
                                  </a:solidFill>
                                  <a:latin typeface="Cambria Math" panose="02040503050406030204" pitchFamily="18" charset="0"/>
                                  <a:ea typeface="微软雅黑" panose="020B0503020204020204" pitchFamily="34" charset="-122"/>
                                </a:rPr>
                                <m:t>𝑀𝑞</m:t>
                              </m:r>
                            </m:e>
                          </m:groupChr>
                          <m:r>
                            <a:rPr lang="zh-CN" altLang="en-US" sz="1100" i="1" kern="0">
                              <a:solidFill>
                                <a:schemeClr val="tx1">
                                  <a:lumMod val="75000"/>
                                  <a:lumOff val="25000"/>
                                </a:schemeClr>
                              </a:solidFill>
                              <a:latin typeface="Cambria Math" panose="02040503050406030204" pitchFamily="18" charset="0"/>
                              <a:ea typeface="微软雅黑" panose="020B0503020204020204" pitchFamily="34" charset="-122"/>
                            </a:rPr>
                            <m:t>1</m:t>
                          </m:r>
                        </m:e>
                      </m:d>
                      <m:r>
                        <a:rPr lang="zh-CN" altLang="en-US" sz="1100" i="1" kern="0">
                          <a:solidFill>
                            <a:schemeClr val="tx1">
                              <a:lumMod val="75000"/>
                              <a:lumOff val="25000"/>
                            </a:schemeClr>
                          </a:solidFill>
                          <a:latin typeface="Cambria Math" panose="02040503050406030204" pitchFamily="18" charset="0"/>
                          <a:ea typeface="微软雅黑" panose="020B0503020204020204" pitchFamily="34" charset="-122"/>
                        </a:rPr>
                        <m:t>∩</m:t>
                      </m:r>
                      <m:d>
                        <m:dPr>
                          <m:ctrlPr>
                            <a:rPr lang="zh-CN" altLang="en-US" sz="1100" i="1" kern="0">
                              <a:solidFill>
                                <a:schemeClr val="tx1">
                                  <a:lumMod val="75000"/>
                                  <a:lumOff val="25000"/>
                                </a:schemeClr>
                              </a:solidFill>
                              <a:latin typeface="Cambria Math" panose="02040503050406030204" pitchFamily="18" charset="0"/>
                              <a:ea typeface="微软雅黑" panose="020B0503020204020204" pitchFamily="34" charset="-122"/>
                            </a:rPr>
                          </m:ctrlPr>
                        </m:dPr>
                        <m:e>
                          <m:r>
                            <a:rPr lang="zh-CN" altLang="en-US" sz="1100" i="1" kern="0">
                              <a:solidFill>
                                <a:schemeClr val="tx1">
                                  <a:lumMod val="75000"/>
                                  <a:lumOff val="25000"/>
                                </a:schemeClr>
                              </a:solidFill>
                              <a:latin typeface="Cambria Math" panose="02040503050406030204" pitchFamily="18" charset="0"/>
                              <a:ea typeface="微软雅黑" panose="020B0503020204020204" pitchFamily="34" charset="-122"/>
                            </a:rPr>
                            <m:t>0.8</m:t>
                          </m:r>
                          <m:groupChr>
                            <m:groupChrPr>
                              <m:chr m:val="→"/>
                              <m:vertJc m:val="bot"/>
                              <m:ctrlPr>
                                <a:rPr lang="zh-CN" altLang="en-US" sz="1100" i="1" kern="0">
                                  <a:solidFill>
                                    <a:schemeClr val="tx1">
                                      <a:lumMod val="75000"/>
                                      <a:lumOff val="25000"/>
                                    </a:schemeClr>
                                  </a:solidFill>
                                  <a:latin typeface="Cambria Math" panose="02040503050406030204" pitchFamily="18" charset="0"/>
                                  <a:ea typeface="微软雅黑" panose="020B0503020204020204" pitchFamily="34" charset="-122"/>
                                </a:rPr>
                              </m:ctrlPr>
                            </m:groupChrPr>
                            <m:e>
                              <m:r>
                                <a:rPr lang="zh-CN" altLang="en-US" sz="1100" i="1" kern="0">
                                  <a:solidFill>
                                    <a:schemeClr val="tx1">
                                      <a:lumMod val="75000"/>
                                      <a:lumOff val="25000"/>
                                    </a:schemeClr>
                                  </a:solidFill>
                                  <a:latin typeface="Cambria Math" panose="02040503050406030204" pitchFamily="18" charset="0"/>
                                  <a:ea typeface="微软雅黑" panose="020B0503020204020204" pitchFamily="34" charset="-122"/>
                                </a:rPr>
                                <m:t>𝐶𝑜𝑛</m:t>
                              </m:r>
                            </m:e>
                          </m:groupChr>
                          <m:r>
                            <a:rPr lang="zh-CN" altLang="en-US" sz="1100" i="1" kern="0">
                              <a:solidFill>
                                <a:schemeClr val="tx1">
                                  <a:lumMod val="75000"/>
                                  <a:lumOff val="25000"/>
                                </a:schemeClr>
                              </a:solidFill>
                              <a:latin typeface="Cambria Math" panose="02040503050406030204" pitchFamily="18" charset="0"/>
                              <a:ea typeface="微软雅黑" panose="020B0503020204020204" pitchFamily="34" charset="-122"/>
                            </a:rPr>
                            <m:t>1</m:t>
                          </m:r>
                        </m:e>
                      </m:d>
                    </m:oMath>
                  </m:oMathPara>
                </a14:m>
                <a:endParaRPr lang="zh-CN" altLang="en-US" sz="1100" i="1" kern="0" dirty="0">
                  <a:solidFill>
                    <a:schemeClr val="tx1">
                      <a:lumMod val="75000"/>
                      <a:lumOff val="25000"/>
                    </a:schemeClr>
                  </a:solidFill>
                  <a:latin typeface="Cambria Math" panose="02040503050406030204" pitchFamily="18" charset="0"/>
                  <a:ea typeface="微软雅黑" panose="020B0503020204020204" pitchFamily="34" charset="-122"/>
                </a:endParaRPr>
              </a:p>
            </p:txBody>
          </p:sp>
        </mc:Choice>
        <mc:Fallback xmlns="">
          <p:sp>
            <p:nvSpPr>
              <p:cNvPr id="26" name="文本框 25">
                <a:extLst>
                  <a:ext uri="{FF2B5EF4-FFF2-40B4-BE49-F238E27FC236}">
                    <a16:creationId xmlns:a16="http://schemas.microsoft.com/office/drawing/2014/main" id="{84931B48-0BBF-0B91-0B38-AA9DD552BC6A}"/>
                  </a:ext>
                </a:extLst>
              </p:cNvPr>
              <p:cNvSpPr txBox="1">
                <a:spLocks noRot="1" noChangeAspect="1" noMove="1" noResize="1" noEditPoints="1" noAdjustHandles="1" noChangeArrowheads="1" noChangeShapeType="1" noTextEdit="1"/>
              </p:cNvSpPr>
              <p:nvPr/>
            </p:nvSpPr>
            <p:spPr>
              <a:xfrm>
                <a:off x="0" y="6284394"/>
                <a:ext cx="1671916" cy="320729"/>
              </a:xfrm>
              <a:prstGeom prst="rect">
                <a:avLst/>
              </a:prstGeom>
              <a:blipFill>
                <a:blip r:embed="rId10"/>
                <a:stretch>
                  <a:fillRect/>
                </a:stretch>
              </a:blipFill>
            </p:spPr>
            <p:txBody>
              <a:bodyPr/>
              <a:lstStyle/>
              <a:p>
                <a:r>
                  <a:rPr lang="zh-CN" altLang="en-US">
                    <a:noFill/>
                  </a:rPr>
                  <a:t> </a:t>
                </a:r>
              </a:p>
            </p:txBody>
          </p:sp>
        </mc:Fallback>
      </mc:AlternateContent>
      <p:sp>
        <p:nvSpPr>
          <p:cNvPr id="27" name="矩形 26">
            <a:extLst>
              <a:ext uri="{FF2B5EF4-FFF2-40B4-BE49-F238E27FC236}">
                <a16:creationId xmlns:a16="http://schemas.microsoft.com/office/drawing/2014/main" id="{BDBD498D-A90B-B9DE-D114-E3853A30D6D7}"/>
              </a:ext>
            </a:extLst>
          </p:cNvPr>
          <p:cNvSpPr/>
          <p:nvPr/>
        </p:nvSpPr>
        <p:spPr>
          <a:xfrm>
            <a:off x="1941508" y="6208050"/>
            <a:ext cx="441146" cy="400110"/>
          </a:xfrm>
          <a:prstGeom prst="rect">
            <a:avLst/>
          </a:prstGeom>
          <a:noFill/>
        </p:spPr>
        <p:txBody>
          <a:bodyPr wrap="none" lIns="91440" tIns="45720" rIns="91440" bIns="45720">
            <a:spAutoFit/>
          </a:bodyPr>
          <a:lstStyle/>
          <a:p>
            <a:pPr algn="ctr"/>
            <a:r>
              <a:rPr lang="zh-CN" altLang="en-US" sz="2000" b="0" cap="none" spc="0" dirty="0">
                <a:ln w="0"/>
                <a:solidFill>
                  <a:srgbClr val="18840D"/>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rPr>
              <a:t>√</a:t>
            </a:r>
          </a:p>
        </p:txBody>
      </p:sp>
      <p:sp>
        <p:nvSpPr>
          <p:cNvPr id="28" name="矩形 27">
            <a:extLst>
              <a:ext uri="{FF2B5EF4-FFF2-40B4-BE49-F238E27FC236}">
                <a16:creationId xmlns:a16="http://schemas.microsoft.com/office/drawing/2014/main" id="{5F4B0430-6183-B9C4-BF6C-E75AFF412733}"/>
              </a:ext>
            </a:extLst>
          </p:cNvPr>
          <p:cNvSpPr/>
          <p:nvPr/>
        </p:nvSpPr>
        <p:spPr>
          <a:xfrm>
            <a:off x="7498928" y="6194890"/>
            <a:ext cx="441146" cy="400110"/>
          </a:xfrm>
          <a:prstGeom prst="rect">
            <a:avLst/>
          </a:prstGeom>
          <a:noFill/>
        </p:spPr>
        <p:txBody>
          <a:bodyPr wrap="none" lIns="91440" tIns="45720" rIns="91440" bIns="45720">
            <a:spAutoFit/>
          </a:bodyPr>
          <a:lstStyle/>
          <a:p>
            <a:pPr algn="ctr"/>
            <a:r>
              <a:rPr lang="zh-CN" altLang="en-US" sz="2000" b="0" cap="none" spc="0" dirty="0">
                <a:ln w="0"/>
                <a:solidFill>
                  <a:srgbClr val="18840D"/>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rPr>
              <a:t>√</a:t>
            </a:r>
          </a:p>
        </p:txBody>
      </p:sp>
      <p:sp>
        <p:nvSpPr>
          <p:cNvPr id="29" name="文本框 28">
            <a:extLst>
              <a:ext uri="{FF2B5EF4-FFF2-40B4-BE49-F238E27FC236}">
                <a16:creationId xmlns:a16="http://schemas.microsoft.com/office/drawing/2014/main" id="{AFF8190C-DFA0-0FB7-C6A4-8C4953398AB8}"/>
              </a:ext>
            </a:extLst>
          </p:cNvPr>
          <p:cNvSpPr txBox="1"/>
          <p:nvPr/>
        </p:nvSpPr>
        <p:spPr>
          <a:xfrm>
            <a:off x="4666417" y="6215205"/>
            <a:ext cx="522457" cy="400110"/>
          </a:xfrm>
          <a:prstGeom prst="rect">
            <a:avLst/>
          </a:prstGeom>
          <a:noFill/>
        </p:spPr>
        <p:txBody>
          <a:bodyPr wrap="square">
            <a:spAutoFit/>
          </a:bodyPr>
          <a:lstStyle/>
          <a:p>
            <a:pPr algn="ctr"/>
            <a:r>
              <a:rPr lang="en-US" altLang="zh-CN" sz="2000" b="0" cap="none" spc="0" dirty="0">
                <a:ln w="0"/>
                <a:solidFill>
                  <a:srgbClr val="FF0000"/>
                </a:solidFill>
                <a:effectLst>
                  <a:outerShdw blurRad="38100" dist="25400" dir="5400000" algn="ctr" rotWithShape="0">
                    <a:srgbClr val="6E747A">
                      <a:alpha val="43000"/>
                    </a:srgbClr>
                  </a:outerShdw>
                </a:effectLst>
                <a:latin typeface="+mn-ea"/>
                <a:ea typeface="+mn-ea"/>
              </a:rPr>
              <a:t>×</a:t>
            </a:r>
            <a:endParaRPr lang="zh-CN" altLang="en-US" sz="2000" b="0" cap="none" spc="0" dirty="0">
              <a:ln w="0"/>
              <a:solidFill>
                <a:srgbClr val="FF0000"/>
              </a:solidFill>
              <a:effectLst>
                <a:outerShdw blurRad="38100" dist="25400" dir="5400000" algn="ctr" rotWithShape="0">
                  <a:srgbClr val="6E747A">
                    <a:alpha val="43000"/>
                  </a:srgbClr>
                </a:outerShdw>
              </a:effectLst>
              <a:latin typeface="+mn-ea"/>
              <a:ea typeface="+mn-ea"/>
            </a:endParaRPr>
          </a:p>
        </p:txBody>
      </p:sp>
      <p:sp>
        <p:nvSpPr>
          <p:cNvPr id="9" name="矩形 8">
            <a:extLst>
              <a:ext uri="{FF2B5EF4-FFF2-40B4-BE49-F238E27FC236}">
                <a16:creationId xmlns:a16="http://schemas.microsoft.com/office/drawing/2014/main" id="{0C7F2272-139A-ADC2-9680-8F425D95A43C}"/>
              </a:ext>
            </a:extLst>
          </p:cNvPr>
          <p:cNvSpPr/>
          <p:nvPr/>
        </p:nvSpPr>
        <p:spPr bwMode="auto">
          <a:xfrm>
            <a:off x="5569527" y="2571021"/>
            <a:ext cx="99753" cy="133004"/>
          </a:xfrm>
          <a:prstGeom prst="rect">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C146C932-19B5-EC7C-CE8C-1F90E9BB56C1}"/>
              </a:ext>
            </a:extLst>
          </p:cNvPr>
          <p:cNvSpPr/>
          <p:nvPr/>
        </p:nvSpPr>
        <p:spPr bwMode="auto">
          <a:xfrm>
            <a:off x="5871561" y="2498980"/>
            <a:ext cx="99753" cy="133004"/>
          </a:xfrm>
          <a:prstGeom prst="rect">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14"/>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5"/>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0"/>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22"/>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2"/>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24"/>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9"/>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26"/>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27"/>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28"/>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11" grpId="0"/>
      <p:bldP spid="13" grpId="0"/>
      <p:bldP spid="14" grpId="0"/>
      <p:bldP spid="15" grpId="0"/>
      <p:bldP spid="16" grpId="0"/>
      <p:bldP spid="17" grpId="0"/>
      <p:bldP spid="12" grpId="0"/>
      <p:bldP spid="19" grpId="0"/>
      <p:bldP spid="22" grpId="0"/>
      <p:bldP spid="24" grpId="0"/>
      <p:bldP spid="26" grpId="0"/>
      <p:bldP spid="27" grpId="0"/>
      <p:bldP spid="28" grpId="0"/>
      <p:bldP spid="29" grpId="0"/>
      <p:bldP spid="9" grpId="0" animBg="1"/>
      <p:bldP spid="1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2.3 </a:t>
            </a:r>
            <a:r>
              <a:rPr lang="zh-CN" altLang="en-US" dirty="0">
                <a:sym typeface="微软雅黑" panose="020B0503020204020204" pitchFamily="34" charset="-122"/>
              </a:rPr>
              <a:t>信任模型参数选择</a:t>
            </a:r>
          </a:p>
        </p:txBody>
      </p:sp>
      <p:sp>
        <p:nvSpPr>
          <p:cNvPr id="7" name="Freeform 115"/>
          <p:cNvSpPr/>
          <p:nvPr/>
        </p:nvSpPr>
        <p:spPr bwMode="auto">
          <a:xfrm>
            <a:off x="3911632" y="1129686"/>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6" name="矩形 5"/>
          <p:cNvSpPr/>
          <p:nvPr/>
        </p:nvSpPr>
        <p:spPr>
          <a:xfrm>
            <a:off x="4102805" y="999825"/>
            <a:ext cx="3868868" cy="1156855"/>
          </a:xfrm>
          <a:prstGeom prst="rect">
            <a:avLst/>
          </a:prstGeom>
        </p:spPr>
        <p:txBody>
          <a:bodyPr wrap="square">
            <a:spAutoFit/>
          </a:bodyPr>
          <a:lstStyle/>
          <a:p>
            <a:pPr>
              <a:lnSpc>
                <a:spcPct val="150000"/>
              </a:lnSpc>
            </a:pPr>
            <a:r>
              <a:rPr lang="zh-CN" altLang="en-US" sz="1600" dirty="0">
                <a:solidFill>
                  <a:schemeClr val="tx1">
                    <a:lumMod val="75000"/>
                    <a:lumOff val="25000"/>
                  </a:schemeClr>
                </a:solidFill>
                <a:latin typeface="+mj-ea"/>
                <a:ea typeface="+mj-ea"/>
              </a:rPr>
              <a:t>直接信任           可以通过下式得到，但由于</a:t>
            </a:r>
            <a:r>
              <a:rPr lang="en-US" altLang="zh-CN" sz="1600" dirty="0">
                <a:solidFill>
                  <a:schemeClr val="tx1">
                    <a:lumMod val="75000"/>
                    <a:lumOff val="25000"/>
                  </a:schemeClr>
                </a:solidFill>
                <a:latin typeface="+mj-ea"/>
                <a:ea typeface="+mj-ea"/>
              </a:rPr>
              <a:t>b</a:t>
            </a:r>
            <a:r>
              <a:rPr lang="zh-CN" altLang="en-US" sz="1600" dirty="0">
                <a:solidFill>
                  <a:schemeClr val="tx1">
                    <a:lumMod val="75000"/>
                    <a:lumOff val="25000"/>
                  </a:schemeClr>
                </a:solidFill>
                <a:latin typeface="+mj-ea"/>
                <a:ea typeface="+mj-ea"/>
              </a:rPr>
              <a:t>和</a:t>
            </a:r>
            <a:r>
              <a:rPr lang="en-US" altLang="zh-CN" sz="1600" dirty="0">
                <a:solidFill>
                  <a:schemeClr val="tx1">
                    <a:lumMod val="75000"/>
                    <a:lumOff val="25000"/>
                  </a:schemeClr>
                </a:solidFill>
                <a:latin typeface="+mj-ea"/>
                <a:ea typeface="+mj-ea"/>
              </a:rPr>
              <a:t>c</a:t>
            </a:r>
            <a:r>
              <a:rPr lang="zh-CN" altLang="en-US" sz="1600" dirty="0">
                <a:solidFill>
                  <a:schemeClr val="tx1">
                    <a:lumMod val="75000"/>
                    <a:lumOff val="25000"/>
                  </a:schemeClr>
                </a:solidFill>
                <a:latin typeface="+mj-ea"/>
                <a:ea typeface="+mj-ea"/>
              </a:rPr>
              <a:t>会影响直接信任的精确度，因此需要通过对比实验选取</a:t>
            </a:r>
            <a:r>
              <a:rPr lang="en-US" altLang="zh-CN" sz="1600" dirty="0">
                <a:solidFill>
                  <a:schemeClr val="tx1">
                    <a:lumMod val="75000"/>
                    <a:lumOff val="25000"/>
                  </a:schemeClr>
                </a:solidFill>
                <a:latin typeface="+mj-ea"/>
                <a:ea typeface="+mj-ea"/>
              </a:rPr>
              <a:t>b</a:t>
            </a:r>
            <a:r>
              <a:rPr lang="zh-CN" altLang="en-US" sz="1600" dirty="0">
                <a:solidFill>
                  <a:schemeClr val="tx1">
                    <a:lumMod val="75000"/>
                    <a:lumOff val="25000"/>
                  </a:schemeClr>
                </a:solidFill>
                <a:latin typeface="+mj-ea"/>
                <a:ea typeface="+mj-ea"/>
              </a:rPr>
              <a:t>和</a:t>
            </a:r>
            <a:r>
              <a:rPr lang="en-US" altLang="zh-CN" sz="1600" dirty="0">
                <a:solidFill>
                  <a:schemeClr val="tx1">
                    <a:lumMod val="75000"/>
                    <a:lumOff val="25000"/>
                  </a:schemeClr>
                </a:solidFill>
                <a:latin typeface="+mj-ea"/>
                <a:ea typeface="+mj-ea"/>
              </a:rPr>
              <a:t>c</a:t>
            </a:r>
            <a:r>
              <a:rPr lang="zh-CN" altLang="en-US" sz="1600" dirty="0">
                <a:solidFill>
                  <a:schemeClr val="tx1">
                    <a:lumMod val="75000"/>
                    <a:lumOff val="25000"/>
                  </a:schemeClr>
                </a:solidFill>
                <a:latin typeface="+mj-ea"/>
                <a:ea typeface="+mj-ea"/>
              </a:rPr>
              <a:t>的值。</a:t>
            </a:r>
          </a:p>
        </p:txBody>
      </p:sp>
      <p:pic>
        <p:nvPicPr>
          <p:cNvPr id="3" name="图片 2" descr="Figure_1">
            <a:extLst>
              <a:ext uri="{FF2B5EF4-FFF2-40B4-BE49-F238E27FC236}">
                <a16:creationId xmlns:a16="http://schemas.microsoft.com/office/drawing/2014/main" id="{DEB2FBDA-B91D-0489-F227-5A7441B7FBF1}"/>
              </a:ext>
            </a:extLst>
          </p:cNvPr>
          <p:cNvPicPr>
            <a:picLocks noChangeAspect="1"/>
          </p:cNvPicPr>
          <p:nvPr/>
        </p:nvPicPr>
        <p:blipFill>
          <a:blip r:embed="rId3"/>
          <a:srcRect t="3560" r="6230"/>
          <a:stretch>
            <a:fillRect/>
          </a:stretch>
        </p:blipFill>
        <p:spPr>
          <a:xfrm>
            <a:off x="338212" y="748468"/>
            <a:ext cx="2995295" cy="2397760"/>
          </a:xfrm>
          <a:prstGeom prst="rect">
            <a:avLst/>
          </a:prstGeom>
        </p:spPr>
      </p:pic>
      <p:pic>
        <p:nvPicPr>
          <p:cNvPr id="4" name="图片 3" descr="dt3d">
            <a:extLst>
              <a:ext uri="{FF2B5EF4-FFF2-40B4-BE49-F238E27FC236}">
                <a16:creationId xmlns:a16="http://schemas.microsoft.com/office/drawing/2014/main" id="{9C903204-142F-8CEA-3A37-50EA617CB539}"/>
              </a:ext>
            </a:extLst>
          </p:cNvPr>
          <p:cNvPicPr>
            <a:picLocks noChangeAspect="1"/>
          </p:cNvPicPr>
          <p:nvPr/>
        </p:nvPicPr>
        <p:blipFill>
          <a:blip r:embed="rId4"/>
          <a:srcRect l="22640" t="16538" r="12042" b="7547"/>
          <a:stretch>
            <a:fillRect/>
          </a:stretch>
        </p:blipFill>
        <p:spPr>
          <a:xfrm>
            <a:off x="781909" y="3297810"/>
            <a:ext cx="2760345" cy="2407920"/>
          </a:xfrm>
          <a:prstGeom prst="rect">
            <a:avLst/>
          </a:prstGeom>
        </p:spPr>
      </p:pic>
      <p:pic>
        <p:nvPicPr>
          <p:cNvPr id="5" name="图片 4" descr="b=20c=6">
            <a:extLst>
              <a:ext uri="{FF2B5EF4-FFF2-40B4-BE49-F238E27FC236}">
                <a16:creationId xmlns:a16="http://schemas.microsoft.com/office/drawing/2014/main" id="{A6137C0C-DEB4-04E3-AE72-593CFA1B728B}"/>
              </a:ext>
            </a:extLst>
          </p:cNvPr>
          <p:cNvPicPr>
            <a:picLocks noChangeAspect="1"/>
          </p:cNvPicPr>
          <p:nvPr/>
        </p:nvPicPr>
        <p:blipFill rotWithShape="1">
          <a:blip r:embed="rId5"/>
          <a:srcRect l="22710" t="15996" r="10756" b="4964"/>
          <a:stretch/>
        </p:blipFill>
        <p:spPr bwMode="auto">
          <a:xfrm>
            <a:off x="3530374" y="3232051"/>
            <a:ext cx="2822889" cy="2516189"/>
          </a:xfrm>
          <a:prstGeom prst="rect">
            <a:avLst/>
          </a:prstGeom>
          <a:ln>
            <a:noFill/>
          </a:ln>
          <a:extLst>
            <a:ext uri="{53640926-AAD7-44D8-BBD7-CCE9431645EC}">
              <a14:shadowObscured xmlns:a14="http://schemas.microsoft.com/office/drawing/2010/main"/>
            </a:ext>
          </a:extLst>
        </p:spPr>
      </p:pic>
      <p:pic>
        <p:nvPicPr>
          <p:cNvPr id="10" name="图片 9" descr="b=20c=10">
            <a:extLst>
              <a:ext uri="{FF2B5EF4-FFF2-40B4-BE49-F238E27FC236}">
                <a16:creationId xmlns:a16="http://schemas.microsoft.com/office/drawing/2014/main" id="{2E01B1DC-6456-030B-2927-40E61F499D07}"/>
              </a:ext>
            </a:extLst>
          </p:cNvPr>
          <p:cNvPicPr>
            <a:picLocks noChangeAspect="1"/>
          </p:cNvPicPr>
          <p:nvPr/>
        </p:nvPicPr>
        <p:blipFill rotWithShape="1">
          <a:blip r:embed="rId6"/>
          <a:srcRect l="22826" t="16217" r="10958" b="6101"/>
          <a:stretch/>
        </p:blipFill>
        <p:spPr bwMode="auto">
          <a:xfrm>
            <a:off x="6336243" y="3244107"/>
            <a:ext cx="2785745" cy="2453005"/>
          </a:xfrm>
          <a:prstGeom prst="rect">
            <a:avLst/>
          </a:prstGeom>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424D1507-59F5-66E0-ED0F-71FE9DDAD304}"/>
                  </a:ext>
                </a:extLst>
              </p:cNvPr>
              <p:cNvSpPr txBox="1"/>
              <p:nvPr/>
            </p:nvSpPr>
            <p:spPr>
              <a:xfrm>
                <a:off x="4863501" y="1051444"/>
                <a:ext cx="1032402" cy="39555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8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zh-CN" altLang="en-US" sz="1800" kern="0">
                              <a:solidFill>
                                <a:schemeClr val="tx1">
                                  <a:lumMod val="75000"/>
                                  <a:lumOff val="25000"/>
                                </a:schemeClr>
                              </a:solidFill>
                              <a:latin typeface="Cambria Math" panose="02040503050406030204" pitchFamily="18" charset="0"/>
                              <a:ea typeface="微软雅黑" panose="020B0503020204020204" pitchFamily="34" charset="-122"/>
                            </a:rPr>
                            <m:t>𝐷𝑇</m:t>
                          </m:r>
                        </m:e>
                        <m:sub>
                          <m:r>
                            <a:rPr lang="zh-CN" altLang="en-US" sz="1800" kern="0">
                              <a:solidFill>
                                <a:schemeClr val="tx1">
                                  <a:lumMod val="75000"/>
                                  <a:lumOff val="25000"/>
                                </a:schemeClr>
                              </a:solidFill>
                              <a:latin typeface="Cambria Math" panose="02040503050406030204" pitchFamily="18" charset="0"/>
                              <a:ea typeface="微软雅黑" panose="020B0503020204020204" pitchFamily="34" charset="-122"/>
                            </a:rPr>
                            <m:t>𝑖</m:t>
                          </m:r>
                          <m:r>
                            <a:rPr lang="zh-CN" altLang="en-US" sz="1800" kern="0">
                              <a:solidFill>
                                <a:schemeClr val="tx1">
                                  <a:lumMod val="75000"/>
                                  <a:lumOff val="25000"/>
                                </a:schemeClr>
                              </a:solidFill>
                              <a:latin typeface="Cambria Math" panose="02040503050406030204" pitchFamily="18" charset="0"/>
                              <a:ea typeface="微软雅黑" panose="020B0503020204020204" pitchFamily="34" charset="-122"/>
                            </a:rPr>
                            <m:t>→</m:t>
                          </m:r>
                          <m:r>
                            <a:rPr lang="zh-CN" altLang="en-US" sz="1800" kern="0">
                              <a:solidFill>
                                <a:schemeClr val="tx1">
                                  <a:lumMod val="75000"/>
                                  <a:lumOff val="25000"/>
                                </a:schemeClr>
                              </a:solidFill>
                              <a:latin typeface="Cambria Math" panose="02040503050406030204" pitchFamily="18" charset="0"/>
                              <a:ea typeface="微软雅黑" panose="020B0503020204020204" pitchFamily="34" charset="-122"/>
                            </a:rPr>
                            <m:t>𝑗</m:t>
                          </m:r>
                        </m:sub>
                      </m:sSub>
                    </m:oMath>
                  </m:oMathPara>
                </a14:m>
                <a:endPar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mc:Choice>
        <mc:Fallback xmlns="">
          <p:sp>
            <p:nvSpPr>
              <p:cNvPr id="13" name="文本框 12">
                <a:extLst>
                  <a:ext uri="{FF2B5EF4-FFF2-40B4-BE49-F238E27FC236}">
                    <a16:creationId xmlns:a16="http://schemas.microsoft.com/office/drawing/2014/main" id="{424D1507-59F5-66E0-ED0F-71FE9DDAD304}"/>
                  </a:ext>
                </a:extLst>
              </p:cNvPr>
              <p:cNvSpPr txBox="1">
                <a:spLocks noRot="1" noChangeAspect="1" noMove="1" noResize="1" noEditPoints="1" noAdjustHandles="1" noChangeArrowheads="1" noChangeShapeType="1" noTextEdit="1"/>
              </p:cNvSpPr>
              <p:nvPr/>
            </p:nvSpPr>
            <p:spPr>
              <a:xfrm>
                <a:off x="4863501" y="1051444"/>
                <a:ext cx="1032402" cy="395558"/>
              </a:xfrm>
              <a:prstGeom prst="rect">
                <a:avLst/>
              </a:prstGeom>
              <a:blipFill>
                <a:blip r:embed="rId8"/>
                <a:stretch>
                  <a:fillRect b="-7692"/>
                </a:stretch>
              </a:blipFill>
            </p:spPr>
            <p:txBody>
              <a:bodyPr/>
              <a:lstStyle/>
              <a:p>
                <a:r>
                  <a:rPr lang="zh-CN" altLang="en-US">
                    <a:noFill/>
                  </a:rPr>
                  <a:t> </a:t>
                </a:r>
              </a:p>
            </p:txBody>
          </p:sp>
        </mc:Fallback>
      </mc:AlternateContent>
      <p:sp>
        <p:nvSpPr>
          <p:cNvPr id="14" name="Rectangle 33">
            <a:extLst>
              <a:ext uri="{FF2B5EF4-FFF2-40B4-BE49-F238E27FC236}">
                <a16:creationId xmlns:a16="http://schemas.microsoft.com/office/drawing/2014/main" id="{5FA475FE-7D5F-0961-10F2-EE5880B694BF}"/>
              </a:ext>
            </a:extLst>
          </p:cNvPr>
          <p:cNvSpPr/>
          <p:nvPr/>
        </p:nvSpPr>
        <p:spPr>
          <a:xfrm>
            <a:off x="960572" y="5632659"/>
            <a:ext cx="2570173" cy="302070"/>
          </a:xfrm>
          <a:prstGeom prst="rect">
            <a:avLst/>
          </a:prstGeom>
        </p:spPr>
        <p:txBody>
          <a:bodyPr wrap="square">
            <a:spAutoFit/>
          </a:bodyPr>
          <a:lstStyle/>
          <a:p>
            <a:pPr algn="ctr">
              <a:lnSpc>
                <a:spcPct val="125000"/>
              </a:lnSpc>
              <a:defRPr/>
            </a:pPr>
            <a:r>
              <a:rPr lang="en-US" altLang="zh-CN" sz="1200" b="1" kern="0" dirty="0">
                <a:solidFill>
                  <a:schemeClr val="accent2"/>
                </a:solidFill>
                <a:latin typeface="微软雅黑" panose="020B0503020204020204" pitchFamily="34" charset="-122"/>
                <a:ea typeface="微软雅黑" panose="020B0503020204020204" pitchFamily="34" charset="-122"/>
                <a:sym typeface="微软雅黑" panose="020B0503020204020204" pitchFamily="34" charset="-122"/>
              </a:rPr>
              <a:t>b=20,c=7.5</a:t>
            </a:r>
            <a:endParaRPr lang="zh-CN" altLang="en-US" sz="1200" b="1" kern="0" dirty="0">
              <a:solidFill>
                <a:schemeClr val="accent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Rectangle 33">
            <a:extLst>
              <a:ext uri="{FF2B5EF4-FFF2-40B4-BE49-F238E27FC236}">
                <a16:creationId xmlns:a16="http://schemas.microsoft.com/office/drawing/2014/main" id="{C703B6C2-66A4-89E1-6FA0-198B63709126}"/>
              </a:ext>
            </a:extLst>
          </p:cNvPr>
          <p:cNvSpPr/>
          <p:nvPr/>
        </p:nvSpPr>
        <p:spPr>
          <a:xfrm>
            <a:off x="550774" y="3077136"/>
            <a:ext cx="2570173"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直接信任模型 </a:t>
            </a:r>
          </a:p>
        </p:txBody>
      </p:sp>
      <p:sp>
        <p:nvSpPr>
          <p:cNvPr id="16" name="Rectangle 33">
            <a:extLst>
              <a:ext uri="{FF2B5EF4-FFF2-40B4-BE49-F238E27FC236}">
                <a16:creationId xmlns:a16="http://schemas.microsoft.com/office/drawing/2014/main" id="{B2BADFD8-C701-2D5E-7B18-AD8EC1830EBE}"/>
              </a:ext>
            </a:extLst>
          </p:cNvPr>
          <p:cNvSpPr/>
          <p:nvPr/>
        </p:nvSpPr>
        <p:spPr>
          <a:xfrm>
            <a:off x="3625465" y="5644925"/>
            <a:ext cx="2570173" cy="302070"/>
          </a:xfrm>
          <a:prstGeom prst="rect">
            <a:avLst/>
          </a:prstGeom>
        </p:spPr>
        <p:txBody>
          <a:bodyPr wrap="square">
            <a:spAutoFit/>
          </a:bodyPr>
          <a:lstStyle/>
          <a:p>
            <a:pPr algn="ctr">
              <a:lnSpc>
                <a:spcPct val="125000"/>
              </a:lnSpc>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b=20,c=6</a:t>
            </a:r>
            <a:endPar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Rectangle 33">
            <a:extLst>
              <a:ext uri="{FF2B5EF4-FFF2-40B4-BE49-F238E27FC236}">
                <a16:creationId xmlns:a16="http://schemas.microsoft.com/office/drawing/2014/main" id="{560B0D76-70F8-E649-8487-60462F08DCCF}"/>
              </a:ext>
            </a:extLst>
          </p:cNvPr>
          <p:cNvSpPr/>
          <p:nvPr/>
        </p:nvSpPr>
        <p:spPr>
          <a:xfrm>
            <a:off x="6434415" y="5597205"/>
            <a:ext cx="2570173" cy="302070"/>
          </a:xfrm>
          <a:prstGeom prst="rect">
            <a:avLst/>
          </a:prstGeom>
        </p:spPr>
        <p:txBody>
          <a:bodyPr wrap="square">
            <a:spAutoFit/>
          </a:bodyPr>
          <a:lstStyle/>
          <a:p>
            <a:pPr algn="ctr">
              <a:lnSpc>
                <a:spcPct val="125000"/>
              </a:lnSpc>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b=20,c=10</a:t>
            </a:r>
            <a:endPar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矩形 11">
            <a:extLst>
              <a:ext uri="{FF2B5EF4-FFF2-40B4-BE49-F238E27FC236}">
                <a16:creationId xmlns:a16="http://schemas.microsoft.com/office/drawing/2014/main" id="{16FA7204-2AC0-287B-F261-9CDC4504D9BC}"/>
              </a:ext>
            </a:extLst>
          </p:cNvPr>
          <p:cNvSpPr/>
          <p:nvPr/>
        </p:nvSpPr>
        <p:spPr>
          <a:xfrm>
            <a:off x="1941508" y="5831721"/>
            <a:ext cx="441146" cy="400110"/>
          </a:xfrm>
          <a:prstGeom prst="rect">
            <a:avLst/>
          </a:prstGeom>
          <a:noFill/>
        </p:spPr>
        <p:txBody>
          <a:bodyPr wrap="none" lIns="91440" tIns="45720" rIns="91440" bIns="45720">
            <a:spAutoFit/>
          </a:bodyPr>
          <a:lstStyle/>
          <a:p>
            <a:pPr algn="ctr"/>
            <a:r>
              <a:rPr lang="zh-CN" altLang="en-US" sz="2000" b="0" cap="none" spc="0" dirty="0">
                <a:ln w="0"/>
                <a:solidFill>
                  <a:srgbClr val="18840D"/>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rPr>
              <a:t>√</a:t>
            </a:r>
          </a:p>
        </p:txBody>
      </p:sp>
      <p:sp>
        <p:nvSpPr>
          <p:cNvPr id="19" name="文本框 18">
            <a:extLst>
              <a:ext uri="{FF2B5EF4-FFF2-40B4-BE49-F238E27FC236}">
                <a16:creationId xmlns:a16="http://schemas.microsoft.com/office/drawing/2014/main" id="{C0EA8DEB-A220-9F47-2F4B-41183FD21F13}"/>
              </a:ext>
            </a:extLst>
          </p:cNvPr>
          <p:cNvSpPr txBox="1"/>
          <p:nvPr/>
        </p:nvSpPr>
        <p:spPr>
          <a:xfrm>
            <a:off x="7477980" y="5834470"/>
            <a:ext cx="522457" cy="400110"/>
          </a:xfrm>
          <a:prstGeom prst="rect">
            <a:avLst/>
          </a:prstGeom>
          <a:noFill/>
        </p:spPr>
        <p:txBody>
          <a:bodyPr wrap="square">
            <a:spAutoFit/>
          </a:bodyPr>
          <a:lstStyle/>
          <a:p>
            <a:pPr algn="ctr"/>
            <a:r>
              <a:rPr lang="en-US" altLang="zh-CN" sz="2000" b="0" cap="none" spc="0" dirty="0">
                <a:ln w="0"/>
                <a:solidFill>
                  <a:srgbClr val="FF0000"/>
                </a:solidFill>
                <a:effectLst>
                  <a:outerShdw blurRad="38100" dist="25400" dir="5400000" algn="ctr" rotWithShape="0">
                    <a:srgbClr val="6E747A">
                      <a:alpha val="43000"/>
                    </a:srgbClr>
                  </a:outerShdw>
                </a:effectLst>
                <a:latin typeface="+mn-ea"/>
                <a:ea typeface="+mn-ea"/>
              </a:rPr>
              <a:t>×</a:t>
            </a:r>
            <a:endParaRPr lang="zh-CN" altLang="en-US" sz="2000" b="0" cap="none" spc="0" dirty="0">
              <a:ln w="0"/>
              <a:solidFill>
                <a:srgbClr val="FF0000"/>
              </a:solidFill>
              <a:effectLst>
                <a:outerShdw blurRad="38100" dist="25400" dir="5400000" algn="ctr" rotWithShape="0">
                  <a:srgbClr val="6E747A">
                    <a:alpha val="43000"/>
                  </a:srgbClr>
                </a:outerShdw>
              </a:effectLst>
              <a:latin typeface="+mn-ea"/>
              <a:ea typeface="+mn-ea"/>
            </a:endParaRP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414CBB18-6A79-6CEA-D6FD-766CFA68B077}"/>
                  </a:ext>
                </a:extLst>
              </p:cNvPr>
              <p:cNvSpPr txBox="1"/>
              <p:nvPr/>
            </p:nvSpPr>
            <p:spPr>
              <a:xfrm>
                <a:off x="-5475" y="5874161"/>
                <a:ext cx="1693317" cy="3207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zh-CN" altLang="en-US" sz="1100" i="1" kern="0">
                              <a:solidFill>
                                <a:schemeClr val="tx1">
                                  <a:lumMod val="75000"/>
                                  <a:lumOff val="25000"/>
                                </a:schemeClr>
                              </a:solidFill>
                              <a:latin typeface="Cambria Math" panose="02040503050406030204" pitchFamily="18" charset="0"/>
                              <a:ea typeface="微软雅黑" panose="020B0503020204020204" pitchFamily="34" charset="-122"/>
                            </a:rPr>
                          </m:ctrlPr>
                        </m:dPr>
                        <m:e>
                          <m:r>
                            <a:rPr lang="zh-CN" altLang="en-US" sz="1100" i="1" kern="0">
                              <a:solidFill>
                                <a:schemeClr val="tx1">
                                  <a:lumMod val="75000"/>
                                  <a:lumOff val="25000"/>
                                </a:schemeClr>
                              </a:solidFill>
                              <a:latin typeface="Cambria Math" panose="02040503050406030204" pitchFamily="18" charset="0"/>
                              <a:ea typeface="微软雅黑" panose="020B0503020204020204" pitchFamily="34" charset="-122"/>
                            </a:rPr>
                            <m:t>0</m:t>
                          </m:r>
                          <m:groupChr>
                            <m:groupChrPr>
                              <m:chr m:val="→"/>
                              <m:vertJc m:val="bot"/>
                              <m:ctrlPr>
                                <a:rPr lang="zh-CN" altLang="en-US" sz="1100" i="1" kern="0">
                                  <a:solidFill>
                                    <a:schemeClr val="tx1">
                                      <a:lumMod val="75000"/>
                                      <a:lumOff val="25000"/>
                                    </a:schemeClr>
                                  </a:solidFill>
                                  <a:latin typeface="Cambria Math" panose="02040503050406030204" pitchFamily="18" charset="0"/>
                                  <a:ea typeface="微软雅黑" panose="020B0503020204020204" pitchFamily="34" charset="-122"/>
                                </a:rPr>
                              </m:ctrlPr>
                            </m:groupChrPr>
                            <m:e>
                              <m:r>
                                <a:rPr lang="zh-CN" altLang="en-US" sz="1100" i="1" kern="0">
                                  <a:solidFill>
                                    <a:schemeClr val="tx1">
                                      <a:lumMod val="75000"/>
                                      <a:lumOff val="25000"/>
                                    </a:schemeClr>
                                  </a:solidFill>
                                  <a:latin typeface="Cambria Math" panose="02040503050406030204" pitchFamily="18" charset="0"/>
                                  <a:ea typeface="微软雅黑" panose="020B0503020204020204" pitchFamily="34" charset="-122"/>
                                </a:rPr>
                                <m:t>𝑀𝑞</m:t>
                              </m:r>
                            </m:e>
                          </m:groupChr>
                          <m:r>
                            <a:rPr lang="zh-CN" altLang="en-US" sz="1100" i="1" kern="0">
                              <a:solidFill>
                                <a:schemeClr val="tx1">
                                  <a:lumMod val="75000"/>
                                  <a:lumOff val="25000"/>
                                </a:schemeClr>
                              </a:solidFill>
                              <a:latin typeface="Cambria Math" panose="02040503050406030204" pitchFamily="18" charset="0"/>
                              <a:ea typeface="微软雅黑" panose="020B0503020204020204" pitchFamily="34" charset="-122"/>
                            </a:rPr>
                            <m:t>0.8</m:t>
                          </m:r>
                        </m:e>
                      </m:d>
                      <m:r>
                        <a:rPr lang="zh-CN" altLang="en-US" sz="1100" i="1" kern="0">
                          <a:solidFill>
                            <a:schemeClr val="tx1">
                              <a:lumMod val="75000"/>
                              <a:lumOff val="25000"/>
                            </a:schemeClr>
                          </a:solidFill>
                          <a:latin typeface="Cambria Math" panose="02040503050406030204" pitchFamily="18" charset="0"/>
                          <a:ea typeface="微软雅黑" panose="020B0503020204020204" pitchFamily="34" charset="-122"/>
                        </a:rPr>
                        <m:t>∩</m:t>
                      </m:r>
                      <m:d>
                        <m:dPr>
                          <m:ctrlPr>
                            <a:rPr lang="zh-CN" altLang="en-US" sz="1100" i="1" kern="0">
                              <a:solidFill>
                                <a:schemeClr val="tx1">
                                  <a:lumMod val="75000"/>
                                  <a:lumOff val="25000"/>
                                </a:schemeClr>
                              </a:solidFill>
                              <a:latin typeface="Cambria Math" panose="02040503050406030204" pitchFamily="18" charset="0"/>
                              <a:ea typeface="微软雅黑" panose="020B0503020204020204" pitchFamily="34" charset="-122"/>
                            </a:rPr>
                          </m:ctrlPr>
                        </m:dPr>
                        <m:e>
                          <m:r>
                            <a:rPr lang="zh-CN" altLang="en-US" sz="1100" i="1" kern="0">
                              <a:solidFill>
                                <a:schemeClr val="tx1">
                                  <a:lumMod val="75000"/>
                                  <a:lumOff val="25000"/>
                                </a:schemeClr>
                              </a:solidFill>
                              <a:latin typeface="Cambria Math" panose="02040503050406030204" pitchFamily="18" charset="0"/>
                              <a:ea typeface="微软雅黑" panose="020B0503020204020204" pitchFamily="34" charset="-122"/>
                            </a:rPr>
                            <m:t>0</m:t>
                          </m:r>
                          <m:groupChr>
                            <m:groupChrPr>
                              <m:chr m:val="→"/>
                              <m:vertJc m:val="bot"/>
                              <m:ctrlPr>
                                <a:rPr lang="zh-CN" altLang="en-US" sz="1100" i="1" kern="0">
                                  <a:solidFill>
                                    <a:schemeClr val="tx1">
                                      <a:lumMod val="75000"/>
                                      <a:lumOff val="25000"/>
                                    </a:schemeClr>
                                  </a:solidFill>
                                  <a:latin typeface="Cambria Math" panose="02040503050406030204" pitchFamily="18" charset="0"/>
                                  <a:ea typeface="微软雅黑" panose="020B0503020204020204" pitchFamily="34" charset="-122"/>
                                </a:rPr>
                              </m:ctrlPr>
                            </m:groupChrPr>
                            <m:e>
                              <m:r>
                                <a:rPr lang="zh-CN" altLang="en-US" sz="1100" i="1" kern="0">
                                  <a:solidFill>
                                    <a:schemeClr val="tx1">
                                      <a:lumMod val="75000"/>
                                      <a:lumOff val="25000"/>
                                    </a:schemeClr>
                                  </a:solidFill>
                                  <a:latin typeface="Cambria Math" panose="02040503050406030204" pitchFamily="18" charset="0"/>
                                  <a:ea typeface="微软雅黑" panose="020B0503020204020204" pitchFamily="34" charset="-122"/>
                                </a:rPr>
                                <m:t>𝐶𝑜𝑛</m:t>
                              </m:r>
                            </m:e>
                          </m:groupChr>
                          <m:r>
                            <a:rPr lang="zh-CN" altLang="en-US" sz="1100" i="1" kern="0">
                              <a:solidFill>
                                <a:schemeClr val="tx1">
                                  <a:lumMod val="75000"/>
                                  <a:lumOff val="25000"/>
                                </a:schemeClr>
                              </a:solidFill>
                              <a:latin typeface="Cambria Math" panose="02040503050406030204" pitchFamily="18" charset="0"/>
                              <a:ea typeface="微软雅黑" panose="020B0503020204020204" pitchFamily="34" charset="-122"/>
                            </a:rPr>
                            <m:t>0.8</m:t>
                          </m:r>
                        </m:e>
                      </m:d>
                    </m:oMath>
                  </m:oMathPara>
                </a14:m>
                <a:endParaRPr lang="zh-CN" altLang="en-US" sz="1200" i="1" kern="0" dirty="0">
                  <a:solidFill>
                    <a:schemeClr val="tx1">
                      <a:lumMod val="75000"/>
                      <a:lumOff val="25000"/>
                    </a:schemeClr>
                  </a:solidFill>
                  <a:latin typeface="Cambria Math" panose="02040503050406030204" pitchFamily="18" charset="0"/>
                  <a:ea typeface="微软雅黑" panose="020B0503020204020204" pitchFamily="34" charset="-122"/>
                </a:endParaRPr>
              </a:p>
            </p:txBody>
          </p:sp>
        </mc:Choice>
        <mc:Fallback xmlns="">
          <p:sp>
            <p:nvSpPr>
              <p:cNvPr id="22" name="文本框 21">
                <a:extLst>
                  <a:ext uri="{FF2B5EF4-FFF2-40B4-BE49-F238E27FC236}">
                    <a16:creationId xmlns:a16="http://schemas.microsoft.com/office/drawing/2014/main" id="{414CBB18-6A79-6CEA-D6FD-766CFA68B077}"/>
                  </a:ext>
                </a:extLst>
              </p:cNvPr>
              <p:cNvSpPr txBox="1">
                <a:spLocks noRot="1" noChangeAspect="1" noMove="1" noResize="1" noEditPoints="1" noAdjustHandles="1" noChangeArrowheads="1" noChangeShapeType="1" noTextEdit="1"/>
              </p:cNvSpPr>
              <p:nvPr/>
            </p:nvSpPr>
            <p:spPr>
              <a:xfrm>
                <a:off x="-5475" y="5874161"/>
                <a:ext cx="1693317" cy="320729"/>
              </a:xfrm>
              <a:prstGeom prst="rect">
                <a:avLst/>
              </a:prstGeom>
              <a:blipFill>
                <a:blip r:embed="rId9"/>
                <a:stretch>
                  <a:fillRect/>
                </a:stretch>
              </a:blipFill>
            </p:spPr>
            <p:txBody>
              <a:bodyPr/>
              <a:lstStyle/>
              <a:p>
                <a:r>
                  <a:rPr lang="zh-CN" altLang="en-US">
                    <a:noFill/>
                  </a:rPr>
                  <a:t> </a:t>
                </a:r>
              </a:p>
            </p:txBody>
          </p:sp>
        </mc:Fallback>
      </mc:AlternateContent>
      <p:sp>
        <p:nvSpPr>
          <p:cNvPr id="24" name="文本框 23">
            <a:extLst>
              <a:ext uri="{FF2B5EF4-FFF2-40B4-BE49-F238E27FC236}">
                <a16:creationId xmlns:a16="http://schemas.microsoft.com/office/drawing/2014/main" id="{45E25516-E28E-8F7A-160F-4DA65E26E0C0}"/>
              </a:ext>
            </a:extLst>
          </p:cNvPr>
          <p:cNvSpPr txBox="1"/>
          <p:nvPr/>
        </p:nvSpPr>
        <p:spPr>
          <a:xfrm>
            <a:off x="4704543" y="5795960"/>
            <a:ext cx="405246" cy="461665"/>
          </a:xfrm>
          <a:prstGeom prst="rect">
            <a:avLst/>
          </a:prstGeom>
          <a:noFill/>
        </p:spPr>
        <p:txBody>
          <a:bodyPr wrap="square">
            <a:spAutoFit/>
          </a:bodyPr>
          <a:lstStyle/>
          <a:p>
            <a:pPr algn="ctr"/>
            <a:r>
              <a:rPr lang="zh-CN" altLang="en-US" sz="2400" b="0" cap="none" spc="0" dirty="0">
                <a:ln w="0"/>
                <a:solidFill>
                  <a:srgbClr val="18840D"/>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rPr>
              <a:t>√</a:t>
            </a:r>
          </a:p>
        </p:txBody>
      </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84931B48-0BBF-0B91-0B38-AA9DD552BC6A}"/>
                  </a:ext>
                </a:extLst>
              </p:cNvPr>
              <p:cNvSpPr txBox="1"/>
              <p:nvPr/>
            </p:nvSpPr>
            <p:spPr>
              <a:xfrm>
                <a:off x="0" y="6284394"/>
                <a:ext cx="1671916" cy="3207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zh-CN" altLang="en-US" sz="1100" i="1" kern="0">
                              <a:solidFill>
                                <a:schemeClr val="tx1">
                                  <a:lumMod val="75000"/>
                                  <a:lumOff val="25000"/>
                                </a:schemeClr>
                              </a:solidFill>
                              <a:latin typeface="Cambria Math" panose="02040503050406030204" pitchFamily="18" charset="0"/>
                              <a:ea typeface="微软雅黑" panose="020B0503020204020204" pitchFamily="34" charset="-122"/>
                            </a:rPr>
                          </m:ctrlPr>
                        </m:dPr>
                        <m:e>
                          <m:r>
                            <a:rPr lang="zh-CN" altLang="en-US" sz="1100" i="1" kern="0">
                              <a:solidFill>
                                <a:schemeClr val="tx1">
                                  <a:lumMod val="75000"/>
                                  <a:lumOff val="25000"/>
                                </a:schemeClr>
                              </a:solidFill>
                              <a:latin typeface="Cambria Math" panose="02040503050406030204" pitchFamily="18" charset="0"/>
                              <a:ea typeface="微软雅黑" panose="020B0503020204020204" pitchFamily="34" charset="-122"/>
                            </a:rPr>
                            <m:t>0.8</m:t>
                          </m:r>
                          <m:groupChr>
                            <m:groupChrPr>
                              <m:chr m:val="→"/>
                              <m:vertJc m:val="bot"/>
                              <m:ctrlPr>
                                <a:rPr lang="zh-CN" altLang="en-US" sz="1100" i="1" kern="0">
                                  <a:solidFill>
                                    <a:schemeClr val="tx1">
                                      <a:lumMod val="75000"/>
                                      <a:lumOff val="25000"/>
                                    </a:schemeClr>
                                  </a:solidFill>
                                  <a:latin typeface="Cambria Math" panose="02040503050406030204" pitchFamily="18" charset="0"/>
                                  <a:ea typeface="微软雅黑" panose="020B0503020204020204" pitchFamily="34" charset="-122"/>
                                </a:rPr>
                              </m:ctrlPr>
                            </m:groupChrPr>
                            <m:e>
                              <m:r>
                                <a:rPr lang="zh-CN" altLang="en-US" sz="1100" i="1" kern="0">
                                  <a:solidFill>
                                    <a:schemeClr val="tx1">
                                      <a:lumMod val="75000"/>
                                      <a:lumOff val="25000"/>
                                    </a:schemeClr>
                                  </a:solidFill>
                                  <a:latin typeface="Cambria Math" panose="02040503050406030204" pitchFamily="18" charset="0"/>
                                  <a:ea typeface="微软雅黑" panose="020B0503020204020204" pitchFamily="34" charset="-122"/>
                                </a:rPr>
                                <m:t>𝑀𝑞</m:t>
                              </m:r>
                            </m:e>
                          </m:groupChr>
                          <m:r>
                            <a:rPr lang="zh-CN" altLang="en-US" sz="1100" i="1" kern="0">
                              <a:solidFill>
                                <a:schemeClr val="tx1">
                                  <a:lumMod val="75000"/>
                                  <a:lumOff val="25000"/>
                                </a:schemeClr>
                              </a:solidFill>
                              <a:latin typeface="Cambria Math" panose="02040503050406030204" pitchFamily="18" charset="0"/>
                              <a:ea typeface="微软雅黑" panose="020B0503020204020204" pitchFamily="34" charset="-122"/>
                            </a:rPr>
                            <m:t>1</m:t>
                          </m:r>
                        </m:e>
                      </m:d>
                      <m:r>
                        <a:rPr lang="zh-CN" altLang="en-US" sz="1100" i="1" kern="0">
                          <a:solidFill>
                            <a:schemeClr val="tx1">
                              <a:lumMod val="75000"/>
                              <a:lumOff val="25000"/>
                            </a:schemeClr>
                          </a:solidFill>
                          <a:latin typeface="Cambria Math" panose="02040503050406030204" pitchFamily="18" charset="0"/>
                          <a:ea typeface="微软雅黑" panose="020B0503020204020204" pitchFamily="34" charset="-122"/>
                        </a:rPr>
                        <m:t>∩</m:t>
                      </m:r>
                      <m:d>
                        <m:dPr>
                          <m:ctrlPr>
                            <a:rPr lang="zh-CN" altLang="en-US" sz="1100" i="1" kern="0">
                              <a:solidFill>
                                <a:schemeClr val="tx1">
                                  <a:lumMod val="75000"/>
                                  <a:lumOff val="25000"/>
                                </a:schemeClr>
                              </a:solidFill>
                              <a:latin typeface="Cambria Math" panose="02040503050406030204" pitchFamily="18" charset="0"/>
                              <a:ea typeface="微软雅黑" panose="020B0503020204020204" pitchFamily="34" charset="-122"/>
                            </a:rPr>
                          </m:ctrlPr>
                        </m:dPr>
                        <m:e>
                          <m:r>
                            <a:rPr lang="zh-CN" altLang="en-US" sz="1100" i="1" kern="0">
                              <a:solidFill>
                                <a:schemeClr val="tx1">
                                  <a:lumMod val="75000"/>
                                  <a:lumOff val="25000"/>
                                </a:schemeClr>
                              </a:solidFill>
                              <a:latin typeface="Cambria Math" panose="02040503050406030204" pitchFamily="18" charset="0"/>
                              <a:ea typeface="微软雅黑" panose="020B0503020204020204" pitchFamily="34" charset="-122"/>
                            </a:rPr>
                            <m:t>0.8</m:t>
                          </m:r>
                          <m:groupChr>
                            <m:groupChrPr>
                              <m:chr m:val="→"/>
                              <m:vertJc m:val="bot"/>
                              <m:ctrlPr>
                                <a:rPr lang="zh-CN" altLang="en-US" sz="1100" i="1" kern="0">
                                  <a:solidFill>
                                    <a:schemeClr val="tx1">
                                      <a:lumMod val="75000"/>
                                      <a:lumOff val="25000"/>
                                    </a:schemeClr>
                                  </a:solidFill>
                                  <a:latin typeface="Cambria Math" panose="02040503050406030204" pitchFamily="18" charset="0"/>
                                  <a:ea typeface="微软雅黑" panose="020B0503020204020204" pitchFamily="34" charset="-122"/>
                                </a:rPr>
                              </m:ctrlPr>
                            </m:groupChrPr>
                            <m:e>
                              <m:r>
                                <a:rPr lang="zh-CN" altLang="en-US" sz="1100" i="1" kern="0">
                                  <a:solidFill>
                                    <a:schemeClr val="tx1">
                                      <a:lumMod val="75000"/>
                                      <a:lumOff val="25000"/>
                                    </a:schemeClr>
                                  </a:solidFill>
                                  <a:latin typeface="Cambria Math" panose="02040503050406030204" pitchFamily="18" charset="0"/>
                                  <a:ea typeface="微软雅黑" panose="020B0503020204020204" pitchFamily="34" charset="-122"/>
                                </a:rPr>
                                <m:t>𝐶𝑜𝑛</m:t>
                              </m:r>
                            </m:e>
                          </m:groupChr>
                          <m:r>
                            <a:rPr lang="zh-CN" altLang="en-US" sz="1100" i="1" kern="0">
                              <a:solidFill>
                                <a:schemeClr val="tx1">
                                  <a:lumMod val="75000"/>
                                  <a:lumOff val="25000"/>
                                </a:schemeClr>
                              </a:solidFill>
                              <a:latin typeface="Cambria Math" panose="02040503050406030204" pitchFamily="18" charset="0"/>
                              <a:ea typeface="微软雅黑" panose="020B0503020204020204" pitchFamily="34" charset="-122"/>
                            </a:rPr>
                            <m:t>1</m:t>
                          </m:r>
                        </m:e>
                      </m:d>
                    </m:oMath>
                  </m:oMathPara>
                </a14:m>
                <a:endParaRPr lang="zh-CN" altLang="en-US" sz="1100" i="1" kern="0" dirty="0">
                  <a:solidFill>
                    <a:schemeClr val="tx1">
                      <a:lumMod val="75000"/>
                      <a:lumOff val="25000"/>
                    </a:schemeClr>
                  </a:solidFill>
                  <a:latin typeface="Cambria Math" panose="02040503050406030204" pitchFamily="18" charset="0"/>
                  <a:ea typeface="微软雅黑" panose="020B0503020204020204" pitchFamily="34" charset="-122"/>
                </a:endParaRPr>
              </a:p>
            </p:txBody>
          </p:sp>
        </mc:Choice>
        <mc:Fallback xmlns="">
          <p:sp>
            <p:nvSpPr>
              <p:cNvPr id="26" name="文本框 25">
                <a:extLst>
                  <a:ext uri="{FF2B5EF4-FFF2-40B4-BE49-F238E27FC236}">
                    <a16:creationId xmlns:a16="http://schemas.microsoft.com/office/drawing/2014/main" id="{84931B48-0BBF-0B91-0B38-AA9DD552BC6A}"/>
                  </a:ext>
                </a:extLst>
              </p:cNvPr>
              <p:cNvSpPr txBox="1">
                <a:spLocks noRot="1" noChangeAspect="1" noMove="1" noResize="1" noEditPoints="1" noAdjustHandles="1" noChangeArrowheads="1" noChangeShapeType="1" noTextEdit="1"/>
              </p:cNvSpPr>
              <p:nvPr/>
            </p:nvSpPr>
            <p:spPr>
              <a:xfrm>
                <a:off x="0" y="6284394"/>
                <a:ext cx="1671916" cy="320729"/>
              </a:xfrm>
              <a:prstGeom prst="rect">
                <a:avLst/>
              </a:prstGeom>
              <a:blipFill>
                <a:blip r:embed="rId10"/>
                <a:stretch>
                  <a:fillRect/>
                </a:stretch>
              </a:blipFill>
            </p:spPr>
            <p:txBody>
              <a:bodyPr/>
              <a:lstStyle/>
              <a:p>
                <a:r>
                  <a:rPr lang="zh-CN" altLang="en-US">
                    <a:noFill/>
                  </a:rPr>
                  <a:t> </a:t>
                </a:r>
              </a:p>
            </p:txBody>
          </p:sp>
        </mc:Fallback>
      </mc:AlternateContent>
      <p:sp>
        <p:nvSpPr>
          <p:cNvPr id="27" name="矩形 26">
            <a:extLst>
              <a:ext uri="{FF2B5EF4-FFF2-40B4-BE49-F238E27FC236}">
                <a16:creationId xmlns:a16="http://schemas.microsoft.com/office/drawing/2014/main" id="{BDBD498D-A90B-B9DE-D114-E3853A30D6D7}"/>
              </a:ext>
            </a:extLst>
          </p:cNvPr>
          <p:cNvSpPr/>
          <p:nvPr/>
        </p:nvSpPr>
        <p:spPr>
          <a:xfrm>
            <a:off x="1941508" y="6208050"/>
            <a:ext cx="441146" cy="400110"/>
          </a:xfrm>
          <a:prstGeom prst="rect">
            <a:avLst/>
          </a:prstGeom>
          <a:noFill/>
        </p:spPr>
        <p:txBody>
          <a:bodyPr wrap="none" lIns="91440" tIns="45720" rIns="91440" bIns="45720">
            <a:spAutoFit/>
          </a:bodyPr>
          <a:lstStyle/>
          <a:p>
            <a:pPr algn="ctr"/>
            <a:r>
              <a:rPr lang="zh-CN" altLang="en-US" sz="2000" b="0" cap="none" spc="0" dirty="0">
                <a:ln w="0"/>
                <a:solidFill>
                  <a:srgbClr val="18840D"/>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rPr>
              <a:t>√</a:t>
            </a:r>
          </a:p>
        </p:txBody>
      </p:sp>
      <p:sp>
        <p:nvSpPr>
          <p:cNvPr id="28" name="矩形 27">
            <a:extLst>
              <a:ext uri="{FF2B5EF4-FFF2-40B4-BE49-F238E27FC236}">
                <a16:creationId xmlns:a16="http://schemas.microsoft.com/office/drawing/2014/main" id="{5F4B0430-6183-B9C4-BF6C-E75AFF412733}"/>
              </a:ext>
            </a:extLst>
          </p:cNvPr>
          <p:cNvSpPr/>
          <p:nvPr/>
        </p:nvSpPr>
        <p:spPr>
          <a:xfrm>
            <a:off x="7498928" y="6194890"/>
            <a:ext cx="441146" cy="400110"/>
          </a:xfrm>
          <a:prstGeom prst="rect">
            <a:avLst/>
          </a:prstGeom>
          <a:noFill/>
        </p:spPr>
        <p:txBody>
          <a:bodyPr wrap="none" lIns="91440" tIns="45720" rIns="91440" bIns="45720">
            <a:spAutoFit/>
          </a:bodyPr>
          <a:lstStyle/>
          <a:p>
            <a:pPr algn="ctr"/>
            <a:r>
              <a:rPr lang="zh-CN" altLang="en-US" sz="2000" b="0" cap="none" spc="0" dirty="0">
                <a:ln w="0"/>
                <a:solidFill>
                  <a:srgbClr val="18840D"/>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rPr>
              <a:t>√</a:t>
            </a:r>
          </a:p>
        </p:txBody>
      </p:sp>
      <p:sp>
        <p:nvSpPr>
          <p:cNvPr id="29" name="文本框 28">
            <a:extLst>
              <a:ext uri="{FF2B5EF4-FFF2-40B4-BE49-F238E27FC236}">
                <a16:creationId xmlns:a16="http://schemas.microsoft.com/office/drawing/2014/main" id="{AFF8190C-DFA0-0FB7-C6A4-8C4953398AB8}"/>
              </a:ext>
            </a:extLst>
          </p:cNvPr>
          <p:cNvSpPr txBox="1"/>
          <p:nvPr/>
        </p:nvSpPr>
        <p:spPr>
          <a:xfrm>
            <a:off x="4666417" y="6215205"/>
            <a:ext cx="522457" cy="400110"/>
          </a:xfrm>
          <a:prstGeom prst="rect">
            <a:avLst/>
          </a:prstGeom>
          <a:noFill/>
        </p:spPr>
        <p:txBody>
          <a:bodyPr wrap="square">
            <a:spAutoFit/>
          </a:bodyPr>
          <a:lstStyle/>
          <a:p>
            <a:pPr algn="ctr"/>
            <a:r>
              <a:rPr lang="en-US" altLang="zh-CN" sz="2000" b="0" cap="none" spc="0" dirty="0">
                <a:ln w="0"/>
                <a:solidFill>
                  <a:srgbClr val="FF0000"/>
                </a:solidFill>
                <a:effectLst>
                  <a:outerShdw blurRad="38100" dist="25400" dir="5400000" algn="ctr" rotWithShape="0">
                    <a:srgbClr val="6E747A">
                      <a:alpha val="43000"/>
                    </a:srgbClr>
                  </a:outerShdw>
                </a:effectLst>
                <a:latin typeface="+mn-ea"/>
                <a:ea typeface="+mn-ea"/>
              </a:rPr>
              <a:t>×</a:t>
            </a:r>
            <a:endParaRPr lang="zh-CN" altLang="en-US" sz="2000" b="0" cap="none" spc="0" dirty="0">
              <a:ln w="0"/>
              <a:solidFill>
                <a:srgbClr val="FF0000"/>
              </a:solidFill>
              <a:effectLst>
                <a:outerShdw blurRad="38100" dist="25400" dir="5400000" algn="ctr" rotWithShape="0">
                  <a:srgbClr val="6E747A">
                    <a:alpha val="43000"/>
                  </a:srgbClr>
                </a:outerShdw>
              </a:effectLst>
              <a:latin typeface="+mn-ea"/>
              <a:ea typeface="+mn-ea"/>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EBA0BA04-C92C-D928-C55F-A048724E3EC8}"/>
                  </a:ext>
                </a:extLst>
              </p:cNvPr>
              <p:cNvSpPr txBox="1"/>
              <p:nvPr/>
            </p:nvSpPr>
            <p:spPr>
              <a:xfrm>
                <a:off x="3524493" y="2422176"/>
                <a:ext cx="4572000" cy="4775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8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zh-CN" altLang="en-US" sz="1800" kern="0">
                              <a:solidFill>
                                <a:schemeClr val="tx1">
                                  <a:lumMod val="75000"/>
                                  <a:lumOff val="25000"/>
                                </a:schemeClr>
                              </a:solidFill>
                              <a:latin typeface="Cambria Math" panose="02040503050406030204" pitchFamily="18" charset="0"/>
                              <a:ea typeface="微软雅黑" panose="020B0503020204020204" pitchFamily="34" charset="-122"/>
                            </a:rPr>
                            <m:t>𝐷𝑇</m:t>
                          </m:r>
                        </m:e>
                        <m:sub>
                          <m:r>
                            <a:rPr lang="zh-CN" altLang="en-US" sz="1800" kern="0">
                              <a:solidFill>
                                <a:schemeClr val="tx1">
                                  <a:lumMod val="75000"/>
                                  <a:lumOff val="25000"/>
                                </a:schemeClr>
                              </a:solidFill>
                              <a:latin typeface="Cambria Math" panose="02040503050406030204" pitchFamily="18" charset="0"/>
                              <a:ea typeface="微软雅黑" panose="020B0503020204020204" pitchFamily="34" charset="-122"/>
                            </a:rPr>
                            <m:t>𝑖</m:t>
                          </m:r>
                          <m:r>
                            <a:rPr lang="zh-CN" altLang="en-US" sz="1800" kern="0">
                              <a:solidFill>
                                <a:schemeClr val="tx1">
                                  <a:lumMod val="75000"/>
                                  <a:lumOff val="25000"/>
                                </a:schemeClr>
                              </a:solidFill>
                              <a:latin typeface="Cambria Math" panose="02040503050406030204" pitchFamily="18" charset="0"/>
                              <a:ea typeface="微软雅黑" panose="020B0503020204020204" pitchFamily="34" charset="-122"/>
                            </a:rPr>
                            <m:t>→</m:t>
                          </m:r>
                          <m:r>
                            <a:rPr lang="zh-CN" altLang="en-US" sz="1800" kern="0">
                              <a:solidFill>
                                <a:schemeClr val="tx1">
                                  <a:lumMod val="75000"/>
                                  <a:lumOff val="25000"/>
                                </a:schemeClr>
                              </a:solidFill>
                              <a:latin typeface="Cambria Math" panose="02040503050406030204" pitchFamily="18" charset="0"/>
                              <a:ea typeface="微软雅黑" panose="020B0503020204020204" pitchFamily="34" charset="-122"/>
                            </a:rPr>
                            <m:t>𝑗</m:t>
                          </m:r>
                        </m:sub>
                      </m:sSub>
                      <m:r>
                        <a:rPr lang="zh-CN" altLang="en-US" sz="1800" kern="0">
                          <a:solidFill>
                            <a:schemeClr val="tx1">
                              <a:lumMod val="75000"/>
                              <a:lumOff val="25000"/>
                            </a:schemeClr>
                          </a:solidFill>
                          <a:latin typeface="Cambria Math" panose="02040503050406030204" pitchFamily="18" charset="0"/>
                          <a:ea typeface="微软雅黑" panose="020B0503020204020204" pitchFamily="34" charset="-122"/>
                        </a:rPr>
                        <m:t>=</m:t>
                      </m:r>
                      <m:sSup>
                        <m:sSupPr>
                          <m:ctrlPr>
                            <a:rPr lang="zh-CN" altLang="en-US" sz="1800" i="1" kern="0">
                              <a:solidFill>
                                <a:schemeClr val="tx1">
                                  <a:lumMod val="75000"/>
                                  <a:lumOff val="25000"/>
                                </a:schemeClr>
                              </a:solidFill>
                              <a:latin typeface="Cambria Math" panose="02040503050406030204" pitchFamily="18" charset="0"/>
                              <a:ea typeface="微软雅黑" panose="020B0503020204020204" pitchFamily="34" charset="-122"/>
                            </a:rPr>
                          </m:ctrlPr>
                        </m:sSupPr>
                        <m:e>
                          <m:r>
                            <a:rPr lang="zh-CN" altLang="en-US" sz="1800" kern="0">
                              <a:solidFill>
                                <a:schemeClr val="tx1">
                                  <a:lumMod val="75000"/>
                                  <a:lumOff val="25000"/>
                                </a:schemeClr>
                              </a:solidFill>
                              <a:latin typeface="Cambria Math" panose="02040503050406030204" pitchFamily="18" charset="0"/>
                              <a:ea typeface="微软雅黑" panose="020B0503020204020204" pitchFamily="34" charset="-122"/>
                            </a:rPr>
                            <m:t>𝑒</m:t>
                          </m:r>
                        </m:e>
                        <m:sup>
                          <m:r>
                            <a:rPr lang="zh-CN" altLang="en-US" sz="1800" kern="0">
                              <a:solidFill>
                                <a:schemeClr val="tx1">
                                  <a:lumMod val="75000"/>
                                  <a:lumOff val="25000"/>
                                </a:schemeClr>
                              </a:solidFill>
                              <a:latin typeface="Cambria Math" panose="02040503050406030204" pitchFamily="18" charset="0"/>
                              <a:ea typeface="微软雅黑" panose="020B0503020204020204" pitchFamily="34" charset="-122"/>
                            </a:rPr>
                            <m:t>−</m:t>
                          </m:r>
                          <m:r>
                            <a:rPr lang="zh-CN" altLang="en-US" sz="1800" kern="0">
                              <a:solidFill>
                                <a:schemeClr val="tx1">
                                  <a:lumMod val="75000"/>
                                  <a:lumOff val="25000"/>
                                </a:schemeClr>
                              </a:solidFill>
                              <a:latin typeface="Cambria Math" panose="02040503050406030204" pitchFamily="18" charset="0"/>
                              <a:ea typeface="微软雅黑" panose="020B0503020204020204" pitchFamily="34" charset="-122"/>
                            </a:rPr>
                            <m:t>𝑏</m:t>
                          </m:r>
                          <m:sSup>
                            <m:sSupPr>
                              <m:ctrlPr>
                                <a:rPr lang="zh-CN" altLang="en-US" sz="1800" i="1" kern="0">
                                  <a:solidFill>
                                    <a:schemeClr val="tx1">
                                      <a:lumMod val="75000"/>
                                      <a:lumOff val="25000"/>
                                    </a:schemeClr>
                                  </a:solidFill>
                                  <a:latin typeface="Cambria Math" panose="02040503050406030204" pitchFamily="18" charset="0"/>
                                  <a:ea typeface="微软雅黑" panose="020B0503020204020204" pitchFamily="34" charset="-122"/>
                                </a:rPr>
                              </m:ctrlPr>
                            </m:sSupPr>
                            <m:e>
                              <m:r>
                                <a:rPr lang="zh-CN" altLang="en-US" sz="1800" kern="0">
                                  <a:solidFill>
                                    <a:schemeClr val="tx1">
                                      <a:lumMod val="75000"/>
                                      <a:lumOff val="25000"/>
                                    </a:schemeClr>
                                  </a:solidFill>
                                  <a:latin typeface="Cambria Math" panose="02040503050406030204" pitchFamily="18" charset="0"/>
                                  <a:ea typeface="微软雅黑" panose="020B0503020204020204" pitchFamily="34" charset="-122"/>
                                </a:rPr>
                                <m:t>𝑒</m:t>
                              </m:r>
                            </m:e>
                            <m:sup>
                              <m:r>
                                <a:rPr lang="zh-CN" altLang="en-US" sz="1800" kern="0">
                                  <a:solidFill>
                                    <a:schemeClr val="tx1">
                                      <a:lumMod val="75000"/>
                                      <a:lumOff val="25000"/>
                                    </a:schemeClr>
                                  </a:solidFill>
                                  <a:latin typeface="Cambria Math" panose="02040503050406030204" pitchFamily="18" charset="0"/>
                                  <a:ea typeface="微软雅黑" panose="020B0503020204020204" pitchFamily="34" charset="-122"/>
                                </a:rPr>
                                <m:t>−</m:t>
                              </m:r>
                              <m:r>
                                <a:rPr lang="zh-CN" altLang="en-US" sz="1800" kern="0">
                                  <a:solidFill>
                                    <a:schemeClr val="tx1">
                                      <a:lumMod val="75000"/>
                                      <a:lumOff val="25000"/>
                                    </a:schemeClr>
                                  </a:solidFill>
                                  <a:latin typeface="Cambria Math" panose="02040503050406030204" pitchFamily="18" charset="0"/>
                                  <a:ea typeface="微软雅黑" panose="020B0503020204020204" pitchFamily="34" charset="-122"/>
                                </a:rPr>
                                <m:t>𝑐</m:t>
                              </m:r>
                              <m:sSub>
                                <m:sSubPr>
                                  <m:ctrlPr>
                                    <a:rPr lang="zh-CN" altLang="en-US" sz="18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zh-CN" altLang="en-US" sz="1800" kern="0">
                                      <a:solidFill>
                                        <a:schemeClr val="tx1">
                                          <a:lumMod val="75000"/>
                                          <a:lumOff val="25000"/>
                                        </a:schemeClr>
                                      </a:solidFill>
                                      <a:latin typeface="Cambria Math" panose="02040503050406030204" pitchFamily="18" charset="0"/>
                                      <a:ea typeface="微软雅黑" panose="020B0503020204020204" pitchFamily="34" charset="-122"/>
                                    </a:rPr>
                                    <m:t>×</m:t>
                                  </m:r>
                                  <m:r>
                                    <a:rPr lang="zh-CN" altLang="en-US" sz="1800" kern="0">
                                      <a:solidFill>
                                        <a:schemeClr val="tx1">
                                          <a:lumMod val="75000"/>
                                          <a:lumOff val="25000"/>
                                        </a:schemeClr>
                                      </a:solidFill>
                                      <a:latin typeface="Cambria Math" panose="02040503050406030204" pitchFamily="18" charset="0"/>
                                      <a:ea typeface="微软雅黑" panose="020B0503020204020204" pitchFamily="34" charset="-122"/>
                                    </a:rPr>
                                    <m:t>𝐶𝑜𝑛</m:t>
                                  </m:r>
                                </m:e>
                                <m:sub>
                                  <m:r>
                                    <a:rPr lang="zh-CN" altLang="en-US" sz="1800" kern="0">
                                      <a:solidFill>
                                        <a:schemeClr val="tx1">
                                          <a:lumMod val="75000"/>
                                          <a:lumOff val="25000"/>
                                        </a:schemeClr>
                                      </a:solidFill>
                                      <a:latin typeface="Cambria Math" panose="02040503050406030204" pitchFamily="18" charset="0"/>
                                      <a:ea typeface="微软雅黑" panose="020B0503020204020204" pitchFamily="34" charset="-122"/>
                                    </a:rPr>
                                    <m:t>𝑖</m:t>
                                  </m:r>
                                  <m:r>
                                    <a:rPr lang="zh-CN" altLang="en-US" sz="1800" kern="0">
                                      <a:solidFill>
                                        <a:schemeClr val="tx1">
                                          <a:lumMod val="75000"/>
                                          <a:lumOff val="25000"/>
                                        </a:schemeClr>
                                      </a:solidFill>
                                      <a:latin typeface="Cambria Math" panose="02040503050406030204" pitchFamily="18" charset="0"/>
                                      <a:ea typeface="微软雅黑" panose="020B0503020204020204" pitchFamily="34" charset="-122"/>
                                    </a:rPr>
                                    <m:t>→</m:t>
                                  </m:r>
                                  <m:r>
                                    <a:rPr lang="zh-CN" altLang="en-US" sz="1800" kern="0">
                                      <a:solidFill>
                                        <a:schemeClr val="tx1">
                                          <a:lumMod val="75000"/>
                                          <a:lumOff val="25000"/>
                                        </a:schemeClr>
                                      </a:solidFill>
                                      <a:latin typeface="Cambria Math" panose="02040503050406030204" pitchFamily="18" charset="0"/>
                                      <a:ea typeface="微软雅黑" panose="020B0503020204020204" pitchFamily="34" charset="-122"/>
                                    </a:rPr>
                                    <m:t>𝑗</m:t>
                                  </m:r>
                                </m:sub>
                              </m:sSub>
                              <m:r>
                                <a:rPr lang="zh-CN" altLang="en-US" sz="1800" kern="0">
                                  <a:solidFill>
                                    <a:schemeClr val="tx1">
                                      <a:lumMod val="75000"/>
                                      <a:lumOff val="25000"/>
                                    </a:schemeClr>
                                  </a:solidFill>
                                  <a:latin typeface="Cambria Math" panose="02040503050406030204" pitchFamily="18" charset="0"/>
                                  <a:ea typeface="微软雅黑" panose="020B0503020204020204" pitchFamily="34" charset="-122"/>
                                </a:rPr>
                                <m:t>×</m:t>
                              </m:r>
                              <m:sSub>
                                <m:sSubPr>
                                  <m:ctrlPr>
                                    <a:rPr lang="zh-CN" altLang="en-US" sz="18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zh-CN" altLang="en-US" sz="1800" kern="0">
                                      <a:solidFill>
                                        <a:schemeClr val="tx1">
                                          <a:lumMod val="75000"/>
                                          <a:lumOff val="25000"/>
                                        </a:schemeClr>
                                      </a:solidFill>
                                      <a:latin typeface="Cambria Math" panose="02040503050406030204" pitchFamily="18" charset="0"/>
                                      <a:ea typeface="微软雅黑" panose="020B0503020204020204" pitchFamily="34" charset="-122"/>
                                    </a:rPr>
                                    <m:t>𝑀𝑞</m:t>
                                  </m:r>
                                </m:e>
                                <m:sub>
                                  <m:r>
                                    <a:rPr lang="zh-CN" altLang="en-US" sz="1800" kern="0">
                                      <a:solidFill>
                                        <a:schemeClr val="tx1">
                                          <a:lumMod val="75000"/>
                                          <a:lumOff val="25000"/>
                                        </a:schemeClr>
                                      </a:solidFill>
                                      <a:latin typeface="Cambria Math" panose="02040503050406030204" pitchFamily="18" charset="0"/>
                                      <a:ea typeface="微软雅黑" panose="020B0503020204020204" pitchFamily="34" charset="-122"/>
                                    </a:rPr>
                                    <m:t>𝑖</m:t>
                                  </m:r>
                                  <m:r>
                                    <a:rPr lang="zh-CN" altLang="en-US" sz="1800" kern="0">
                                      <a:solidFill>
                                        <a:schemeClr val="tx1">
                                          <a:lumMod val="75000"/>
                                          <a:lumOff val="25000"/>
                                        </a:schemeClr>
                                      </a:solidFill>
                                      <a:latin typeface="Cambria Math" panose="02040503050406030204" pitchFamily="18" charset="0"/>
                                      <a:ea typeface="微软雅黑" panose="020B0503020204020204" pitchFamily="34" charset="-122"/>
                                    </a:rPr>
                                    <m:t>→</m:t>
                                  </m:r>
                                  <m:r>
                                    <a:rPr lang="zh-CN" altLang="en-US" sz="1800" kern="0">
                                      <a:solidFill>
                                        <a:schemeClr val="tx1">
                                          <a:lumMod val="75000"/>
                                          <a:lumOff val="25000"/>
                                        </a:schemeClr>
                                      </a:solidFill>
                                      <a:latin typeface="Cambria Math" panose="02040503050406030204" pitchFamily="18" charset="0"/>
                                      <a:ea typeface="微软雅黑" panose="020B0503020204020204" pitchFamily="34" charset="-122"/>
                                    </a:rPr>
                                    <m:t>𝑗</m:t>
                                  </m:r>
                                </m:sub>
                              </m:sSub>
                              <m:r>
                                <a:rPr lang="zh-CN" altLang="en-US" sz="1800" kern="0">
                                  <a:solidFill>
                                    <a:schemeClr val="tx1">
                                      <a:lumMod val="75000"/>
                                      <a:lumOff val="25000"/>
                                    </a:schemeClr>
                                  </a:solidFill>
                                  <a:latin typeface="Cambria Math" panose="02040503050406030204" pitchFamily="18" charset="0"/>
                                  <a:ea typeface="微软雅黑" panose="020B0503020204020204" pitchFamily="34" charset="-122"/>
                                </a:rPr>
                                <m:t> </m:t>
                              </m:r>
                            </m:sup>
                          </m:sSup>
                        </m:sup>
                      </m:sSup>
                    </m:oMath>
                  </m:oMathPara>
                </a14:m>
                <a:endPar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mc:Choice>
        <mc:Fallback xmlns="">
          <p:sp>
            <p:nvSpPr>
              <p:cNvPr id="8" name="文本框 7">
                <a:extLst>
                  <a:ext uri="{FF2B5EF4-FFF2-40B4-BE49-F238E27FC236}">
                    <a16:creationId xmlns:a16="http://schemas.microsoft.com/office/drawing/2014/main" id="{EBA0BA04-C92C-D928-C55F-A048724E3EC8}"/>
                  </a:ext>
                </a:extLst>
              </p:cNvPr>
              <p:cNvSpPr txBox="1">
                <a:spLocks noRot="1" noChangeAspect="1" noMove="1" noResize="1" noEditPoints="1" noAdjustHandles="1" noChangeArrowheads="1" noChangeShapeType="1" noTextEdit="1"/>
              </p:cNvSpPr>
              <p:nvPr/>
            </p:nvSpPr>
            <p:spPr>
              <a:xfrm>
                <a:off x="3524493" y="2422176"/>
                <a:ext cx="4572000" cy="477503"/>
              </a:xfrm>
              <a:prstGeom prst="rect">
                <a:avLst/>
              </a:prstGeom>
              <a:blipFill>
                <a:blip r:embed="rId11"/>
                <a:stretch>
                  <a:fillRect/>
                </a:stretch>
              </a:blipFill>
            </p:spPr>
            <p:txBody>
              <a:bodyPr/>
              <a:lstStyle/>
              <a:p>
                <a:r>
                  <a:rPr lang="zh-CN" altLang="en-US">
                    <a:noFill/>
                  </a:rPr>
                  <a:t> </a:t>
                </a:r>
              </a:p>
            </p:txBody>
          </p:sp>
        </mc:Fallback>
      </mc:AlternateContent>
      <p:sp>
        <p:nvSpPr>
          <p:cNvPr id="20" name="矩形 19">
            <a:extLst>
              <a:ext uri="{FF2B5EF4-FFF2-40B4-BE49-F238E27FC236}">
                <a16:creationId xmlns:a16="http://schemas.microsoft.com/office/drawing/2014/main" id="{61F53998-9DF4-ECB9-DFC0-676F0798DDF5}"/>
              </a:ext>
            </a:extLst>
          </p:cNvPr>
          <p:cNvSpPr/>
          <p:nvPr/>
        </p:nvSpPr>
        <p:spPr bwMode="auto">
          <a:xfrm>
            <a:off x="5569527" y="2571021"/>
            <a:ext cx="99753" cy="133004"/>
          </a:xfrm>
          <a:prstGeom prst="rect">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45DFBEE6-A257-1BA3-CF30-4EE21B830F0E}"/>
              </a:ext>
            </a:extLst>
          </p:cNvPr>
          <p:cNvSpPr/>
          <p:nvPr/>
        </p:nvSpPr>
        <p:spPr bwMode="auto">
          <a:xfrm>
            <a:off x="5871561" y="2498980"/>
            <a:ext cx="99753" cy="133004"/>
          </a:xfrm>
          <a:prstGeom prst="rect">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84643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2.4 </a:t>
            </a:r>
            <a:r>
              <a:rPr lang="zh-CN" altLang="en-US" dirty="0">
                <a:sym typeface="微软雅黑" panose="020B0503020204020204" pitchFamily="34" charset="-122"/>
              </a:rPr>
              <a:t>信任阈值分析</a:t>
            </a:r>
          </a:p>
        </p:txBody>
      </p:sp>
      <p:sp>
        <p:nvSpPr>
          <p:cNvPr id="9" name="Rectangle 33"/>
          <p:cNvSpPr/>
          <p:nvPr/>
        </p:nvSpPr>
        <p:spPr>
          <a:xfrm>
            <a:off x="1119488" y="5752548"/>
            <a:ext cx="3757100"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信任阈值与精确率、召回率和检测率的关系</a:t>
            </a:r>
          </a:p>
        </p:txBody>
      </p:sp>
      <p:pic>
        <p:nvPicPr>
          <p:cNvPr id="3" name="图片 2" descr="PacVal1">
            <a:extLst>
              <a:ext uri="{FF2B5EF4-FFF2-40B4-BE49-F238E27FC236}">
                <a16:creationId xmlns:a16="http://schemas.microsoft.com/office/drawing/2014/main" id="{B40A9CAD-00F8-34CB-277B-BEED31766C11}"/>
              </a:ext>
            </a:extLst>
          </p:cNvPr>
          <p:cNvPicPr>
            <a:picLocks noChangeAspect="1"/>
          </p:cNvPicPr>
          <p:nvPr/>
        </p:nvPicPr>
        <p:blipFill rotWithShape="1">
          <a:blip r:embed="rId3"/>
          <a:srcRect t="3917" r="5717"/>
          <a:stretch/>
        </p:blipFill>
        <p:spPr>
          <a:xfrm>
            <a:off x="360208" y="1833608"/>
            <a:ext cx="5011893" cy="3831020"/>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6D420385-7413-6414-116B-31D468BBBBAB}"/>
                  </a:ext>
                </a:extLst>
              </p:cNvPr>
              <p:cNvSpPr txBox="1"/>
              <p:nvPr/>
            </p:nvSpPr>
            <p:spPr>
              <a:xfrm>
                <a:off x="5669428" y="2032935"/>
                <a:ext cx="2613125" cy="5308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𝐷𝑒𝑐𝑡𝑖𝑜𝑛</m:t>
                          </m:r>
                        </m:e>
                        <m: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𝑀</m:t>
                          </m:r>
                        </m:sub>
                      </m:s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f>
                        <m:f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fPr>
                        <m:num>
                          <m:sSub>
                            <m:sSub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𝑁𝑢𝑚</m:t>
                              </m:r>
                            </m:e>
                            <m: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𝑀</m:t>
                              </m:r>
                            </m:sub>
                          </m:s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sSub>
                            <m:sSub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𝐷𝑟𝑜𝑝</m:t>
                              </m:r>
                            </m:e>
                            <m: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𝑀</m:t>
                              </m:r>
                            </m:sub>
                          </m:sSub>
                        </m:num>
                        <m:den>
                          <m:sSub>
                            <m:sSub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𝑁𝑢𝑚</m:t>
                              </m:r>
                            </m:e>
                            <m: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𝑀</m:t>
                              </m:r>
                            </m:sub>
                          </m:sSub>
                        </m:den>
                      </m:f>
                    </m:oMath>
                  </m:oMathPara>
                </a14:m>
                <a:endPar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mc:Choice>
        <mc:Fallback xmlns="">
          <p:sp>
            <p:nvSpPr>
              <p:cNvPr id="5" name="文本框 4">
                <a:extLst>
                  <a:ext uri="{FF2B5EF4-FFF2-40B4-BE49-F238E27FC236}">
                    <a16:creationId xmlns:a16="http://schemas.microsoft.com/office/drawing/2014/main" id="{6D420385-7413-6414-116B-31D468BBBBAB}"/>
                  </a:ext>
                </a:extLst>
              </p:cNvPr>
              <p:cNvSpPr txBox="1">
                <a:spLocks noRot="1" noChangeAspect="1" noMove="1" noResize="1" noEditPoints="1" noAdjustHandles="1" noChangeArrowheads="1" noChangeShapeType="1" noTextEdit="1"/>
              </p:cNvSpPr>
              <p:nvPr/>
            </p:nvSpPr>
            <p:spPr>
              <a:xfrm>
                <a:off x="5669428" y="2032935"/>
                <a:ext cx="2613125" cy="53085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868CDB16-4454-4656-45F1-6E70A8A13045}"/>
                  </a:ext>
                </a:extLst>
              </p:cNvPr>
              <p:cNvSpPr txBox="1"/>
              <p:nvPr/>
            </p:nvSpPr>
            <p:spPr>
              <a:xfrm>
                <a:off x="5669427" y="2775935"/>
                <a:ext cx="2613126" cy="5308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𝐷𝑒𝑐𝑡𝑖𝑜𝑛</m:t>
                          </m:r>
                        </m:e>
                        <m: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𝐻</m:t>
                          </m:r>
                        </m:sub>
                      </m:s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f>
                        <m:f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fPr>
                        <m:num>
                          <m:sSub>
                            <m:sSub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𝑁𝑢𝑚</m:t>
                              </m:r>
                            </m:e>
                            <m: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𝐻</m:t>
                              </m:r>
                            </m:sub>
                          </m:s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sSub>
                            <m:sSub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𝐷𝑟𝑜𝑝</m:t>
                              </m:r>
                            </m:e>
                            <m: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𝐻</m:t>
                              </m:r>
                            </m:sub>
                          </m:sSub>
                        </m:num>
                        <m:den>
                          <m:sSub>
                            <m:sSub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𝑁𝑢𝑚</m:t>
                              </m:r>
                            </m:e>
                            <m: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𝐻</m:t>
                              </m:r>
                            </m:sub>
                          </m:sSub>
                        </m:den>
                      </m:f>
                    </m:oMath>
                  </m:oMathPara>
                </a14:m>
                <a:endPar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mc:Choice>
        <mc:Fallback xmlns="">
          <p:sp>
            <p:nvSpPr>
              <p:cNvPr id="11" name="文本框 10">
                <a:extLst>
                  <a:ext uri="{FF2B5EF4-FFF2-40B4-BE49-F238E27FC236}">
                    <a16:creationId xmlns:a16="http://schemas.microsoft.com/office/drawing/2014/main" id="{868CDB16-4454-4656-45F1-6E70A8A13045}"/>
                  </a:ext>
                </a:extLst>
              </p:cNvPr>
              <p:cNvSpPr txBox="1">
                <a:spLocks noRot="1" noChangeAspect="1" noMove="1" noResize="1" noEditPoints="1" noAdjustHandles="1" noChangeArrowheads="1" noChangeShapeType="1" noTextEdit="1"/>
              </p:cNvSpPr>
              <p:nvPr/>
            </p:nvSpPr>
            <p:spPr>
              <a:xfrm>
                <a:off x="5669427" y="2775935"/>
                <a:ext cx="2613126" cy="530851"/>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07F23D8C-BF9B-68ED-5628-5AC714286566}"/>
                  </a:ext>
                </a:extLst>
              </p:cNvPr>
              <p:cNvSpPr txBox="1"/>
              <p:nvPr/>
            </p:nvSpPr>
            <p:spPr>
              <a:xfrm>
                <a:off x="5177259" y="3518935"/>
                <a:ext cx="3966741" cy="5308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𝐷𝑒𝑐𝑡𝑖𝑜𝑛</m:t>
                          </m:r>
                        </m:e>
                        <m: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𝑇</m:t>
                          </m:r>
                        </m:sub>
                      </m:s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f>
                        <m:f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fPr>
                        <m:num>
                          <m:sSub>
                            <m:sSub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𝑁𝑢𝑚</m:t>
                              </m:r>
                            </m:e>
                            <m: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𝐻</m:t>
                              </m:r>
                            </m:sub>
                          </m:s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sSub>
                            <m:sSub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𝐷𝑟𝑜𝑝</m:t>
                              </m:r>
                            </m:e>
                            <m: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𝐻</m:t>
                              </m:r>
                            </m:sub>
                          </m:s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sSub>
                            <m:sSub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𝑁𝑢𝑚</m:t>
                              </m:r>
                            </m:e>
                            <m: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𝑀</m:t>
                              </m:r>
                            </m:sub>
                          </m:s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sSub>
                            <m:sSub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𝐷𝑟𝑜𝑝</m:t>
                              </m:r>
                            </m:e>
                            <m: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𝑀</m:t>
                              </m:r>
                            </m:sub>
                          </m:sSub>
                        </m:num>
                        <m:den>
                          <m:sSub>
                            <m:sSub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𝑁𝑢𝑚</m:t>
                              </m:r>
                            </m:e>
                            <m: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𝐻</m:t>
                              </m:r>
                            </m:sub>
                          </m:s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sSub>
                            <m:sSub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𝑁𝑢𝑚</m:t>
                              </m:r>
                            </m:e>
                            <m:sub>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𝑀</m:t>
                              </m:r>
                            </m:sub>
                          </m:sSub>
                        </m:den>
                      </m:f>
                    </m:oMath>
                  </m:oMathPara>
                </a14:m>
                <a:endPar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mc:Choice>
        <mc:Fallback xmlns="">
          <p:sp>
            <p:nvSpPr>
              <p:cNvPr id="13" name="文本框 12">
                <a:extLst>
                  <a:ext uri="{FF2B5EF4-FFF2-40B4-BE49-F238E27FC236}">
                    <a16:creationId xmlns:a16="http://schemas.microsoft.com/office/drawing/2014/main" id="{07F23D8C-BF9B-68ED-5628-5AC714286566}"/>
                  </a:ext>
                </a:extLst>
              </p:cNvPr>
              <p:cNvSpPr txBox="1">
                <a:spLocks noRot="1" noChangeAspect="1" noMove="1" noResize="1" noEditPoints="1" noAdjustHandles="1" noChangeArrowheads="1" noChangeShapeType="1" noTextEdit="1"/>
              </p:cNvSpPr>
              <p:nvPr/>
            </p:nvSpPr>
            <p:spPr>
              <a:xfrm>
                <a:off x="5177259" y="3518935"/>
                <a:ext cx="3966741" cy="530851"/>
              </a:xfrm>
              <a:prstGeom prst="rect">
                <a:avLst/>
              </a:prstGeom>
              <a:blipFill>
                <a:blip r:embed="rId6"/>
                <a:stretch>
                  <a:fillRect/>
                </a:stretch>
              </a:blipFill>
            </p:spPr>
            <p:txBody>
              <a:bodyPr/>
              <a:lstStyle/>
              <a:p>
                <a:r>
                  <a:rPr lang="zh-CN" altLang="en-US">
                    <a:noFill/>
                  </a:rPr>
                  <a:t> </a:t>
                </a:r>
              </a:p>
            </p:txBody>
          </p:sp>
        </mc:Fallback>
      </mc:AlternateContent>
      <p:sp>
        <p:nvSpPr>
          <p:cNvPr id="4" name="Freeform 115">
            <a:extLst>
              <a:ext uri="{FF2B5EF4-FFF2-40B4-BE49-F238E27FC236}">
                <a16:creationId xmlns:a16="http://schemas.microsoft.com/office/drawing/2014/main" id="{C9C8E811-3A23-5C37-8D4F-1A804FA24D43}"/>
              </a:ext>
            </a:extLst>
          </p:cNvPr>
          <p:cNvSpPr/>
          <p:nvPr/>
        </p:nvSpPr>
        <p:spPr bwMode="auto">
          <a:xfrm>
            <a:off x="620089" y="1155600"/>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12" name="矩形 11">
            <a:extLst>
              <a:ext uri="{FF2B5EF4-FFF2-40B4-BE49-F238E27FC236}">
                <a16:creationId xmlns:a16="http://schemas.microsoft.com/office/drawing/2014/main" id="{35124F4F-5C65-0805-BE6E-0088267193A9}"/>
              </a:ext>
            </a:extLst>
          </p:cNvPr>
          <p:cNvSpPr/>
          <p:nvPr/>
        </p:nvSpPr>
        <p:spPr>
          <a:xfrm>
            <a:off x="767612" y="1016613"/>
            <a:ext cx="6283820" cy="372025"/>
          </a:xfrm>
          <a:prstGeom prst="rect">
            <a:avLst/>
          </a:prstGeom>
        </p:spPr>
        <p:txBody>
          <a:bodyPr wrap="square">
            <a:spAutoFit/>
          </a:bodyPr>
          <a:lstStyle/>
          <a:p>
            <a:pPr>
              <a:lnSpc>
                <a:spcPct val="125000"/>
              </a:lnSpc>
            </a:pPr>
            <a:r>
              <a:rPr lang="zh-CN" altLang="en-US" sz="1600" dirty="0">
                <a:solidFill>
                  <a:schemeClr val="tx1">
                    <a:lumMod val="75000"/>
                    <a:lumOff val="25000"/>
                  </a:schemeClr>
                </a:solidFill>
                <a:latin typeface="+mj-ea"/>
                <a:ea typeface="+mj-ea"/>
              </a:rPr>
              <a:t>选取不同阈值探究对数据包检测率和信任模型评估准确率的影响</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D248637-C4DC-B3F9-2A04-0807424F1C24}"/>
                  </a:ext>
                </a:extLst>
              </p:cNvPr>
              <p:cNvSpPr txBox="1"/>
              <p:nvPr/>
            </p:nvSpPr>
            <p:spPr>
              <a:xfrm>
                <a:off x="4633269" y="4301349"/>
                <a:ext cx="4572000" cy="55585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t>𝑃𝑟𝑒𝑐𝑖𝑠𝑖𝑜𝑛</m:t>
                      </m:r>
                      <m: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t>=</m:t>
                      </m:r>
                      <m:f>
                        <m:f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fPr>
                        <m:num>
                          <m:sSub>
                            <m:sSub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t>𝑃</m:t>
                              </m:r>
                            </m:e>
                            <m:sub>
                              <m: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t>𝑀</m:t>
                              </m:r>
                              <m:d>
                                <m:dPr>
                                  <m:begChr m:val="|"/>
                                  <m:endChr m:val=""/>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dPr>
                                <m:e>
                                  <m: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t>𝑀</m:t>
                                  </m:r>
                                </m:e>
                              </m:d>
                            </m:sub>
                          </m:sSub>
                        </m:num>
                        <m:den>
                          <m:sSub>
                            <m:sSub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t>𝑃</m:t>
                              </m:r>
                            </m:e>
                            <m:sub>
                              <m: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t>𝑀</m:t>
                              </m:r>
                              <m:d>
                                <m:dPr>
                                  <m:begChr m:val="|"/>
                                  <m:endChr m:val=""/>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dPr>
                                <m:e>
                                  <m: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t>𝑀</m:t>
                                  </m:r>
                                </m:e>
                              </m:d>
                            </m:sub>
                          </m:sSub>
                          <m: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t>+</m:t>
                          </m:r>
                          <m:sSub>
                            <m:sSub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t>𝑃</m:t>
                              </m:r>
                            </m:e>
                            <m:sub>
                              <m: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t>𝑀</m:t>
                              </m:r>
                              <m:d>
                                <m:dPr>
                                  <m:begChr m:val="|"/>
                                  <m:endChr m:val=""/>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dPr>
                                <m:e>
                                  <m: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t>𝐻</m:t>
                                  </m:r>
                                </m:e>
                              </m:d>
                            </m:sub>
                          </m:sSub>
                        </m:den>
                      </m:f>
                    </m:oMath>
                  </m:oMathPara>
                </a14:m>
                <a:endParaRPr lang="zh-CN" altLang="en-US" sz="1400" i="1" kern="0" dirty="0">
                  <a:solidFill>
                    <a:schemeClr val="tx1">
                      <a:lumMod val="75000"/>
                      <a:lumOff val="25000"/>
                    </a:schemeClr>
                  </a:solidFill>
                  <a:latin typeface="Cambria Math" panose="02040503050406030204" pitchFamily="18" charset="0"/>
                  <a:ea typeface="微软雅黑" panose="020B0503020204020204" pitchFamily="34" charset="-122"/>
                </a:endParaRPr>
              </a:p>
            </p:txBody>
          </p:sp>
        </mc:Choice>
        <mc:Fallback xmlns="">
          <p:sp>
            <p:nvSpPr>
              <p:cNvPr id="7" name="文本框 6">
                <a:extLst>
                  <a:ext uri="{FF2B5EF4-FFF2-40B4-BE49-F238E27FC236}">
                    <a16:creationId xmlns:a16="http://schemas.microsoft.com/office/drawing/2014/main" id="{FD248637-C4DC-B3F9-2A04-0807424F1C24}"/>
                  </a:ext>
                </a:extLst>
              </p:cNvPr>
              <p:cNvSpPr txBox="1">
                <a:spLocks noRot="1" noChangeAspect="1" noMove="1" noResize="1" noEditPoints="1" noAdjustHandles="1" noChangeArrowheads="1" noChangeShapeType="1" noTextEdit="1"/>
              </p:cNvSpPr>
              <p:nvPr/>
            </p:nvSpPr>
            <p:spPr>
              <a:xfrm>
                <a:off x="4633269" y="4301349"/>
                <a:ext cx="4572000" cy="555858"/>
              </a:xfrm>
              <a:prstGeom prst="rect">
                <a:avLst/>
              </a:prstGeom>
              <a:blipFill>
                <a:blip r:embed="rId7"/>
                <a:stretch>
                  <a:fillRect t="-28571" b="-648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F4FBC9EE-7DAB-8B08-4664-D410F84E7BB9}"/>
                  </a:ext>
                </a:extLst>
              </p:cNvPr>
              <p:cNvSpPr txBox="1"/>
              <p:nvPr/>
            </p:nvSpPr>
            <p:spPr>
              <a:xfrm>
                <a:off x="4456628" y="4956623"/>
                <a:ext cx="4600574" cy="55585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t>𝑅𝑒𝑐𝑎𝑙𝑙</m:t>
                      </m:r>
                      <m: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t>=</m:t>
                      </m:r>
                      <m:f>
                        <m:f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fPr>
                        <m:num>
                          <m:sSub>
                            <m:sSub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t>𝑃</m:t>
                              </m:r>
                            </m:e>
                            <m:sub>
                              <m: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t>𝑀</m:t>
                              </m:r>
                              <m:d>
                                <m:dPr>
                                  <m:begChr m:val="|"/>
                                  <m:endChr m:val=""/>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dPr>
                                <m:e>
                                  <m: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t>𝑀</m:t>
                                  </m:r>
                                </m:e>
                              </m:d>
                            </m:sub>
                          </m:sSub>
                        </m:num>
                        <m:den>
                          <m:sSub>
                            <m:sSub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t>𝑃</m:t>
                              </m:r>
                            </m:e>
                            <m:sub>
                              <m: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t>𝑀</m:t>
                              </m:r>
                              <m:d>
                                <m:dPr>
                                  <m:begChr m:val="|"/>
                                  <m:endChr m:val=""/>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dPr>
                                <m:e>
                                  <m: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t>𝑀</m:t>
                                  </m:r>
                                </m:e>
                              </m:d>
                            </m:sub>
                          </m:sSub>
                          <m: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t>+</m:t>
                          </m:r>
                          <m:sSub>
                            <m:sSubPr>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t>𝑃</m:t>
                              </m:r>
                            </m:e>
                            <m:sub>
                              <m: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t>𝐻</m:t>
                              </m:r>
                              <m:d>
                                <m:dPr>
                                  <m:begChr m:val="|"/>
                                  <m:endChr m:val=""/>
                                  <m:ctrlP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ctrlPr>
                                </m:dPr>
                                <m:e>
                                  <m: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t>𝑀</m:t>
                                  </m:r>
                                </m:e>
                              </m:d>
                            </m:sub>
                          </m:sSub>
                        </m:den>
                      </m:f>
                    </m:oMath>
                  </m:oMathPara>
                </a14:m>
                <a:endParaRPr lang="zh-CN" altLang="en-US" sz="1400" i="1" kern="0" dirty="0">
                  <a:solidFill>
                    <a:schemeClr val="tx1">
                      <a:lumMod val="75000"/>
                      <a:lumOff val="25000"/>
                    </a:schemeClr>
                  </a:solidFill>
                  <a:latin typeface="Cambria Math" panose="02040503050406030204" pitchFamily="18" charset="0"/>
                  <a:ea typeface="微软雅黑" panose="020B0503020204020204" pitchFamily="34" charset="-122"/>
                </a:endParaRPr>
              </a:p>
            </p:txBody>
          </p:sp>
        </mc:Choice>
        <mc:Fallback xmlns="">
          <p:sp>
            <p:nvSpPr>
              <p:cNvPr id="10" name="文本框 9">
                <a:extLst>
                  <a:ext uri="{FF2B5EF4-FFF2-40B4-BE49-F238E27FC236}">
                    <a16:creationId xmlns:a16="http://schemas.microsoft.com/office/drawing/2014/main" id="{F4FBC9EE-7DAB-8B08-4664-D410F84E7BB9}"/>
                  </a:ext>
                </a:extLst>
              </p:cNvPr>
              <p:cNvSpPr txBox="1">
                <a:spLocks noRot="1" noChangeAspect="1" noMove="1" noResize="1" noEditPoints="1" noAdjustHandles="1" noChangeArrowheads="1" noChangeShapeType="1" noTextEdit="1"/>
              </p:cNvSpPr>
              <p:nvPr/>
            </p:nvSpPr>
            <p:spPr>
              <a:xfrm>
                <a:off x="4456628" y="4956623"/>
                <a:ext cx="4600574" cy="555858"/>
              </a:xfrm>
              <a:prstGeom prst="rect">
                <a:avLst/>
              </a:prstGeom>
              <a:blipFill>
                <a:blip r:embed="rId8"/>
                <a:stretch>
                  <a:fillRect t="-28571" b="-6483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62887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 grpId="0"/>
      <p:bldP spid="11" grpId="0"/>
      <p:bldP spid="13" grpId="0"/>
      <p:bldP spid="4" grpId="0" animBg="1"/>
      <p:bldP spid="12" grpId="0"/>
      <p:bldP spid="7"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2.5 </a:t>
            </a:r>
            <a:r>
              <a:rPr lang="zh-CN" altLang="en-US" dirty="0">
                <a:sym typeface="微软雅黑" panose="020B0503020204020204" pitchFamily="34" charset="-122"/>
              </a:rPr>
              <a:t>可靠性验证</a:t>
            </a:r>
          </a:p>
        </p:txBody>
      </p:sp>
      <p:sp>
        <p:nvSpPr>
          <p:cNvPr id="7" name="Freeform 115"/>
          <p:cNvSpPr/>
          <p:nvPr/>
        </p:nvSpPr>
        <p:spPr bwMode="auto">
          <a:xfrm>
            <a:off x="620089" y="1155600"/>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6" name="矩形 5"/>
          <p:cNvSpPr/>
          <p:nvPr/>
        </p:nvSpPr>
        <p:spPr>
          <a:xfrm>
            <a:off x="767611" y="1016613"/>
            <a:ext cx="7159984" cy="372025"/>
          </a:xfrm>
          <a:prstGeom prst="rect">
            <a:avLst/>
          </a:prstGeom>
        </p:spPr>
        <p:txBody>
          <a:bodyPr wrap="square">
            <a:spAutoFit/>
          </a:bodyPr>
          <a:lstStyle/>
          <a:p>
            <a:pPr>
              <a:lnSpc>
                <a:spcPct val="125000"/>
              </a:lnSpc>
            </a:pPr>
            <a:r>
              <a:rPr lang="zh-CN" altLang="en-US" sz="1600" dirty="0">
                <a:solidFill>
                  <a:schemeClr val="tx1">
                    <a:lumMod val="75000"/>
                    <a:lumOff val="25000"/>
                  </a:schemeClr>
                </a:solidFill>
                <a:latin typeface="+mj-ea"/>
                <a:ea typeface="+mj-ea"/>
              </a:rPr>
              <a:t>恶意毁谤攻击对信誉模型的影响</a:t>
            </a:r>
            <a:endParaRPr lang="en-US" altLang="zh-CN" sz="1600" dirty="0">
              <a:solidFill>
                <a:schemeClr val="tx1">
                  <a:lumMod val="75000"/>
                  <a:lumOff val="25000"/>
                </a:schemeClr>
              </a:solidFill>
              <a:latin typeface="+mj-ea"/>
              <a:ea typeface="+mj-ea"/>
            </a:endParaRPr>
          </a:p>
        </p:txBody>
      </p:sp>
      <p:sp>
        <p:nvSpPr>
          <p:cNvPr id="9" name="Rectangle 33"/>
          <p:cNvSpPr/>
          <p:nvPr/>
        </p:nvSpPr>
        <p:spPr>
          <a:xfrm>
            <a:off x="2623111" y="5978508"/>
            <a:ext cx="3757100"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毁谤攻击中信誉模型的精确率和召回率</a:t>
            </a:r>
          </a:p>
        </p:txBody>
      </p:sp>
      <p:pic>
        <p:nvPicPr>
          <p:cNvPr id="3" name="图片 2">
            <a:extLst>
              <a:ext uri="{FF2B5EF4-FFF2-40B4-BE49-F238E27FC236}">
                <a16:creationId xmlns:a16="http://schemas.microsoft.com/office/drawing/2014/main" id="{5B0E66F2-A20C-9C89-3639-1BBB63A0F5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584" y="2477558"/>
            <a:ext cx="7321909" cy="3445176"/>
          </a:xfrm>
          <a:prstGeom prst="rect">
            <a:avLst/>
          </a:prstGeom>
        </p:spPr>
      </p:pic>
      <p:sp>
        <p:nvSpPr>
          <p:cNvPr id="5" name="矩形 4">
            <a:extLst>
              <a:ext uri="{FF2B5EF4-FFF2-40B4-BE49-F238E27FC236}">
                <a16:creationId xmlns:a16="http://schemas.microsoft.com/office/drawing/2014/main" id="{2AB37CA1-9152-9093-2421-7F8472D0CBB2}"/>
              </a:ext>
            </a:extLst>
          </p:cNvPr>
          <p:cNvSpPr/>
          <p:nvPr/>
        </p:nvSpPr>
        <p:spPr>
          <a:xfrm>
            <a:off x="620089" y="1430517"/>
            <a:ext cx="7159984" cy="987578"/>
          </a:xfrm>
          <a:prstGeom prst="rect">
            <a:avLst/>
          </a:prstGeom>
        </p:spPr>
        <p:txBody>
          <a:bodyPr wrap="square">
            <a:spAutoFit/>
          </a:bodyPr>
          <a:lstStyle/>
          <a:p>
            <a:pPr indent="457200" algn="just">
              <a:lnSpc>
                <a:spcPct val="125000"/>
              </a:lnSpc>
            </a:pPr>
            <a:r>
              <a:rPr lang="zh-CN" altLang="en-US" sz="1600" dirty="0">
                <a:solidFill>
                  <a:schemeClr val="tx1">
                    <a:lumMod val="75000"/>
                    <a:lumOff val="25000"/>
                  </a:schemeClr>
                </a:solidFill>
                <a:latin typeface="+mj-ea"/>
                <a:ea typeface="+mj-ea"/>
              </a:rPr>
              <a:t>对于分布式信誉系统而言，恶意毁谤攻击是一种极具破坏性的行为，恶意节点可能对某些车辆的信誉做出虚假评价，破坏车辆之间的信任关系，从而影响整个系统的信誉评估结果。</a:t>
            </a:r>
            <a:endParaRPr lang="en-US" altLang="zh-CN" sz="1600" dirty="0">
              <a:solidFill>
                <a:schemeClr val="tx1">
                  <a:lumMod val="75000"/>
                  <a:lumOff val="25000"/>
                </a:schemeClr>
              </a:solidFill>
              <a:latin typeface="+mj-ea"/>
              <a:ea typeface="+mj-ea"/>
            </a:endParaRPr>
          </a:p>
        </p:txBody>
      </p:sp>
    </p:spTree>
    <p:extLst>
      <p:ext uri="{BB962C8B-B14F-4D97-AF65-F5344CB8AC3E}">
        <p14:creationId xmlns:p14="http://schemas.microsoft.com/office/powerpoint/2010/main" val="3613877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9"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2.5 </a:t>
            </a:r>
            <a:r>
              <a:rPr lang="zh-CN" altLang="en-US" dirty="0">
                <a:sym typeface="微软雅黑" panose="020B0503020204020204" pitchFamily="34" charset="-122"/>
              </a:rPr>
              <a:t>可靠性验证</a:t>
            </a:r>
          </a:p>
        </p:txBody>
      </p:sp>
      <p:sp>
        <p:nvSpPr>
          <p:cNvPr id="9" name="Rectangle 33"/>
          <p:cNvSpPr/>
          <p:nvPr/>
        </p:nvSpPr>
        <p:spPr>
          <a:xfrm>
            <a:off x="2469053" y="6130473"/>
            <a:ext cx="3757100"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开关攻击中信誉模型的精确率和召回率</a:t>
            </a:r>
          </a:p>
        </p:txBody>
      </p:sp>
      <p:pic>
        <p:nvPicPr>
          <p:cNvPr id="4" name="图片 3">
            <a:extLst>
              <a:ext uri="{FF2B5EF4-FFF2-40B4-BE49-F238E27FC236}">
                <a16:creationId xmlns:a16="http://schemas.microsoft.com/office/drawing/2014/main" id="{B7DC41C6-60A9-145B-E74F-D7FC780171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408" y="2836543"/>
            <a:ext cx="6894808" cy="3244799"/>
          </a:xfrm>
          <a:prstGeom prst="rect">
            <a:avLst/>
          </a:prstGeom>
        </p:spPr>
      </p:pic>
      <p:sp>
        <p:nvSpPr>
          <p:cNvPr id="10" name="Freeform 115">
            <a:extLst>
              <a:ext uri="{FF2B5EF4-FFF2-40B4-BE49-F238E27FC236}">
                <a16:creationId xmlns:a16="http://schemas.microsoft.com/office/drawing/2014/main" id="{2F0787D0-4BB7-0D27-5A96-CB1E641A19C1}"/>
              </a:ext>
            </a:extLst>
          </p:cNvPr>
          <p:cNvSpPr/>
          <p:nvPr/>
        </p:nvSpPr>
        <p:spPr bwMode="auto">
          <a:xfrm>
            <a:off x="620089" y="1155600"/>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11" name="矩形 10">
            <a:extLst>
              <a:ext uri="{FF2B5EF4-FFF2-40B4-BE49-F238E27FC236}">
                <a16:creationId xmlns:a16="http://schemas.microsoft.com/office/drawing/2014/main" id="{AB0CD0AB-061E-BDF6-CFD4-9634A9443006}"/>
              </a:ext>
            </a:extLst>
          </p:cNvPr>
          <p:cNvSpPr/>
          <p:nvPr/>
        </p:nvSpPr>
        <p:spPr>
          <a:xfrm>
            <a:off x="767611" y="1016613"/>
            <a:ext cx="7159984" cy="372025"/>
          </a:xfrm>
          <a:prstGeom prst="rect">
            <a:avLst/>
          </a:prstGeom>
        </p:spPr>
        <p:txBody>
          <a:bodyPr wrap="square">
            <a:spAutoFit/>
          </a:bodyPr>
          <a:lstStyle/>
          <a:p>
            <a:pPr>
              <a:lnSpc>
                <a:spcPct val="125000"/>
              </a:lnSpc>
            </a:pPr>
            <a:r>
              <a:rPr lang="zh-CN" altLang="en-US" sz="1600" dirty="0">
                <a:solidFill>
                  <a:schemeClr val="tx1">
                    <a:lumMod val="75000"/>
                    <a:lumOff val="25000"/>
                  </a:schemeClr>
                </a:solidFill>
                <a:latin typeface="+mj-ea"/>
                <a:ea typeface="+mj-ea"/>
              </a:rPr>
              <a:t>开关攻击对信誉模型的影响</a:t>
            </a:r>
            <a:endParaRPr lang="en-US" altLang="zh-CN" sz="1600" dirty="0">
              <a:solidFill>
                <a:schemeClr val="tx1">
                  <a:lumMod val="75000"/>
                  <a:lumOff val="25000"/>
                </a:schemeClr>
              </a:solidFill>
              <a:latin typeface="+mj-ea"/>
              <a:ea typeface="+mj-ea"/>
            </a:endParaRPr>
          </a:p>
        </p:txBody>
      </p:sp>
      <p:sp>
        <p:nvSpPr>
          <p:cNvPr id="13" name="矩形 12">
            <a:extLst>
              <a:ext uri="{FF2B5EF4-FFF2-40B4-BE49-F238E27FC236}">
                <a16:creationId xmlns:a16="http://schemas.microsoft.com/office/drawing/2014/main" id="{D46BB7F0-DE8E-2F68-55E6-7D3F90E433F2}"/>
              </a:ext>
            </a:extLst>
          </p:cNvPr>
          <p:cNvSpPr/>
          <p:nvPr/>
        </p:nvSpPr>
        <p:spPr>
          <a:xfrm>
            <a:off x="620089" y="1430517"/>
            <a:ext cx="7159984" cy="1295355"/>
          </a:xfrm>
          <a:prstGeom prst="rect">
            <a:avLst/>
          </a:prstGeom>
        </p:spPr>
        <p:txBody>
          <a:bodyPr wrap="square">
            <a:spAutoFit/>
          </a:bodyPr>
          <a:lstStyle/>
          <a:p>
            <a:pPr indent="457200" algn="just">
              <a:lnSpc>
                <a:spcPct val="125000"/>
              </a:lnSpc>
            </a:pPr>
            <a:r>
              <a:rPr lang="zh-CN" altLang="en-US" sz="1600" dirty="0">
                <a:solidFill>
                  <a:schemeClr val="tx1">
                    <a:lumMod val="75000"/>
                    <a:lumOff val="25000"/>
                  </a:schemeClr>
                </a:solidFill>
                <a:latin typeface="+mj-ea"/>
                <a:ea typeface="+mj-ea"/>
              </a:rPr>
              <a:t>恶意车辆在一段时间内保持行为良好来累积信任值，当达到较高的信任等级时发动攻击，然后再次回到表现良好的状态，以此规避信任管理机制的检测。随着开关攻击次数的增加，虚假消息、恶意推荐和恶意反馈呈周期性增加，因此，各个信任评估方案的精确率和召回率都随之下降。</a:t>
            </a:r>
          </a:p>
        </p:txBody>
      </p:sp>
    </p:spTree>
    <p:extLst>
      <p:ext uri="{BB962C8B-B14F-4D97-AF65-F5344CB8AC3E}">
        <p14:creationId xmlns:p14="http://schemas.microsoft.com/office/powerpoint/2010/main" val="2539045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2.5 </a:t>
            </a:r>
            <a:r>
              <a:rPr lang="zh-CN" altLang="en-US" dirty="0">
                <a:sym typeface="微软雅黑" panose="020B0503020204020204" pitchFamily="34" charset="-122"/>
              </a:rPr>
              <a:t>可靠性验证</a:t>
            </a:r>
          </a:p>
        </p:txBody>
      </p:sp>
      <p:sp>
        <p:nvSpPr>
          <p:cNvPr id="9" name="Rectangle 33"/>
          <p:cNvSpPr/>
          <p:nvPr/>
        </p:nvSpPr>
        <p:spPr>
          <a:xfrm>
            <a:off x="2792942" y="6055295"/>
            <a:ext cx="3757100"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rPr>
              <a:t>不同</a:t>
            </a:r>
            <a:r>
              <a:rPr lang="zh-CN" altLang="zh-CN" sz="1200" kern="0" dirty="0">
                <a:solidFill>
                  <a:schemeClr val="tx1">
                    <a:lumMod val="75000"/>
                    <a:lumOff val="25000"/>
                  </a:schemeClr>
                </a:solidFill>
                <a:latin typeface="微软雅黑" panose="020B0503020204020204" pitchFamily="34" charset="-122"/>
                <a:ea typeface="微软雅黑" panose="020B0503020204020204" pitchFamily="34" charset="-122"/>
              </a:rPr>
              <a:t>车辆节点密度</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rPr>
              <a:t>中</a:t>
            </a:r>
            <a:r>
              <a:rPr lang="zh-CN" altLang="zh-CN" sz="1200" kern="0" dirty="0">
                <a:solidFill>
                  <a:schemeClr val="tx1">
                    <a:lumMod val="75000"/>
                    <a:lumOff val="25000"/>
                  </a:schemeClr>
                </a:solidFill>
                <a:latin typeface="微软雅黑" panose="020B0503020204020204" pitchFamily="34" charset="-122"/>
                <a:ea typeface="微软雅黑" panose="020B0503020204020204" pitchFamily="34" charset="-122"/>
              </a:rPr>
              <a:t>信誉模型的</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rPr>
              <a:t>的精确率和召回率</a:t>
            </a:r>
            <a:endPar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3" name="图片 2">
            <a:extLst>
              <a:ext uri="{FF2B5EF4-FFF2-40B4-BE49-F238E27FC236}">
                <a16:creationId xmlns:a16="http://schemas.microsoft.com/office/drawing/2014/main" id="{56AEC171-84B1-4533-109A-7A90B4A6D79A}"/>
              </a:ext>
            </a:extLst>
          </p:cNvPr>
          <p:cNvPicPr>
            <a:picLocks noChangeAspect="1"/>
          </p:cNvPicPr>
          <p:nvPr/>
        </p:nvPicPr>
        <p:blipFill rotWithShape="1">
          <a:blip r:embed="rId3">
            <a:extLst>
              <a:ext uri="{28A0092B-C50C-407E-A947-70E740481C1C}">
                <a14:useLocalDpi xmlns:a14="http://schemas.microsoft.com/office/drawing/2010/main" val="0"/>
              </a:ext>
            </a:extLst>
          </a:blip>
          <a:srcRect r="1172"/>
          <a:stretch/>
        </p:blipFill>
        <p:spPr bwMode="auto">
          <a:xfrm>
            <a:off x="767611" y="2515465"/>
            <a:ext cx="6920967" cy="3501537"/>
          </a:xfrm>
          <a:prstGeom prst="rect">
            <a:avLst/>
          </a:prstGeom>
          <a:ln>
            <a:noFill/>
          </a:ln>
          <a:extLst>
            <a:ext uri="{53640926-AAD7-44D8-BBD7-CCE9431645EC}">
              <a14:shadowObscured xmlns:a14="http://schemas.microsoft.com/office/drawing/2010/main"/>
            </a:ext>
          </a:extLst>
        </p:spPr>
      </p:pic>
      <p:sp>
        <p:nvSpPr>
          <p:cNvPr id="13" name="Freeform 115">
            <a:extLst>
              <a:ext uri="{FF2B5EF4-FFF2-40B4-BE49-F238E27FC236}">
                <a16:creationId xmlns:a16="http://schemas.microsoft.com/office/drawing/2014/main" id="{05EAFF76-8A94-4D4A-F756-6D2334EBC043}"/>
              </a:ext>
            </a:extLst>
          </p:cNvPr>
          <p:cNvSpPr/>
          <p:nvPr/>
        </p:nvSpPr>
        <p:spPr bwMode="auto">
          <a:xfrm>
            <a:off x="620089" y="1155600"/>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14" name="矩形 13">
            <a:extLst>
              <a:ext uri="{FF2B5EF4-FFF2-40B4-BE49-F238E27FC236}">
                <a16:creationId xmlns:a16="http://schemas.microsoft.com/office/drawing/2014/main" id="{CF304133-5D1D-FDF4-01C6-1BF80D70B2AE}"/>
              </a:ext>
            </a:extLst>
          </p:cNvPr>
          <p:cNvSpPr/>
          <p:nvPr/>
        </p:nvSpPr>
        <p:spPr>
          <a:xfrm>
            <a:off x="767611" y="1016613"/>
            <a:ext cx="7159984" cy="372025"/>
          </a:xfrm>
          <a:prstGeom prst="rect">
            <a:avLst/>
          </a:prstGeom>
        </p:spPr>
        <p:txBody>
          <a:bodyPr wrap="square">
            <a:spAutoFit/>
          </a:bodyPr>
          <a:lstStyle/>
          <a:p>
            <a:pPr>
              <a:lnSpc>
                <a:spcPct val="125000"/>
              </a:lnSpc>
            </a:pPr>
            <a:r>
              <a:rPr lang="zh-CN" altLang="en-US" sz="1600" dirty="0">
                <a:solidFill>
                  <a:schemeClr val="tx1">
                    <a:lumMod val="75000"/>
                    <a:lumOff val="25000"/>
                  </a:schemeClr>
                </a:solidFill>
                <a:latin typeface="+mj-ea"/>
                <a:ea typeface="+mj-ea"/>
              </a:rPr>
              <a:t>车辆节点密度对信誉模型的影响</a:t>
            </a:r>
            <a:endParaRPr lang="en-US" altLang="zh-CN" sz="1600" dirty="0">
              <a:solidFill>
                <a:schemeClr val="tx1">
                  <a:lumMod val="75000"/>
                  <a:lumOff val="25000"/>
                </a:schemeClr>
              </a:solidFill>
              <a:latin typeface="+mj-ea"/>
              <a:ea typeface="+mj-ea"/>
            </a:endParaRPr>
          </a:p>
        </p:txBody>
      </p:sp>
      <p:sp>
        <p:nvSpPr>
          <p:cNvPr id="15" name="矩形 14">
            <a:extLst>
              <a:ext uri="{FF2B5EF4-FFF2-40B4-BE49-F238E27FC236}">
                <a16:creationId xmlns:a16="http://schemas.microsoft.com/office/drawing/2014/main" id="{9E2F6C87-906F-9C08-82CB-448A8BC18C05}"/>
              </a:ext>
            </a:extLst>
          </p:cNvPr>
          <p:cNvSpPr/>
          <p:nvPr/>
        </p:nvSpPr>
        <p:spPr>
          <a:xfrm>
            <a:off x="620089" y="1430517"/>
            <a:ext cx="7159984" cy="987578"/>
          </a:xfrm>
          <a:prstGeom prst="rect">
            <a:avLst/>
          </a:prstGeom>
        </p:spPr>
        <p:txBody>
          <a:bodyPr wrap="square">
            <a:spAutoFit/>
          </a:bodyPr>
          <a:lstStyle/>
          <a:p>
            <a:pPr indent="457200" algn="just">
              <a:lnSpc>
                <a:spcPct val="125000"/>
              </a:lnSpc>
            </a:pPr>
            <a:r>
              <a:rPr lang="zh-CN" altLang="en-US" sz="1600" dirty="0">
                <a:solidFill>
                  <a:schemeClr val="tx1">
                    <a:lumMod val="75000"/>
                    <a:lumOff val="25000"/>
                  </a:schemeClr>
                </a:solidFill>
                <a:latin typeface="+mj-ea"/>
                <a:ea typeface="+mj-ea"/>
              </a:rPr>
              <a:t>随着车辆节点密度的增加，网络中合法车辆的数目相应增加，从其他车辆接收到的真实数据消息也会越多，车辆对非法消息的判断会更加准确。因此，不同信任模型的精确率、召回率都在不断提高。</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animBg="1"/>
      <p:bldP spid="14" grpId="0"/>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 name="矩形 34"/>
          <p:cNvSpPr/>
          <p:nvPr/>
        </p:nvSpPr>
        <p:spPr bwMode="auto">
          <a:xfrm>
            <a:off x="-1" y="0"/>
            <a:ext cx="4368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矩形 46"/>
          <p:cNvSpPr/>
          <p:nvPr/>
        </p:nvSpPr>
        <p:spPr bwMode="auto">
          <a:xfrm rot="5400000" flipV="1">
            <a:off x="1270707" y="-1270708"/>
            <a:ext cx="1827382" cy="43688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371901" y="3861106"/>
            <a:ext cx="1624987" cy="436880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0" y="1070223"/>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4" name="图片 3"/>
          <p:cNvPicPr/>
          <p:nvPr/>
        </p:nvPicPr>
        <p:blipFill>
          <a:blip r:embed="rId3">
            <a:extLst>
              <a:ext uri="{28A0092B-C50C-407E-A947-70E740481C1C}">
                <a14:useLocalDpi xmlns:a14="http://schemas.microsoft.com/office/drawing/2010/main" val="0"/>
              </a:ext>
            </a:extLst>
          </a:blip>
          <a:stretch>
            <a:fillRect/>
          </a:stretch>
        </p:blipFill>
        <p:spPr>
          <a:xfrm>
            <a:off x="-1" y="2024705"/>
            <a:ext cx="5136596" cy="3017750"/>
          </a:xfrm>
          <a:prstGeom prst="rect">
            <a:avLst/>
          </a:prstGeom>
        </p:spPr>
      </p:pic>
      <p:sp>
        <p:nvSpPr>
          <p:cNvPr id="39" name="任意多边形 38"/>
          <p:cNvSpPr/>
          <p:nvPr/>
        </p:nvSpPr>
        <p:spPr>
          <a:xfrm rot="16200000">
            <a:off x="105970"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2269997" y="-16039"/>
            <a:ext cx="6868891"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矩形 71"/>
          <p:cNvSpPr/>
          <p:nvPr/>
        </p:nvSpPr>
        <p:spPr>
          <a:xfrm>
            <a:off x="5628411" y="4156593"/>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3" name="矩形 72"/>
          <p:cNvSpPr/>
          <p:nvPr/>
        </p:nvSpPr>
        <p:spPr>
          <a:xfrm>
            <a:off x="6080091" y="4161104"/>
            <a:ext cx="9028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研究动机</a:t>
            </a:r>
            <a:endParaRPr lang="zh-CN" altLang="en-US" sz="1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4" name="矩形 73"/>
          <p:cNvSpPr/>
          <p:nvPr/>
        </p:nvSpPr>
        <p:spPr>
          <a:xfrm>
            <a:off x="5638161" y="4632257"/>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5" name="矩形 74"/>
          <p:cNvSpPr/>
          <p:nvPr/>
        </p:nvSpPr>
        <p:spPr>
          <a:xfrm>
            <a:off x="6099591" y="4640539"/>
            <a:ext cx="1980029"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群组车辆信任评估方法</a:t>
            </a:r>
          </a:p>
        </p:txBody>
      </p:sp>
      <p:sp>
        <p:nvSpPr>
          <p:cNvPr id="76" name="矩形 75"/>
          <p:cNvSpPr/>
          <p:nvPr/>
        </p:nvSpPr>
        <p:spPr>
          <a:xfrm>
            <a:off x="5628411" y="5120657"/>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7" name="矩形 76"/>
          <p:cNvSpPr/>
          <p:nvPr/>
        </p:nvSpPr>
        <p:spPr>
          <a:xfrm>
            <a:off x="6080091" y="5129681"/>
            <a:ext cx="1980029"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条件隐私保护认证方法</a:t>
            </a:r>
          </a:p>
        </p:txBody>
      </p:sp>
      <p:sp>
        <p:nvSpPr>
          <p:cNvPr id="24" name="文本框 23"/>
          <p:cNvSpPr txBox="1"/>
          <p:nvPr/>
        </p:nvSpPr>
        <p:spPr>
          <a:xfrm>
            <a:off x="6416393" y="2888205"/>
            <a:ext cx="1010213" cy="523220"/>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en-US" altLang="zh-CN" dirty="0">
                <a:sym typeface="微软雅黑" panose="020B0503020204020204" pitchFamily="34" charset="-122"/>
              </a:rPr>
              <a:t> </a:t>
            </a:r>
            <a:r>
              <a:rPr lang="zh-CN" altLang="en-US" dirty="0">
                <a:sym typeface="微软雅黑" panose="020B0503020204020204" pitchFamily="34" charset="-122"/>
              </a:rPr>
              <a:t>目录</a:t>
            </a:r>
            <a:endParaRPr lang="en-US" altLang="zh-CN" dirty="0">
              <a:sym typeface="微软雅黑" panose="020B0503020204020204" pitchFamily="34" charset="-122"/>
            </a:endParaRPr>
          </a:p>
        </p:txBody>
      </p:sp>
      <p:pic>
        <p:nvPicPr>
          <p:cNvPr id="6" name="图片 5"/>
          <p:cNvPicPr/>
          <p:nvPr/>
        </p:nvPicPr>
        <p:blipFill>
          <a:blip r:embed="rId4" cstate="print">
            <a:extLst>
              <a:ext uri="{28A0092B-C50C-407E-A947-70E740481C1C}">
                <a14:useLocalDpi xmlns:a14="http://schemas.microsoft.com/office/drawing/2010/main" val="0"/>
              </a:ext>
            </a:extLst>
          </a:blip>
          <a:stretch>
            <a:fillRect/>
          </a:stretch>
        </p:blipFill>
        <p:spPr>
          <a:xfrm>
            <a:off x="6223000" y="825500"/>
            <a:ext cx="1397000" cy="1397000"/>
          </a:xfrm>
          <a:prstGeom prst="rect">
            <a:avLst/>
          </a:prstGeom>
        </p:spPr>
      </p:pic>
      <p:sp>
        <p:nvSpPr>
          <p:cNvPr id="22" name="矩形 21"/>
          <p:cNvSpPr/>
          <p:nvPr/>
        </p:nvSpPr>
        <p:spPr>
          <a:xfrm>
            <a:off x="5628411" y="5615669"/>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矩形 22"/>
          <p:cNvSpPr/>
          <p:nvPr/>
        </p:nvSpPr>
        <p:spPr>
          <a:xfrm>
            <a:off x="6085731" y="5624693"/>
            <a:ext cx="180049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原型系统设计与实现</a:t>
            </a:r>
          </a:p>
        </p:txBody>
      </p:sp>
      <p:sp>
        <p:nvSpPr>
          <p:cNvPr id="3" name="矩形 2">
            <a:extLst>
              <a:ext uri="{FF2B5EF4-FFF2-40B4-BE49-F238E27FC236}">
                <a16:creationId xmlns:a16="http://schemas.microsoft.com/office/drawing/2014/main" id="{338CE56D-E386-36BF-50B7-BAD86E1CFC17}"/>
              </a:ext>
            </a:extLst>
          </p:cNvPr>
          <p:cNvSpPr/>
          <p:nvPr/>
        </p:nvSpPr>
        <p:spPr>
          <a:xfrm>
            <a:off x="5628406" y="6109660"/>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4">
            <a:extLst>
              <a:ext uri="{FF2B5EF4-FFF2-40B4-BE49-F238E27FC236}">
                <a16:creationId xmlns:a16="http://schemas.microsoft.com/office/drawing/2014/main" id="{D5983761-A91E-F2E3-A048-0EC9839689AD}"/>
              </a:ext>
            </a:extLst>
          </p:cNvPr>
          <p:cNvSpPr/>
          <p:nvPr/>
        </p:nvSpPr>
        <p:spPr>
          <a:xfrm>
            <a:off x="6085731" y="6123197"/>
            <a:ext cx="1082348"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总结与展望</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 name="矩形 34"/>
          <p:cNvSpPr/>
          <p:nvPr/>
        </p:nvSpPr>
        <p:spPr bwMode="auto">
          <a:xfrm>
            <a:off x="-1" y="0"/>
            <a:ext cx="4368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矩形 46"/>
          <p:cNvSpPr/>
          <p:nvPr/>
        </p:nvSpPr>
        <p:spPr bwMode="auto">
          <a:xfrm rot="5400000" flipV="1">
            <a:off x="1270707" y="-1270708"/>
            <a:ext cx="1827382" cy="43688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371901" y="3861106"/>
            <a:ext cx="1624987" cy="436880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0" y="1070223"/>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4" name="图片 3"/>
          <p:cNvPicPr/>
          <p:nvPr/>
        </p:nvPicPr>
        <p:blipFill>
          <a:blip r:embed="rId3">
            <a:extLst>
              <a:ext uri="{28A0092B-C50C-407E-A947-70E740481C1C}">
                <a14:useLocalDpi xmlns:a14="http://schemas.microsoft.com/office/drawing/2010/main" val="0"/>
              </a:ext>
            </a:extLst>
          </a:blip>
          <a:stretch>
            <a:fillRect/>
          </a:stretch>
        </p:blipFill>
        <p:spPr>
          <a:xfrm>
            <a:off x="-1" y="2024705"/>
            <a:ext cx="5136596" cy="3017750"/>
          </a:xfrm>
          <a:prstGeom prst="rect">
            <a:avLst/>
          </a:prstGeom>
        </p:spPr>
      </p:pic>
      <p:sp>
        <p:nvSpPr>
          <p:cNvPr id="39" name="任意多边形 38"/>
          <p:cNvSpPr/>
          <p:nvPr/>
        </p:nvSpPr>
        <p:spPr>
          <a:xfrm rot="16200000">
            <a:off x="105970"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2269997" y="-16039"/>
            <a:ext cx="6868891"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矩形 71"/>
          <p:cNvSpPr/>
          <p:nvPr/>
        </p:nvSpPr>
        <p:spPr>
          <a:xfrm>
            <a:off x="5628411" y="4156593"/>
            <a:ext cx="316801" cy="316801"/>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3" name="矩形 72"/>
          <p:cNvSpPr/>
          <p:nvPr/>
        </p:nvSpPr>
        <p:spPr>
          <a:xfrm>
            <a:off x="6080091" y="4161104"/>
            <a:ext cx="9028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研究动机</a:t>
            </a:r>
          </a:p>
        </p:txBody>
      </p:sp>
      <p:sp>
        <p:nvSpPr>
          <p:cNvPr id="74" name="矩形 73"/>
          <p:cNvSpPr/>
          <p:nvPr/>
        </p:nvSpPr>
        <p:spPr>
          <a:xfrm>
            <a:off x="5638161" y="4632257"/>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5" name="矩形 74"/>
          <p:cNvSpPr/>
          <p:nvPr/>
        </p:nvSpPr>
        <p:spPr>
          <a:xfrm>
            <a:off x="6099591" y="4640539"/>
            <a:ext cx="1980029"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群组车辆信任评估方法</a:t>
            </a:r>
          </a:p>
        </p:txBody>
      </p:sp>
      <p:sp>
        <p:nvSpPr>
          <p:cNvPr id="76" name="矩形 75"/>
          <p:cNvSpPr/>
          <p:nvPr/>
        </p:nvSpPr>
        <p:spPr>
          <a:xfrm>
            <a:off x="5628411" y="5120657"/>
            <a:ext cx="316801" cy="316801"/>
          </a:xfrm>
          <a:prstGeom prst="rect">
            <a:avLst/>
          </a:prstGeom>
          <a:solidFill>
            <a:srgbClr val="233E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7" name="矩形 76"/>
          <p:cNvSpPr/>
          <p:nvPr/>
        </p:nvSpPr>
        <p:spPr>
          <a:xfrm>
            <a:off x="6080091" y="5129681"/>
            <a:ext cx="2518638"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基于可信协作车辆的认证方法</a:t>
            </a:r>
          </a:p>
        </p:txBody>
      </p:sp>
      <p:sp>
        <p:nvSpPr>
          <p:cNvPr id="24" name="文本框 23"/>
          <p:cNvSpPr txBox="1"/>
          <p:nvPr/>
        </p:nvSpPr>
        <p:spPr>
          <a:xfrm>
            <a:off x="6416393" y="2888205"/>
            <a:ext cx="1010213" cy="523220"/>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en-US" altLang="zh-CN" dirty="0">
                <a:sym typeface="微软雅黑" panose="020B0503020204020204" pitchFamily="34" charset="-122"/>
              </a:rPr>
              <a:t> </a:t>
            </a:r>
            <a:r>
              <a:rPr lang="zh-CN" altLang="en-US" dirty="0">
                <a:sym typeface="微软雅黑" panose="020B0503020204020204" pitchFamily="34" charset="-122"/>
              </a:rPr>
              <a:t>目录</a:t>
            </a:r>
            <a:endParaRPr lang="en-US" altLang="zh-CN" dirty="0">
              <a:sym typeface="微软雅黑" panose="020B0503020204020204" pitchFamily="34" charset="-122"/>
            </a:endParaRPr>
          </a:p>
        </p:txBody>
      </p:sp>
      <p:pic>
        <p:nvPicPr>
          <p:cNvPr id="6" name="图片 5"/>
          <p:cNvPicPr/>
          <p:nvPr/>
        </p:nvPicPr>
        <p:blipFill>
          <a:blip r:embed="rId4" cstate="print">
            <a:extLst>
              <a:ext uri="{28A0092B-C50C-407E-A947-70E740481C1C}">
                <a14:useLocalDpi xmlns:a14="http://schemas.microsoft.com/office/drawing/2010/main" val="0"/>
              </a:ext>
            </a:extLst>
          </a:blip>
          <a:stretch>
            <a:fillRect/>
          </a:stretch>
        </p:blipFill>
        <p:spPr>
          <a:xfrm>
            <a:off x="6223000" y="825500"/>
            <a:ext cx="1397000" cy="1397000"/>
          </a:xfrm>
          <a:prstGeom prst="rect">
            <a:avLst/>
          </a:prstGeom>
        </p:spPr>
      </p:pic>
      <p:sp>
        <p:nvSpPr>
          <p:cNvPr id="22" name="矩形 21"/>
          <p:cNvSpPr/>
          <p:nvPr/>
        </p:nvSpPr>
        <p:spPr>
          <a:xfrm>
            <a:off x="5628411" y="5615669"/>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矩形 22"/>
          <p:cNvSpPr/>
          <p:nvPr/>
        </p:nvSpPr>
        <p:spPr>
          <a:xfrm>
            <a:off x="6085731" y="5624693"/>
            <a:ext cx="180049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原型系统设计与实现</a:t>
            </a:r>
          </a:p>
        </p:txBody>
      </p:sp>
      <p:sp>
        <p:nvSpPr>
          <p:cNvPr id="3" name="矩形 2">
            <a:extLst>
              <a:ext uri="{FF2B5EF4-FFF2-40B4-BE49-F238E27FC236}">
                <a16:creationId xmlns:a16="http://schemas.microsoft.com/office/drawing/2014/main" id="{338CE56D-E386-36BF-50B7-BAD86E1CFC17}"/>
              </a:ext>
            </a:extLst>
          </p:cNvPr>
          <p:cNvSpPr/>
          <p:nvPr/>
        </p:nvSpPr>
        <p:spPr>
          <a:xfrm>
            <a:off x="5628406" y="6109660"/>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4">
            <a:extLst>
              <a:ext uri="{FF2B5EF4-FFF2-40B4-BE49-F238E27FC236}">
                <a16:creationId xmlns:a16="http://schemas.microsoft.com/office/drawing/2014/main" id="{D5983761-A91E-F2E3-A048-0EC9839689AD}"/>
              </a:ext>
            </a:extLst>
          </p:cNvPr>
          <p:cNvSpPr/>
          <p:nvPr/>
        </p:nvSpPr>
        <p:spPr>
          <a:xfrm>
            <a:off x="6085731" y="6123197"/>
            <a:ext cx="1082348"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总结与展望</a:t>
            </a:r>
          </a:p>
        </p:txBody>
      </p:sp>
    </p:spTree>
    <p:extLst>
      <p:ext uri="{BB962C8B-B14F-4D97-AF65-F5344CB8AC3E}">
        <p14:creationId xmlns:p14="http://schemas.microsoft.com/office/powerpoint/2010/main" val="3342637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FF93A2-691C-9EAF-E9C5-1C22167C053F}"/>
              </a:ext>
            </a:extLst>
          </p:cNvPr>
          <p:cNvSpPr>
            <a:spLocks noGrp="1"/>
          </p:cNvSpPr>
          <p:nvPr>
            <p:ph type="title"/>
          </p:nvPr>
        </p:nvSpPr>
        <p:spPr/>
        <p:txBody>
          <a:bodyPr/>
          <a:lstStyle/>
          <a:p>
            <a:r>
              <a:rPr lang="en-US" altLang="zh-CN" dirty="0"/>
              <a:t>3.1 </a:t>
            </a:r>
            <a:r>
              <a:rPr lang="zh-CN" altLang="en-US" dirty="0"/>
              <a:t>基于可信协作车辆的条件隐私保护认证方案</a:t>
            </a:r>
          </a:p>
        </p:txBody>
      </p:sp>
      <p:sp>
        <p:nvSpPr>
          <p:cNvPr id="3" name="Rectangle 2">
            <a:extLst>
              <a:ext uri="{FF2B5EF4-FFF2-40B4-BE49-F238E27FC236}">
                <a16:creationId xmlns:a16="http://schemas.microsoft.com/office/drawing/2014/main" id="{7DB82447-3B92-9437-54F6-36CB92CD53C5}"/>
              </a:ext>
            </a:extLst>
          </p:cNvPr>
          <p:cNvSpPr>
            <a:spLocks noChangeArrowheads="1"/>
          </p:cNvSpPr>
          <p:nvPr/>
        </p:nvSpPr>
        <p:spPr bwMode="auto">
          <a:xfrm>
            <a:off x="1027522" y="173453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4C995E40-BFC8-A7B0-7AD7-06852DD687F2}"/>
              </a:ext>
            </a:extLst>
          </p:cNvPr>
          <p:cNvSpPr>
            <a:spLocks noChangeArrowheads="1"/>
          </p:cNvSpPr>
          <p:nvPr/>
        </p:nvSpPr>
        <p:spPr bwMode="auto">
          <a:xfrm>
            <a:off x="2608521" y="16192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a:extLst>
              <a:ext uri="{FF2B5EF4-FFF2-40B4-BE49-F238E27FC236}">
                <a16:creationId xmlns:a16="http://schemas.microsoft.com/office/drawing/2014/main" id="{594C8AEC-4863-F572-DABA-27D8D5E1556C}"/>
              </a:ext>
            </a:extLst>
          </p:cNvPr>
          <p:cNvGraphicFramePr>
            <a:graphicFrameLocks/>
          </p:cNvGraphicFramePr>
          <p:nvPr>
            <p:extLst>
              <p:ext uri="{D42A27DB-BD31-4B8C-83A1-F6EECF244321}">
                <p14:modId xmlns:p14="http://schemas.microsoft.com/office/powerpoint/2010/main" val="2282180313"/>
              </p:ext>
            </p:extLst>
          </p:nvPr>
        </p:nvGraphicFramePr>
        <p:xfrm>
          <a:off x="1551758" y="2334595"/>
          <a:ext cx="5369741" cy="3548277"/>
        </p:xfrm>
        <a:graphic>
          <a:graphicData uri="http://schemas.openxmlformats.org/presentationml/2006/ole">
            <mc:AlternateContent xmlns:mc="http://schemas.openxmlformats.org/markup-compatibility/2006">
              <mc:Choice xmlns:v="urn:schemas-microsoft-com:vml" Requires="v">
                <p:oleObj name="Visio" r:id="rId3" imgW="6737560" imgH="6236050" progId="Visio.Drawing.15">
                  <p:embed/>
                </p:oleObj>
              </mc:Choice>
              <mc:Fallback>
                <p:oleObj name="Visio" r:id="rId3" imgW="6737560" imgH="6236050" progId="Visio.Drawing.15">
                  <p:embed/>
                  <p:pic>
                    <p:nvPicPr>
                      <p:cNvPr id="0" name="Object 1"/>
                      <p:cNvPicPr>
                        <a:picLocks noChangeArrowheads="1"/>
                      </p:cNvPicPr>
                      <p:nvPr/>
                    </p:nvPicPr>
                    <p:blipFill>
                      <a:blip r:embed="rId4">
                        <a:extLst>
                          <a:ext uri="{28A0092B-C50C-407E-A947-70E740481C1C}">
                            <a14:useLocalDpi xmlns:a14="http://schemas.microsoft.com/office/drawing/2010/main" val="0"/>
                          </a:ext>
                        </a:extLst>
                      </a:blip>
                      <a:srcRect b="39027"/>
                      <a:stretch>
                        <a:fillRect/>
                      </a:stretch>
                    </p:blipFill>
                    <p:spPr bwMode="auto">
                      <a:xfrm>
                        <a:off x="1551758" y="2334595"/>
                        <a:ext cx="5369741" cy="3548277"/>
                      </a:xfrm>
                      <a:prstGeom prst="rect">
                        <a:avLst/>
                      </a:prstGeom>
                      <a:noFill/>
                    </p:spPr>
                  </p:pic>
                </p:oleObj>
              </mc:Fallback>
            </mc:AlternateContent>
          </a:graphicData>
        </a:graphic>
      </p:graphicFrame>
      <p:sp>
        <p:nvSpPr>
          <p:cNvPr id="7" name="Rectangle 33">
            <a:extLst>
              <a:ext uri="{FF2B5EF4-FFF2-40B4-BE49-F238E27FC236}">
                <a16:creationId xmlns:a16="http://schemas.microsoft.com/office/drawing/2014/main" id="{09D4DFB2-68A0-F86B-6ED6-F4C017E26CA1}"/>
              </a:ext>
            </a:extLst>
          </p:cNvPr>
          <p:cNvSpPr/>
          <p:nvPr/>
        </p:nvSpPr>
        <p:spPr>
          <a:xfrm>
            <a:off x="2493614" y="6031647"/>
            <a:ext cx="3757100"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基于可信协作车辆的</a:t>
            </a: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VANETs</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网络架构</a:t>
            </a:r>
          </a:p>
        </p:txBody>
      </p:sp>
      <p:sp>
        <p:nvSpPr>
          <p:cNvPr id="23" name="Rectangle 33">
            <a:extLst>
              <a:ext uri="{FF2B5EF4-FFF2-40B4-BE49-F238E27FC236}">
                <a16:creationId xmlns:a16="http://schemas.microsoft.com/office/drawing/2014/main" id="{87F964A5-BEFC-2F8F-C6F0-A610A238B86D}"/>
              </a:ext>
            </a:extLst>
          </p:cNvPr>
          <p:cNvSpPr/>
          <p:nvPr/>
        </p:nvSpPr>
        <p:spPr>
          <a:xfrm>
            <a:off x="853843" y="955089"/>
            <a:ext cx="7036642" cy="1295355"/>
          </a:xfrm>
          <a:prstGeom prst="rect">
            <a:avLst/>
          </a:prstGeom>
        </p:spPr>
        <p:txBody>
          <a:bodyPr wrap="square">
            <a:spAutoFit/>
          </a:bodyPr>
          <a:lstStyle/>
          <a:p>
            <a:pPr algn="just">
              <a:lnSpc>
                <a:spcPct val="125000"/>
              </a:lnSpc>
              <a:defRPr/>
            </a:pPr>
            <a:r>
              <a:rPr lang="zh-CN" altLang="en-US" sz="1600" dirty="0">
                <a:solidFill>
                  <a:schemeClr val="tx1">
                    <a:lumMod val="75000"/>
                    <a:lumOff val="25000"/>
                  </a:schemeClr>
                </a:solidFill>
                <a:latin typeface="+mj-ea"/>
                <a:ea typeface="+mj-ea"/>
              </a:rPr>
              <a:t>本文提出的</a:t>
            </a:r>
            <a:r>
              <a:rPr lang="en-US" altLang="zh-CN" sz="1600" dirty="0">
                <a:solidFill>
                  <a:schemeClr val="tx1">
                    <a:lumMod val="75000"/>
                    <a:lumOff val="25000"/>
                  </a:schemeClr>
                </a:solidFill>
                <a:latin typeface="+mj-ea"/>
                <a:ea typeface="+mj-ea"/>
              </a:rPr>
              <a:t>TCV-CPPA</a:t>
            </a:r>
            <a:r>
              <a:rPr lang="zh-CN" altLang="en-US" sz="1600" dirty="0">
                <a:solidFill>
                  <a:schemeClr val="tx1">
                    <a:lumMod val="75000"/>
                    <a:lumOff val="25000"/>
                  </a:schemeClr>
                </a:solidFill>
                <a:latin typeface="+mj-ea"/>
                <a:ea typeface="+mj-ea"/>
              </a:rPr>
              <a:t>方案的网络架构由四种类型的实体组成：可信中心、雾节点、路边单元和车辆（包括普通车辆和可信协作车辆）。在该网络架构中，可信中心、雾节点和路边单元之间通过有线链路通信，通常认为是安全通信，车辆与路边单元以及车辆与车辆之间采用无线通信。</a:t>
            </a:r>
            <a:endParaRPr lang="en-US" altLang="zh-CN" sz="1600" dirty="0">
              <a:solidFill>
                <a:schemeClr val="tx1">
                  <a:lumMod val="75000"/>
                  <a:lumOff val="25000"/>
                </a:schemeClr>
              </a:solidFill>
              <a:latin typeface="+mj-ea"/>
              <a:ea typeface="+mj-ea"/>
            </a:endParaRPr>
          </a:p>
        </p:txBody>
      </p:sp>
      <p:sp>
        <p:nvSpPr>
          <p:cNvPr id="24" name="Freeform 115">
            <a:extLst>
              <a:ext uri="{FF2B5EF4-FFF2-40B4-BE49-F238E27FC236}">
                <a16:creationId xmlns:a16="http://schemas.microsoft.com/office/drawing/2014/main" id="{EF8F0803-BFF1-2552-86B5-07CDA5A8C82B}"/>
              </a:ext>
            </a:extLst>
          </p:cNvPr>
          <p:cNvSpPr/>
          <p:nvPr/>
        </p:nvSpPr>
        <p:spPr bwMode="auto">
          <a:xfrm>
            <a:off x="617168" y="1061173"/>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4" name="矩形 3">
            <a:extLst>
              <a:ext uri="{FF2B5EF4-FFF2-40B4-BE49-F238E27FC236}">
                <a16:creationId xmlns:a16="http://schemas.microsoft.com/office/drawing/2014/main" id="{10868593-41C2-E2A0-2821-C7752C492D2F}"/>
              </a:ext>
            </a:extLst>
          </p:cNvPr>
          <p:cNvSpPr/>
          <p:nvPr/>
        </p:nvSpPr>
        <p:spPr bwMode="auto">
          <a:xfrm>
            <a:off x="2101645" y="5231375"/>
            <a:ext cx="604684" cy="169606"/>
          </a:xfrm>
          <a:prstGeom prst="rect">
            <a:avLst/>
          </a:prstGeom>
          <a:noFill/>
          <a:ln>
            <a:solidFill>
              <a:srgbClr val="FF0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C3CBFFC9-AA19-090F-9DC4-FAA4DB9679C7}"/>
              </a:ext>
            </a:extLst>
          </p:cNvPr>
          <p:cNvSpPr/>
          <p:nvPr/>
        </p:nvSpPr>
        <p:spPr bwMode="auto">
          <a:xfrm>
            <a:off x="5972175" y="4945626"/>
            <a:ext cx="817000" cy="169606"/>
          </a:xfrm>
          <a:prstGeom prst="rect">
            <a:avLst/>
          </a:prstGeom>
          <a:noFill/>
          <a:ln>
            <a:solidFill>
              <a:srgbClr val="FF0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45835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3" grpId="0"/>
      <p:bldP spid="24" grpId="0" animBg="1"/>
      <p:bldP spid="4"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55B3F9-58A6-2BDB-5AA4-20168AF4F89C}"/>
              </a:ext>
            </a:extLst>
          </p:cNvPr>
          <p:cNvSpPr>
            <a:spLocks noGrp="1"/>
          </p:cNvSpPr>
          <p:nvPr>
            <p:ph type="title"/>
          </p:nvPr>
        </p:nvSpPr>
        <p:spPr/>
        <p:txBody>
          <a:bodyPr/>
          <a:lstStyle/>
          <a:p>
            <a:r>
              <a:rPr lang="en-US" altLang="zh-CN" dirty="0"/>
              <a:t>3.1 </a:t>
            </a:r>
            <a:r>
              <a:rPr lang="zh-CN" altLang="en-US" dirty="0"/>
              <a:t>基于可信协作车辆的条件隐私保护认证方案</a:t>
            </a:r>
          </a:p>
        </p:txBody>
      </p:sp>
      <p:sp>
        <p:nvSpPr>
          <p:cNvPr id="3" name="Rectangle 2">
            <a:extLst>
              <a:ext uri="{FF2B5EF4-FFF2-40B4-BE49-F238E27FC236}">
                <a16:creationId xmlns:a16="http://schemas.microsoft.com/office/drawing/2014/main" id="{82CD6014-D6F0-52A8-B925-DD03524D7E0E}"/>
              </a:ext>
            </a:extLst>
          </p:cNvPr>
          <p:cNvSpPr>
            <a:spLocks noChangeArrowheads="1"/>
          </p:cNvSpPr>
          <p:nvPr/>
        </p:nvSpPr>
        <p:spPr bwMode="auto">
          <a:xfrm>
            <a:off x="1878419" y="177918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3">
            <a:extLst>
              <a:ext uri="{FF2B5EF4-FFF2-40B4-BE49-F238E27FC236}">
                <a16:creationId xmlns:a16="http://schemas.microsoft.com/office/drawing/2014/main" id="{817B770F-0A49-5944-7A96-0D23FC7584D5}"/>
              </a:ext>
            </a:extLst>
          </p:cNvPr>
          <p:cNvSpPr/>
          <p:nvPr/>
        </p:nvSpPr>
        <p:spPr>
          <a:xfrm>
            <a:off x="2360256" y="5579547"/>
            <a:ext cx="3757100" cy="302070"/>
          </a:xfrm>
          <a:prstGeom prst="rect">
            <a:avLst/>
          </a:prstGeom>
        </p:spPr>
        <p:txBody>
          <a:bodyPr wrap="square">
            <a:spAutoFit/>
          </a:bodyPr>
          <a:lstStyle/>
          <a:p>
            <a:pPr algn="ctr">
              <a:lnSpc>
                <a:spcPct val="125000"/>
              </a:lnSpc>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TCV-CPPA</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方案认证流程</a:t>
            </a:r>
          </a:p>
        </p:txBody>
      </p:sp>
      <p:sp>
        <p:nvSpPr>
          <p:cNvPr id="14" name="文本框 13">
            <a:extLst>
              <a:ext uri="{FF2B5EF4-FFF2-40B4-BE49-F238E27FC236}">
                <a16:creationId xmlns:a16="http://schemas.microsoft.com/office/drawing/2014/main" id="{BA326C6D-8A07-7728-6737-E566476AD5C4}"/>
              </a:ext>
            </a:extLst>
          </p:cNvPr>
          <p:cNvSpPr txBox="1"/>
          <p:nvPr/>
        </p:nvSpPr>
        <p:spPr>
          <a:xfrm>
            <a:off x="883853" y="992359"/>
            <a:ext cx="6709906" cy="1295355"/>
          </a:xfrm>
          <a:prstGeom prst="rect">
            <a:avLst/>
          </a:prstGeom>
          <a:noFill/>
        </p:spPr>
        <p:txBody>
          <a:bodyPr wrap="square">
            <a:spAutoFit/>
          </a:bodyPr>
          <a:lstStyle/>
          <a:p>
            <a:pPr algn="just">
              <a:lnSpc>
                <a:spcPct val="125000"/>
              </a:lnSpc>
              <a:defRPr/>
            </a:pPr>
            <a:r>
              <a:rPr lang="en-US" altLang="zh-CN" sz="1600" dirty="0">
                <a:solidFill>
                  <a:schemeClr val="tx1">
                    <a:lumMod val="75000"/>
                    <a:lumOff val="25000"/>
                  </a:schemeClr>
                </a:solidFill>
                <a:latin typeface="+mj-ea"/>
                <a:ea typeface="+mj-ea"/>
              </a:rPr>
              <a:t>TCV-CPPA</a:t>
            </a:r>
            <a:r>
              <a:rPr lang="zh-CN" altLang="zh-CN" sz="1600" dirty="0">
                <a:solidFill>
                  <a:schemeClr val="tx1">
                    <a:lumMod val="75000"/>
                    <a:lumOff val="25000"/>
                  </a:schemeClr>
                </a:solidFill>
                <a:latin typeface="+mj-ea"/>
                <a:ea typeface="+mj-ea"/>
              </a:rPr>
              <a:t>方案分为四个阶段：</a:t>
            </a:r>
            <a:r>
              <a:rPr lang="zh-CN" altLang="en-US" sz="1600" dirty="0">
                <a:solidFill>
                  <a:schemeClr val="tx1">
                    <a:lumMod val="75000"/>
                    <a:lumOff val="25000"/>
                  </a:schemeClr>
                </a:solidFill>
                <a:latin typeface="+mj-ea"/>
                <a:ea typeface="+mj-ea"/>
              </a:rPr>
              <a:t>“</a:t>
            </a:r>
            <a:r>
              <a:rPr lang="zh-CN" altLang="zh-CN" sz="1600" dirty="0">
                <a:solidFill>
                  <a:schemeClr val="tx1">
                    <a:lumMod val="75000"/>
                    <a:lumOff val="25000"/>
                  </a:schemeClr>
                </a:solidFill>
                <a:latin typeface="+mj-ea"/>
                <a:ea typeface="+mj-ea"/>
              </a:rPr>
              <a:t>方案预备阶段</a:t>
            </a:r>
            <a:r>
              <a:rPr lang="zh-CN" altLang="en-US" sz="1600" dirty="0">
                <a:solidFill>
                  <a:schemeClr val="tx1">
                    <a:lumMod val="75000"/>
                    <a:lumOff val="25000"/>
                  </a:schemeClr>
                </a:solidFill>
                <a:latin typeface="+mj-ea"/>
                <a:ea typeface="+mj-ea"/>
              </a:rPr>
              <a:t>”</a:t>
            </a:r>
            <a:r>
              <a:rPr lang="zh-CN" altLang="zh-CN" sz="1600" dirty="0">
                <a:solidFill>
                  <a:schemeClr val="tx1">
                    <a:lumMod val="75000"/>
                    <a:lumOff val="25000"/>
                  </a:schemeClr>
                </a:solidFill>
                <a:latin typeface="+mj-ea"/>
                <a:ea typeface="+mj-ea"/>
              </a:rPr>
              <a:t> 、</a:t>
            </a:r>
            <a:r>
              <a:rPr lang="zh-CN" altLang="en-US" sz="1600" dirty="0">
                <a:solidFill>
                  <a:schemeClr val="tx1">
                    <a:lumMod val="75000"/>
                    <a:lumOff val="25000"/>
                  </a:schemeClr>
                </a:solidFill>
                <a:latin typeface="+mj-ea"/>
                <a:ea typeface="+mj-ea"/>
              </a:rPr>
              <a:t>“</a:t>
            </a:r>
            <a:r>
              <a:rPr lang="zh-CN" altLang="zh-CN" sz="1600" dirty="0">
                <a:solidFill>
                  <a:schemeClr val="tx1">
                    <a:lumMod val="75000"/>
                    <a:lumOff val="25000"/>
                  </a:schemeClr>
                </a:solidFill>
                <a:latin typeface="+mj-ea"/>
                <a:ea typeface="+mj-ea"/>
              </a:rPr>
              <a:t>可信协作车辆选择阶段</a:t>
            </a:r>
            <a:r>
              <a:rPr lang="zh-CN" altLang="en-US" sz="1600" dirty="0">
                <a:solidFill>
                  <a:schemeClr val="tx1">
                    <a:lumMod val="75000"/>
                    <a:lumOff val="25000"/>
                  </a:schemeClr>
                </a:solidFill>
                <a:latin typeface="+mj-ea"/>
                <a:ea typeface="+mj-ea"/>
              </a:rPr>
              <a:t>”</a:t>
            </a:r>
            <a:r>
              <a:rPr lang="zh-CN" altLang="zh-CN" sz="1600" dirty="0">
                <a:solidFill>
                  <a:schemeClr val="tx1">
                    <a:lumMod val="75000"/>
                    <a:lumOff val="25000"/>
                  </a:schemeClr>
                </a:solidFill>
                <a:latin typeface="+mj-ea"/>
                <a:ea typeface="+mj-ea"/>
              </a:rPr>
              <a:t> 、</a:t>
            </a:r>
            <a:r>
              <a:rPr lang="zh-CN" altLang="en-US" sz="1600" dirty="0">
                <a:solidFill>
                  <a:schemeClr val="tx1">
                    <a:lumMod val="75000"/>
                    <a:lumOff val="25000"/>
                  </a:schemeClr>
                </a:solidFill>
                <a:latin typeface="+mj-ea"/>
                <a:ea typeface="+mj-ea"/>
              </a:rPr>
              <a:t>“</a:t>
            </a:r>
            <a:r>
              <a:rPr lang="zh-CN" altLang="zh-CN" sz="1600" dirty="0">
                <a:solidFill>
                  <a:schemeClr val="tx1">
                    <a:lumMod val="75000"/>
                    <a:lumOff val="25000"/>
                  </a:schemeClr>
                </a:solidFill>
                <a:latin typeface="+mj-ea"/>
                <a:ea typeface="+mj-ea"/>
              </a:rPr>
              <a:t>车辆群组构建阶段</a:t>
            </a:r>
            <a:r>
              <a:rPr lang="zh-CN" altLang="en-US" sz="1600" dirty="0">
                <a:solidFill>
                  <a:schemeClr val="tx1">
                    <a:lumMod val="75000"/>
                    <a:lumOff val="25000"/>
                  </a:schemeClr>
                </a:solidFill>
                <a:latin typeface="+mj-ea"/>
                <a:ea typeface="+mj-ea"/>
              </a:rPr>
              <a:t>”</a:t>
            </a:r>
            <a:r>
              <a:rPr lang="zh-CN" altLang="zh-CN" sz="1600" dirty="0">
                <a:solidFill>
                  <a:schemeClr val="tx1">
                    <a:lumMod val="75000"/>
                    <a:lumOff val="25000"/>
                  </a:schemeClr>
                </a:solidFill>
                <a:latin typeface="+mj-ea"/>
                <a:ea typeface="+mj-ea"/>
              </a:rPr>
              <a:t> 以及</a:t>
            </a:r>
            <a:r>
              <a:rPr lang="zh-CN" altLang="en-US" sz="1600" dirty="0">
                <a:solidFill>
                  <a:schemeClr val="tx1">
                    <a:lumMod val="75000"/>
                    <a:lumOff val="25000"/>
                  </a:schemeClr>
                </a:solidFill>
                <a:latin typeface="+mj-ea"/>
                <a:ea typeface="+mj-ea"/>
              </a:rPr>
              <a:t>“</a:t>
            </a:r>
            <a:r>
              <a:rPr lang="zh-CN" altLang="zh-CN" sz="1600" dirty="0">
                <a:solidFill>
                  <a:schemeClr val="tx1">
                    <a:lumMod val="75000"/>
                    <a:lumOff val="25000"/>
                  </a:schemeClr>
                </a:solidFill>
                <a:latin typeface="+mj-ea"/>
                <a:ea typeface="+mj-ea"/>
              </a:rPr>
              <a:t>消息签名和验证阶段</a:t>
            </a:r>
            <a:r>
              <a:rPr lang="zh-CN" altLang="en-US" sz="1600" dirty="0">
                <a:solidFill>
                  <a:schemeClr val="tx1">
                    <a:lumMod val="75000"/>
                    <a:lumOff val="25000"/>
                  </a:schemeClr>
                </a:solidFill>
                <a:latin typeface="+mj-ea"/>
                <a:ea typeface="+mj-ea"/>
              </a:rPr>
              <a:t>”</a:t>
            </a:r>
            <a:r>
              <a:rPr lang="zh-CN" altLang="zh-CN" sz="1600" dirty="0">
                <a:solidFill>
                  <a:schemeClr val="tx1">
                    <a:lumMod val="75000"/>
                    <a:lumOff val="25000"/>
                  </a:schemeClr>
                </a:solidFill>
                <a:latin typeface="+mj-ea"/>
                <a:ea typeface="+mj-ea"/>
              </a:rPr>
              <a:t> 。其中</a:t>
            </a:r>
            <a:r>
              <a:rPr lang="zh-CN" altLang="en-US" sz="1600" dirty="0">
                <a:solidFill>
                  <a:schemeClr val="tx1">
                    <a:lumMod val="75000"/>
                    <a:lumOff val="25000"/>
                  </a:schemeClr>
                </a:solidFill>
                <a:latin typeface="+mj-ea"/>
                <a:ea typeface="+mj-ea"/>
              </a:rPr>
              <a:t>“</a:t>
            </a:r>
            <a:r>
              <a:rPr lang="zh-CN" altLang="zh-CN" sz="1600" dirty="0">
                <a:solidFill>
                  <a:schemeClr val="tx1">
                    <a:lumMod val="75000"/>
                    <a:lumOff val="25000"/>
                  </a:schemeClr>
                </a:solidFill>
                <a:latin typeface="+mj-ea"/>
                <a:ea typeface="+mj-ea"/>
              </a:rPr>
              <a:t>方案预备阶段</a:t>
            </a:r>
            <a:r>
              <a:rPr lang="zh-CN" altLang="en-US" sz="1600" dirty="0">
                <a:solidFill>
                  <a:schemeClr val="tx1">
                    <a:lumMod val="75000"/>
                    <a:lumOff val="25000"/>
                  </a:schemeClr>
                </a:solidFill>
                <a:latin typeface="+mj-ea"/>
                <a:ea typeface="+mj-ea"/>
              </a:rPr>
              <a:t>”</a:t>
            </a:r>
            <a:r>
              <a:rPr lang="zh-CN" altLang="zh-CN" sz="1600" dirty="0">
                <a:solidFill>
                  <a:schemeClr val="tx1">
                    <a:lumMod val="75000"/>
                    <a:lumOff val="25000"/>
                  </a:schemeClr>
                </a:solidFill>
                <a:latin typeface="+mj-ea"/>
                <a:ea typeface="+mj-ea"/>
              </a:rPr>
              <a:t> 包括系统初始化、车辆注册、车辆匿名身份及签名私钥生成三个方面。</a:t>
            </a:r>
            <a:endParaRPr lang="zh-CN" altLang="en-US" sz="1600" dirty="0">
              <a:solidFill>
                <a:schemeClr val="tx1">
                  <a:lumMod val="75000"/>
                  <a:lumOff val="25000"/>
                </a:schemeClr>
              </a:solidFill>
              <a:latin typeface="+mj-ea"/>
              <a:ea typeface="+mj-ea"/>
            </a:endParaRPr>
          </a:p>
        </p:txBody>
      </p:sp>
      <p:sp>
        <p:nvSpPr>
          <p:cNvPr id="15" name="Freeform 115">
            <a:extLst>
              <a:ext uri="{FF2B5EF4-FFF2-40B4-BE49-F238E27FC236}">
                <a16:creationId xmlns:a16="http://schemas.microsoft.com/office/drawing/2014/main" id="{27AAF565-23ED-31C8-9F98-9318C16B4B84}"/>
              </a:ext>
            </a:extLst>
          </p:cNvPr>
          <p:cNvSpPr/>
          <p:nvPr/>
        </p:nvSpPr>
        <p:spPr bwMode="auto">
          <a:xfrm>
            <a:off x="631486" y="1105805"/>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4" name="Rectangle 2">
            <a:extLst>
              <a:ext uri="{FF2B5EF4-FFF2-40B4-BE49-F238E27FC236}">
                <a16:creationId xmlns:a16="http://schemas.microsoft.com/office/drawing/2014/main" id="{0237FCCA-8F54-0572-A81A-773B7AD86E0D}"/>
              </a:ext>
            </a:extLst>
          </p:cNvPr>
          <p:cNvSpPr>
            <a:spLocks noChangeArrowheads="1"/>
          </p:cNvSpPr>
          <p:nvPr/>
        </p:nvSpPr>
        <p:spPr bwMode="auto">
          <a:xfrm>
            <a:off x="5041900" y="181621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2" name="对象 11">
            <a:extLst>
              <a:ext uri="{FF2B5EF4-FFF2-40B4-BE49-F238E27FC236}">
                <a16:creationId xmlns:a16="http://schemas.microsoft.com/office/drawing/2014/main" id="{C4D668B7-E4F9-9C8D-F796-F98764A795FA}"/>
              </a:ext>
            </a:extLst>
          </p:cNvPr>
          <p:cNvGraphicFramePr>
            <a:graphicFrameLocks/>
          </p:cNvGraphicFramePr>
          <p:nvPr>
            <p:extLst>
              <p:ext uri="{D42A27DB-BD31-4B8C-83A1-F6EECF244321}">
                <p14:modId xmlns:p14="http://schemas.microsoft.com/office/powerpoint/2010/main" val="22732059"/>
              </p:ext>
            </p:extLst>
          </p:nvPr>
        </p:nvGraphicFramePr>
        <p:xfrm>
          <a:off x="1291282" y="2666473"/>
          <a:ext cx="6011561" cy="2822337"/>
        </p:xfrm>
        <a:graphic>
          <a:graphicData uri="http://schemas.openxmlformats.org/presentationml/2006/ole">
            <mc:AlternateContent xmlns:mc="http://schemas.openxmlformats.org/markup-compatibility/2006">
              <mc:Choice xmlns:v="urn:schemas-microsoft-com:vml" Requires="v">
                <p:oleObj name="Visio" r:id="rId3" imgW="7112000" imgH="2971800" progId="Visio.Drawing.15">
                  <p:embed/>
                </p:oleObj>
              </mc:Choice>
              <mc:Fallback>
                <p:oleObj name="Visio" r:id="rId3" imgW="7112000" imgH="2971800" progId="Visio.Drawing.15">
                  <p:embed/>
                  <p:pic>
                    <p:nvPicPr>
                      <p:cNvPr id="0" name="Object 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1282" y="2666473"/>
                        <a:ext cx="6011561" cy="2822337"/>
                      </a:xfrm>
                      <a:prstGeom prst="rect">
                        <a:avLst/>
                      </a:prstGeom>
                      <a:noFill/>
                    </p:spPr>
                  </p:pic>
                </p:oleObj>
              </mc:Fallback>
            </mc:AlternateContent>
          </a:graphicData>
        </a:graphic>
      </p:graphicFrame>
    </p:spTree>
    <p:extLst>
      <p:ext uri="{BB962C8B-B14F-4D97-AF65-F5344CB8AC3E}">
        <p14:creationId xmlns:p14="http://schemas.microsoft.com/office/powerpoint/2010/main" val="3701957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P spid="1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55B3F9-58A6-2BDB-5AA4-20168AF4F89C}"/>
              </a:ext>
            </a:extLst>
          </p:cNvPr>
          <p:cNvSpPr>
            <a:spLocks noGrp="1"/>
          </p:cNvSpPr>
          <p:nvPr>
            <p:ph type="title"/>
          </p:nvPr>
        </p:nvSpPr>
        <p:spPr/>
        <p:txBody>
          <a:bodyPr/>
          <a:lstStyle/>
          <a:p>
            <a:r>
              <a:rPr lang="en-US" altLang="zh-CN" dirty="0"/>
              <a:t>3.1 </a:t>
            </a:r>
            <a:r>
              <a:rPr lang="zh-CN" altLang="en-US" dirty="0"/>
              <a:t>基于可信协作车辆的条件隐私保护认证方案</a:t>
            </a:r>
          </a:p>
        </p:txBody>
      </p:sp>
      <p:sp>
        <p:nvSpPr>
          <p:cNvPr id="12" name="Rectangle 33">
            <a:extLst>
              <a:ext uri="{FF2B5EF4-FFF2-40B4-BE49-F238E27FC236}">
                <a16:creationId xmlns:a16="http://schemas.microsoft.com/office/drawing/2014/main" id="{CD402B85-3172-6766-4857-27A572FC1AE2}"/>
              </a:ext>
            </a:extLst>
          </p:cNvPr>
          <p:cNvSpPr/>
          <p:nvPr/>
        </p:nvSpPr>
        <p:spPr>
          <a:xfrm>
            <a:off x="800368" y="801372"/>
            <a:ext cx="2335475" cy="372025"/>
          </a:xfrm>
          <a:prstGeom prst="rect">
            <a:avLst/>
          </a:prstGeom>
        </p:spPr>
        <p:txBody>
          <a:bodyPr wrap="square">
            <a:spAutoFit/>
          </a:bodyPr>
          <a:lstStyle/>
          <a:p>
            <a:pPr>
              <a:lnSpc>
                <a:spcPct val="125000"/>
              </a:lnSpc>
              <a:defRPr/>
            </a:pP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方案预备阶段</a:t>
            </a:r>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Freeform 115">
            <a:extLst>
              <a:ext uri="{FF2B5EF4-FFF2-40B4-BE49-F238E27FC236}">
                <a16:creationId xmlns:a16="http://schemas.microsoft.com/office/drawing/2014/main" id="{27A16D0A-DF58-4942-4B1C-BBA35B9BE167}"/>
              </a:ext>
            </a:extLst>
          </p:cNvPr>
          <p:cNvSpPr/>
          <p:nvPr/>
        </p:nvSpPr>
        <p:spPr bwMode="auto">
          <a:xfrm>
            <a:off x="606296" y="926875"/>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F134EAD2-0632-D88B-1EBC-0048E825675E}"/>
                  </a:ext>
                </a:extLst>
              </p:cNvPr>
              <p:cNvSpPr txBox="1"/>
              <p:nvPr/>
            </p:nvSpPr>
            <p:spPr>
              <a:xfrm>
                <a:off x="673503" y="1371920"/>
                <a:ext cx="4433751" cy="1024448"/>
              </a:xfrm>
              <a:prstGeom prst="rect">
                <a:avLst/>
              </a:prstGeom>
              <a:noFill/>
            </p:spPr>
            <p:txBody>
              <a:bodyPr wrap="square">
                <a:spAutoFit/>
              </a:bodyPr>
              <a:lstStyle/>
              <a:p>
                <a:pPr marL="285750" lvl="0" indent="-285750">
                  <a:lnSpc>
                    <a:spcPct val="125000"/>
                  </a:lnSpc>
                  <a:buFont typeface="Wingdings" panose="05000000000000000000" pitchFamily="2" charset="2"/>
                  <a:buChar char="Ø"/>
                  <a:defRPr/>
                </a:pP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TA</a:t>
                </a:r>
              </a:p>
              <a:p>
                <a:pPr marL="285750" lvl="0" indent="-285750">
                  <a:lnSpc>
                    <a:spcPct val="125000"/>
                  </a:lnSpc>
                  <a:buFont typeface="Arial" panose="020B0604020202020204" pitchFamily="34" charset="0"/>
                  <a:buChar char="•"/>
                  <a:defRPr/>
                </a:pP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系统密钥</a:t>
                </a:r>
                <a14:m>
                  <m:oMath xmlns:m="http://schemas.openxmlformats.org/officeDocument/2006/math">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𝑠𝑘</m:t>
                    </m:r>
                  </m:oMath>
                </a14:m>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、追踪</a:t>
                </a:r>
                <a14:m>
                  <m:oMath xmlns:m="http://schemas.openxmlformats.org/officeDocument/2006/math">
                    <m:r>
                      <a:rPr lang="zh-CN" altLang="en-US" sz="1600" i="1" kern="0" dirty="0">
                        <a:solidFill>
                          <a:schemeClr val="tx1">
                            <a:lumMod val="75000"/>
                            <a:lumOff val="25000"/>
                          </a:schemeClr>
                        </a:solidFill>
                        <a:latin typeface="Cambria Math" panose="02040503050406030204" pitchFamily="18" charset="0"/>
                        <a:ea typeface="微软雅黑" panose="020B0503020204020204" pitchFamily="34" charset="-122"/>
                      </a:rPr>
                      <m:t>密钥</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𝑡𝑘</m:t>
                    </m:r>
                  </m:oMath>
                </a14:m>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lvl="0" indent="-285750">
                  <a:lnSpc>
                    <a:spcPct val="125000"/>
                  </a:lnSpc>
                  <a:buFont typeface="Arial" panose="020B0604020202020204" pitchFamily="34" charset="0"/>
                  <a:buChar char="•"/>
                  <a:defRPr/>
                </a:pP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系统参数</a:t>
                </a:r>
                <a14:m>
                  <m:oMath xmlns:m="http://schemas.openxmlformats.org/officeDocument/2006/math">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𝑝𝑎𝑟𝑎𝑚𝑠</m:t>
                    </m:r>
                    <m:r>
                      <a:rPr lang="en-US" altLang="zh-CN" sz="1600" kern="0" smtClea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𝑃</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m:t>
                    </m:r>
                    <m:sSub>
                      <m:sSub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𝑃</m:t>
                        </m:r>
                      </m:e>
                      <m: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𝑝𝑢𝑏</m:t>
                        </m:r>
                      </m:sub>
                    </m:s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𝑞</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𝐻</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m:t>
                    </m:r>
                    <m:sSub>
                      <m:sSub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h</m:t>
                        </m:r>
                      </m:e>
                      <m: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1</m:t>
                        </m:r>
                      </m:sub>
                    </m:s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m:t>
                    </m:r>
                    <m:sSub>
                      <m:sSub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h</m:t>
                        </m:r>
                      </m:e>
                      <m: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2</m:t>
                        </m:r>
                      </m:sub>
                    </m:s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𝐸</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m:t>
                    </m:r>
                  </m:oMath>
                </a14:m>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mc:Choice>
        <mc:Fallback xmlns="">
          <p:sp>
            <p:nvSpPr>
              <p:cNvPr id="6" name="文本框 5">
                <a:extLst>
                  <a:ext uri="{FF2B5EF4-FFF2-40B4-BE49-F238E27FC236}">
                    <a16:creationId xmlns:a16="http://schemas.microsoft.com/office/drawing/2014/main" id="{F134EAD2-0632-D88B-1EBC-0048E825675E}"/>
                  </a:ext>
                </a:extLst>
              </p:cNvPr>
              <p:cNvSpPr txBox="1">
                <a:spLocks noRot="1" noChangeAspect="1" noMove="1" noResize="1" noEditPoints="1" noAdjustHandles="1" noChangeArrowheads="1" noChangeShapeType="1" noTextEdit="1"/>
              </p:cNvSpPr>
              <p:nvPr/>
            </p:nvSpPr>
            <p:spPr>
              <a:xfrm>
                <a:off x="673503" y="1371920"/>
                <a:ext cx="4433751" cy="1024448"/>
              </a:xfrm>
              <a:prstGeom prst="rect">
                <a:avLst/>
              </a:prstGeom>
              <a:blipFill>
                <a:blip r:embed="rId3"/>
                <a:stretch>
                  <a:fillRect l="-549" b="-4762"/>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AB3F022D-F410-4207-F32F-1D00A788B9E5}"/>
              </a:ext>
            </a:extLst>
          </p:cNvPr>
          <p:cNvPicPr>
            <a:picLocks noChangeAspect="1"/>
          </p:cNvPicPr>
          <p:nvPr/>
        </p:nvPicPr>
        <p:blipFill>
          <a:blip r:embed="rId4"/>
          <a:stretch>
            <a:fillRect/>
          </a:stretch>
        </p:blipFill>
        <p:spPr>
          <a:xfrm>
            <a:off x="-25305" y="2621570"/>
            <a:ext cx="4597305" cy="2452250"/>
          </a:xfrm>
          <a:prstGeom prst="rect">
            <a:avLst/>
          </a:prstGeom>
        </p:spPr>
      </p:pic>
      <p:sp>
        <p:nvSpPr>
          <p:cNvPr id="7" name="Rectangle 33">
            <a:extLst>
              <a:ext uri="{FF2B5EF4-FFF2-40B4-BE49-F238E27FC236}">
                <a16:creationId xmlns:a16="http://schemas.microsoft.com/office/drawing/2014/main" id="{E9295EF8-824A-47C2-0193-BBE5224D8616}"/>
              </a:ext>
            </a:extLst>
          </p:cNvPr>
          <p:cNvSpPr/>
          <p:nvPr/>
        </p:nvSpPr>
        <p:spPr>
          <a:xfrm>
            <a:off x="1373593" y="5335045"/>
            <a:ext cx="2023923" cy="302070"/>
          </a:xfrm>
          <a:prstGeom prst="rect">
            <a:avLst/>
          </a:prstGeom>
        </p:spPr>
        <p:txBody>
          <a:bodyPr wrap="square">
            <a:spAutoFit/>
          </a:bodyPr>
          <a:lstStyle/>
          <a:p>
            <a:pPr algn="ctr">
              <a:lnSpc>
                <a:spcPct val="125000"/>
              </a:lnSpc>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TCV-CPPA</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方案认证流程</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5F7D0FD6-7622-1568-9481-379A44A672F5}"/>
                  </a:ext>
                </a:extLst>
              </p:cNvPr>
              <p:cNvSpPr txBox="1"/>
              <p:nvPr/>
            </p:nvSpPr>
            <p:spPr>
              <a:xfrm>
                <a:off x="3562350" y="5011368"/>
                <a:ext cx="4786956" cy="1477392"/>
              </a:xfrm>
              <a:prstGeom prst="rect">
                <a:avLst/>
              </a:prstGeom>
              <a:noFill/>
            </p:spPr>
            <p:txBody>
              <a:bodyPr wrap="square">
                <a:spAutoFit/>
              </a:bodyPr>
              <a:lstStyle/>
              <a:p>
                <a:pPr marL="285750" lvl="0" indent="-285750">
                  <a:lnSpc>
                    <a:spcPct val="125000"/>
                  </a:lnSpc>
                  <a:buFont typeface="Wingdings" panose="05000000000000000000" pitchFamily="2" charset="2"/>
                  <a:buChar char="Ø"/>
                  <a:defRPr/>
                </a:pP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车辆</a:t>
                </a:r>
                <a14:m>
                  <m:oMath xmlns:m="http://schemas.openxmlformats.org/officeDocument/2006/math">
                    <m:sSub>
                      <m:sSub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𝑉</m:t>
                        </m:r>
                      </m:e>
                      <m: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𝑖</m:t>
                        </m:r>
                      </m:sub>
                    </m:sSub>
                  </m:oMath>
                </a14:m>
                <a:endPar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lvl="0" indent="-285750">
                  <a:lnSpc>
                    <a:spcPct val="125000"/>
                  </a:lnSpc>
                  <a:buFont typeface="Arial" panose="020B0604020202020204" pitchFamily="34" charset="0"/>
                  <a:buChar char="•"/>
                  <a:defRPr/>
                </a:pP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匿名身份</a:t>
                </a:r>
                <a14:m>
                  <m:oMath xmlns:m="http://schemas.openxmlformats.org/officeDocument/2006/math">
                    <m:sSub>
                      <m:sSub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𝑃𝐼𝐷</m:t>
                        </m:r>
                      </m:e>
                      <m: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𝑖</m:t>
                        </m:r>
                      </m:sub>
                    </m:s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m:t>
                    </m:r>
                    <m:sSub>
                      <m:sSub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𝑅𝐼𝐷</m:t>
                        </m:r>
                      </m:e>
                      <m: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𝑖</m:t>
                        </m:r>
                      </m:sub>
                    </m:s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𝐻</m:t>
                    </m:r>
                    <m:d>
                      <m:d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dPr>
                      <m:e>
                        <m:sSub>
                          <m:sSub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𝐴</m:t>
                            </m:r>
                          </m:e>
                          <m: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𝑖</m:t>
                            </m:r>
                          </m:sub>
                        </m:s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m:t>
                        </m:r>
                        <m:sSub>
                          <m:sSub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𝑐𝑡</m:t>
                            </m:r>
                          </m:e>
                          <m: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𝑇</m:t>
                            </m:r>
                          </m:sub>
                        </m:sSub>
                        <m:r>
                          <a:rPr lang="zh-CN" altLang="zh-CN" sz="1600" kern="0">
                            <a:solidFill>
                              <a:schemeClr val="tx1">
                                <a:lumMod val="75000"/>
                                <a:lumOff val="25000"/>
                              </a:schemeClr>
                            </a:solidFill>
                            <a:latin typeface="Cambria Math" panose="02040503050406030204" pitchFamily="18" charset="0"/>
                            <a:ea typeface="微软雅黑" panose="020B0503020204020204" pitchFamily="34" charset="-122"/>
                          </a:rPr>
                          <m:t>∥</m:t>
                        </m:r>
                        <m:sSub>
                          <m:sSub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𝑅</m:t>
                            </m:r>
                          </m:e>
                          <m: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𝑖</m:t>
                            </m:r>
                          </m:sub>
                        </m:sSub>
                      </m:e>
                    </m:d>
                  </m:oMath>
                </a14:m>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lvl="0" indent="-285750" algn="just">
                  <a:lnSpc>
                    <a:spcPct val="150000"/>
                  </a:lnSpc>
                  <a:buFont typeface="Arial" panose="020B0604020202020204" pitchFamily="34" charset="0"/>
                  <a:buChar char="•"/>
                </a:pP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认证参数</a:t>
                </a:r>
                <a14:m>
                  <m:oMath xmlns:m="http://schemas.openxmlformats.org/officeDocument/2006/math">
                    <m:sSub>
                      <m:sSub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𝐾</m:t>
                        </m:r>
                      </m:e>
                      <m: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𝑖</m:t>
                        </m:r>
                      </m:sub>
                    </m:s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m:t>
                    </m:r>
                    <m:sSub>
                      <m:sSub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𝑅</m:t>
                        </m:r>
                      </m:e>
                      <m: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𝑖</m:t>
                        </m:r>
                      </m:sub>
                    </m:s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m:t>
                    </m:r>
                    <m:sSub>
                      <m:sSub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h</m:t>
                        </m:r>
                      </m:e>
                      <m: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1</m:t>
                        </m:r>
                      </m:sub>
                    </m:sSub>
                    <m:d>
                      <m:d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dPr>
                      <m:e>
                        <m:sSub>
                          <m:sSub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𝑃𝐼𝐷</m:t>
                            </m:r>
                          </m:e>
                          <m: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𝑖</m:t>
                            </m:r>
                          </m:sub>
                        </m:sSub>
                        <m:r>
                          <a:rPr lang="zh-CN" altLang="zh-CN" sz="1600" kern="0">
                            <a:solidFill>
                              <a:schemeClr val="tx1">
                                <a:lumMod val="75000"/>
                                <a:lumOff val="25000"/>
                              </a:schemeClr>
                            </a:solidFill>
                            <a:latin typeface="Cambria Math" panose="02040503050406030204" pitchFamily="18" charset="0"/>
                            <a:ea typeface="微软雅黑" panose="020B0503020204020204" pitchFamily="34" charset="-122"/>
                          </a:rPr>
                          <m:t>∥</m:t>
                        </m:r>
                        <m:sSub>
                          <m:sSub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𝑅</m:t>
                            </m:r>
                          </m:e>
                          <m: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𝑖</m:t>
                            </m:r>
                          </m:sub>
                        </m:sSub>
                      </m:e>
                    </m:d>
                    <m:sSub>
                      <m:sSub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𝑃</m:t>
                        </m:r>
                      </m:e>
                      <m: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𝑝𝑢𝑏</m:t>
                        </m:r>
                      </m:sub>
                    </m:sSub>
                  </m:oMath>
                </a14:m>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 ,</a:t>
                </a:r>
                <a:endPar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lvl="0" indent="-285750" algn="just">
                  <a:lnSpc>
                    <a:spcPct val="150000"/>
                  </a:lnSpc>
                  <a:buFont typeface="Arial" panose="020B0604020202020204" pitchFamily="34" charset="0"/>
                  <a:buChar char="•"/>
                </a:pP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签名私钥</a:t>
                </a:r>
                <a14:m>
                  <m:oMath xmlns:m="http://schemas.openxmlformats.org/officeDocument/2006/math">
                    <m:sSub>
                      <m:sSub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𝑆</m:t>
                        </m:r>
                      </m:e>
                      <m:sub>
                        <m:sSub>
                          <m:sSub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𝑃𝐼𝐷</m:t>
                            </m:r>
                          </m:e>
                          <m: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𝑖</m:t>
                            </m:r>
                          </m:sub>
                        </m:sSub>
                      </m:sub>
                    </m:s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m:t>
                    </m:r>
                    <m:sSub>
                      <m:sSub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𝑟</m:t>
                        </m:r>
                      </m:e>
                      <m: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𝑖</m:t>
                        </m:r>
                      </m:sub>
                    </m:s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m:t>
                    </m:r>
                    <m:sSub>
                      <m:sSub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h</m:t>
                        </m:r>
                      </m:e>
                      <m: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1</m:t>
                        </m:r>
                      </m:sub>
                    </m:sSub>
                    <m:d>
                      <m:d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dPr>
                      <m:e>
                        <m:sSub>
                          <m:sSub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𝑃𝐼𝐷</m:t>
                            </m:r>
                          </m:e>
                          <m: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𝑖</m:t>
                            </m:r>
                          </m:sub>
                        </m:sSub>
                        <m:r>
                          <a:rPr lang="zh-CN" altLang="zh-CN" sz="1600" kern="0">
                            <a:solidFill>
                              <a:schemeClr val="tx1">
                                <a:lumMod val="75000"/>
                                <a:lumOff val="25000"/>
                              </a:schemeClr>
                            </a:solidFill>
                            <a:latin typeface="Cambria Math" panose="02040503050406030204" pitchFamily="18" charset="0"/>
                            <a:ea typeface="微软雅黑" panose="020B0503020204020204" pitchFamily="34" charset="-122"/>
                          </a:rPr>
                          <m:t>∥</m:t>
                        </m:r>
                        <m:sSub>
                          <m:sSub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𝑅</m:t>
                            </m:r>
                          </m:e>
                          <m: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𝑖</m:t>
                            </m:r>
                          </m:sub>
                        </m:sSub>
                      </m:e>
                    </m:d>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𝑠𝑘</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  </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𝑚𝑜𝑑</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  </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𝑞</m:t>
                    </m:r>
                  </m:oMath>
                </a14:m>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a:t>
                </a:r>
              </a:p>
            </p:txBody>
          </p:sp>
        </mc:Choice>
        <mc:Fallback xmlns="">
          <p:sp>
            <p:nvSpPr>
              <p:cNvPr id="8" name="文本框 7">
                <a:extLst>
                  <a:ext uri="{FF2B5EF4-FFF2-40B4-BE49-F238E27FC236}">
                    <a16:creationId xmlns:a16="http://schemas.microsoft.com/office/drawing/2014/main" id="{5F7D0FD6-7622-1568-9481-379A44A672F5}"/>
                  </a:ext>
                </a:extLst>
              </p:cNvPr>
              <p:cNvSpPr txBox="1">
                <a:spLocks noRot="1" noChangeAspect="1" noMove="1" noResize="1" noEditPoints="1" noAdjustHandles="1" noChangeArrowheads="1" noChangeShapeType="1" noTextEdit="1"/>
              </p:cNvSpPr>
              <p:nvPr/>
            </p:nvSpPr>
            <p:spPr>
              <a:xfrm>
                <a:off x="3562350" y="5011368"/>
                <a:ext cx="4786956" cy="1477392"/>
              </a:xfrm>
              <a:prstGeom prst="rect">
                <a:avLst/>
              </a:prstGeom>
              <a:blipFill>
                <a:blip r:embed="rId5"/>
                <a:stretch>
                  <a:fillRect l="-509" r="-254" b="-2893"/>
                </a:stretch>
              </a:blipFill>
            </p:spPr>
            <p:txBody>
              <a:bodyPr/>
              <a:lstStyle/>
              <a:p>
                <a:r>
                  <a:rPr lang="zh-CN" altLang="en-US">
                    <a:noFill/>
                  </a:rPr>
                  <a:t> </a:t>
                </a:r>
              </a:p>
            </p:txBody>
          </p:sp>
        </mc:Fallback>
      </mc:AlternateContent>
      <p:sp>
        <p:nvSpPr>
          <p:cNvPr id="5" name="矩形 4">
            <a:extLst>
              <a:ext uri="{FF2B5EF4-FFF2-40B4-BE49-F238E27FC236}">
                <a16:creationId xmlns:a16="http://schemas.microsoft.com/office/drawing/2014/main" id="{A84BCC61-55E3-A54E-E0AB-269543968CCD}"/>
              </a:ext>
            </a:extLst>
          </p:cNvPr>
          <p:cNvSpPr/>
          <p:nvPr/>
        </p:nvSpPr>
        <p:spPr bwMode="auto">
          <a:xfrm>
            <a:off x="1566404" y="2623466"/>
            <a:ext cx="1897787" cy="231557"/>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2946A841-41C5-5E59-D5E3-4AB2E121D1E9}"/>
              </a:ext>
            </a:extLst>
          </p:cNvPr>
          <p:cNvSpPr/>
          <p:nvPr/>
        </p:nvSpPr>
        <p:spPr bwMode="auto">
          <a:xfrm>
            <a:off x="3562350" y="3520519"/>
            <a:ext cx="923926" cy="231557"/>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E263CC53-ACEA-8CEA-800C-CBFBD6FBE1CC}"/>
              </a:ext>
            </a:extLst>
          </p:cNvPr>
          <p:cNvSpPr/>
          <p:nvPr/>
        </p:nvSpPr>
        <p:spPr bwMode="auto">
          <a:xfrm>
            <a:off x="3426091" y="4126678"/>
            <a:ext cx="1088760" cy="324370"/>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3486B6FD-E9D4-91E8-0102-88693FE05973}"/>
                  </a:ext>
                </a:extLst>
              </p:cNvPr>
              <p:cNvSpPr txBox="1"/>
              <p:nvPr/>
            </p:nvSpPr>
            <p:spPr>
              <a:xfrm>
                <a:off x="5165718" y="2129112"/>
                <a:ext cx="3772255" cy="2782813"/>
              </a:xfrm>
              <a:prstGeom prst="rect">
                <a:avLst/>
              </a:prstGeom>
              <a:noFill/>
            </p:spPr>
            <p:txBody>
              <a:bodyPr wrap="square">
                <a:spAutoFit/>
              </a:bodyPr>
              <a:lstStyle/>
              <a:p>
                <a:pPr marL="285750" lvl="0" indent="-285750">
                  <a:lnSpc>
                    <a:spcPct val="125000"/>
                  </a:lnSpc>
                  <a:buFont typeface="Wingdings" panose="05000000000000000000" pitchFamily="2" charset="2"/>
                  <a:buChar char="Ø"/>
                  <a:defRPr/>
                </a:pP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车辆</a:t>
                </a:r>
                <a14:m>
                  <m:oMath xmlns:m="http://schemas.openxmlformats.org/officeDocument/2006/math">
                    <m:sSub>
                      <m:sSub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𝑉</m:t>
                        </m:r>
                      </m:e>
                      <m: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𝑖</m:t>
                        </m:r>
                      </m:sub>
                    </m:sSub>
                  </m:oMath>
                </a14:m>
                <a:endPar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lvl="0" indent="-285750" algn="just">
                  <a:lnSpc>
                    <a:spcPct val="150000"/>
                  </a:lnSpc>
                  <a:buFont typeface="Arial" panose="020B0604020202020204" pitchFamily="34" charset="0"/>
                  <a:buChar char="•"/>
                </a:pP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车辆</a:t>
                </a:r>
                <a14:m>
                  <m:oMath xmlns:m="http://schemas.openxmlformats.org/officeDocument/2006/math">
                    <m:sSub>
                      <m:sSub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𝑉</m:t>
                        </m:r>
                      </m:e>
                      <m: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𝑖</m:t>
                        </m:r>
                      </m:sub>
                    </m:sSub>
                    <m:groupChr>
                      <m:groupChrPr>
                        <m:chr m:val="→"/>
                        <m:vertJc m:val="bot"/>
                        <m:ctrlPr>
                          <a:rPr lang="zh-CN" altLang="en-US" sz="1400" i="1" kern="0" smtClean="0">
                            <a:solidFill>
                              <a:schemeClr val="tx1">
                                <a:lumMod val="75000"/>
                                <a:lumOff val="25000"/>
                              </a:schemeClr>
                            </a:solidFill>
                            <a:latin typeface="Cambria Math" panose="02040503050406030204" pitchFamily="18" charset="0"/>
                            <a:ea typeface="微软雅黑" panose="020B0503020204020204" pitchFamily="34" charset="-122"/>
                          </a:rPr>
                        </m:ctrlPr>
                      </m:groupChrPr>
                      <m:e>
                        <m:sSub>
                          <m:sSub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zh-CN" altLang="en-US" sz="1400" i="1" kern="0" smtClean="0">
                                <a:solidFill>
                                  <a:schemeClr val="tx1">
                                    <a:lumMod val="75000"/>
                                    <a:lumOff val="25000"/>
                                  </a:schemeClr>
                                </a:solidFill>
                                <a:latin typeface="Cambria Math" panose="02040503050406030204" pitchFamily="18" charset="0"/>
                                <a:ea typeface="微软雅黑" panose="020B0503020204020204" pitchFamily="34" charset="-122"/>
                              </a:rPr>
                              <m:t>真实</m:t>
                            </m:r>
                            <m: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t>身份</m:t>
                            </m:r>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𝑅𝐼𝐷</m:t>
                            </m:r>
                          </m:e>
                          <m:sub>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𝑖</m:t>
                            </m:r>
                          </m:sub>
                        </m:sSub>
                        <m: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t>、</m:t>
                        </m:r>
                        <m:r>
                          <m:rPr>
                            <m:nor/>
                          </m:rPr>
                          <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m:t>登录密码</m:t>
                        </m:r>
                        <m:sSub>
                          <m:sSubPr>
                            <m:ctrlPr>
                              <a:rPr lang="zh-CN"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𝑝𝑤</m:t>
                            </m:r>
                          </m:e>
                          <m:sub>
                            <m:r>
                              <a:rPr lang="en-US" altLang="zh-CN" sz="1400" kern="0">
                                <a:solidFill>
                                  <a:schemeClr val="tx1">
                                    <a:lumMod val="75000"/>
                                    <a:lumOff val="25000"/>
                                  </a:schemeClr>
                                </a:solidFill>
                                <a:latin typeface="Cambria Math" panose="02040503050406030204" pitchFamily="18" charset="0"/>
                                <a:ea typeface="微软雅黑" panose="020B0503020204020204" pitchFamily="34" charset="-122"/>
                              </a:rPr>
                              <m:t>𝑖</m:t>
                            </m:r>
                          </m:sub>
                        </m:sSub>
                        <m:r>
                          <a:rPr lang="zh-CN" altLang="en-US" sz="1400" i="1" kern="0">
                            <a:solidFill>
                              <a:schemeClr val="tx1">
                                <a:lumMod val="75000"/>
                                <a:lumOff val="25000"/>
                              </a:schemeClr>
                            </a:solidFill>
                            <a:latin typeface="Cambria Math" panose="02040503050406030204" pitchFamily="18" charset="0"/>
                            <a:ea typeface="微软雅黑" panose="020B0503020204020204" pitchFamily="34" charset="-122"/>
                          </a:rPr>
                          <m:t>等</m:t>
                        </m:r>
                      </m:e>
                    </m:groupChr>
                  </m:oMath>
                </a14:m>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TA</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a:t>
                </a:r>
              </a:p>
              <a:p>
                <a:pPr marL="342900" lvl="0" indent="-342900" algn="just">
                  <a:lnSpc>
                    <a:spcPct val="150000"/>
                  </a:lnSpc>
                  <a:buFont typeface="Wingdings" panose="05000000000000000000" pitchFamily="2" charset="2"/>
                  <a:buChar char="Ø"/>
                </a:pP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TA</a:t>
                </a:r>
              </a:p>
              <a:p>
                <a:pPr marL="285750" lvl="0" indent="-285750" algn="just">
                  <a:lnSpc>
                    <a:spcPct val="150000"/>
                  </a:lnSpc>
                  <a:buFont typeface="Arial" panose="020B0604020202020204" pitchFamily="34" charset="0"/>
                  <a:buChar char="•"/>
                </a:pP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身份参数</a:t>
                </a:r>
                <a14:m>
                  <m:oMath xmlns:m="http://schemas.openxmlformats.org/officeDocument/2006/math">
                    <m:sSub>
                      <m:sSub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𝐴</m:t>
                        </m:r>
                      </m:e>
                      <m: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𝑖</m:t>
                        </m:r>
                      </m:sub>
                    </m:s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m:t>
                    </m:r>
                    <m:sSub>
                      <m:sSub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h</m:t>
                        </m:r>
                      </m:e>
                      <m: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0</m:t>
                        </m:r>
                      </m:sub>
                    </m:s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m:t>
                    </m:r>
                    <m:sSub>
                      <m:sSub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𝑅𝐼𝐷</m:t>
                        </m:r>
                      </m:e>
                      <m: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𝑖</m:t>
                        </m:r>
                      </m:sub>
                    </m:s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𝑡𝑘</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m:t>
                    </m:r>
                  </m:oMath>
                </a14:m>
                <a:endPar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lvl="0" indent="-285750" algn="just">
                  <a:lnSpc>
                    <a:spcPct val="150000"/>
                  </a:lnSpc>
                  <a:buFont typeface="Arial" panose="020B0604020202020204" pitchFamily="34" charset="0"/>
                  <a:buChar char="•"/>
                </a:pP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登录参数</a:t>
                </a:r>
                <a14:m>
                  <m:oMath xmlns:m="http://schemas.openxmlformats.org/officeDocument/2006/math">
                    <m:sSub>
                      <m:sSub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𝐵</m:t>
                        </m:r>
                      </m:e>
                      <m: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𝑖</m:t>
                        </m:r>
                      </m:sub>
                    </m:s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𝐻</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m:t>
                    </m:r>
                    <m:sSub>
                      <m:sSub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𝑅𝐼𝐷</m:t>
                        </m:r>
                      </m:e>
                      <m: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𝑖</m:t>
                        </m:r>
                      </m:sub>
                    </m:s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𝑠𝑘</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m:t>
                    </m:r>
                    <m:sSub>
                      <m:sSub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𝑝𝑤</m:t>
                        </m:r>
                      </m:e>
                      <m: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𝑖</m:t>
                        </m:r>
                      </m:sub>
                    </m:s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m:t>
                    </m:r>
                  </m:oMath>
                </a14:m>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 。</a:t>
                </a:r>
              </a:p>
              <a:p>
                <a:pPr marL="285750" lvl="0" indent="-285750" algn="just">
                  <a:lnSpc>
                    <a:spcPct val="150000"/>
                  </a:lnSpc>
                  <a:buFont typeface="Arial" panose="020B0604020202020204" pitchFamily="34" charset="0"/>
                  <a:buChar char="•"/>
                </a:pP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赋予初始信誉值</a:t>
                </a:r>
                <a14:m>
                  <m:oMath xmlns:m="http://schemas.openxmlformats.org/officeDocument/2006/math">
                    <m:sSub>
                      <m:sSub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𝑅𝑒𝑝𝑉</m:t>
                        </m:r>
                      </m:e>
                      <m: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𝑖</m:t>
                        </m:r>
                      </m:sub>
                    </m:sSub>
                    <m:r>
                      <a:rPr lang="en-US" altLang="zh-CN" sz="1600" i="1" kern="0">
                        <a:solidFill>
                          <a:schemeClr val="tx1">
                            <a:lumMod val="75000"/>
                            <a:lumOff val="25000"/>
                          </a:schemeClr>
                        </a:solidFill>
                        <a:latin typeface="Cambria Math" panose="02040503050406030204" pitchFamily="18" charset="0"/>
                        <a:ea typeface="微软雅黑" panose="020B0503020204020204" pitchFamily="34" charset="-122"/>
                      </a:rPr>
                      <m:t> </m:t>
                    </m:r>
                  </m:oMath>
                </a14:m>
                <a:endPar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lvl="0" indent="-285750" algn="just">
                  <a:lnSpc>
                    <a:spcPct val="150000"/>
                  </a:lnSpc>
                  <a:buFont typeface="Arial" panose="020B0604020202020204" pitchFamily="34" charset="0"/>
                  <a:buChar char="•"/>
                </a:pP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分配可通信令牌</a:t>
                </a:r>
                <a14:m>
                  <m:oMath xmlns:m="http://schemas.openxmlformats.org/officeDocument/2006/math">
                    <m:sSub>
                      <m:sSub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𝑐𝑡</m:t>
                        </m:r>
                      </m:e>
                      <m: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𝑇</m:t>
                        </m:r>
                      </m:sub>
                    </m:s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m:t>
                    </m:r>
                    <m:sSub>
                      <m:sSub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h</m:t>
                        </m:r>
                      </m:e>
                      <m: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0</m:t>
                        </m:r>
                      </m:sub>
                    </m:sSub>
                    <m:d>
                      <m:d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dPr>
                      <m:e>
                        <m:sSub>
                          <m:sSub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𝑠𝑒𝑒𝑑</m:t>
                            </m:r>
                          </m:e>
                          <m: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𝑇</m:t>
                            </m:r>
                          </m:sub>
                        </m:sSub>
                      </m:e>
                    </m:d>
                  </m:oMath>
                </a14:m>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a:t>
                </a:r>
              </a:p>
            </p:txBody>
          </p:sp>
        </mc:Choice>
        <mc:Fallback xmlns="">
          <p:sp>
            <p:nvSpPr>
              <p:cNvPr id="11" name="文本框 10">
                <a:extLst>
                  <a:ext uri="{FF2B5EF4-FFF2-40B4-BE49-F238E27FC236}">
                    <a16:creationId xmlns:a16="http://schemas.microsoft.com/office/drawing/2014/main" id="{3486B6FD-E9D4-91E8-0102-88693FE05973}"/>
                  </a:ext>
                </a:extLst>
              </p:cNvPr>
              <p:cNvSpPr txBox="1">
                <a:spLocks noRot="1" noChangeAspect="1" noMove="1" noResize="1" noEditPoints="1" noAdjustHandles="1" noChangeArrowheads="1" noChangeShapeType="1" noTextEdit="1"/>
              </p:cNvSpPr>
              <p:nvPr/>
            </p:nvSpPr>
            <p:spPr>
              <a:xfrm>
                <a:off x="5165718" y="2129112"/>
                <a:ext cx="3772255" cy="2782813"/>
              </a:xfrm>
              <a:prstGeom prst="rect">
                <a:avLst/>
              </a:prstGeom>
              <a:blipFill>
                <a:blip r:embed="rId6"/>
                <a:stretch>
                  <a:fillRect l="-646" r="-6462" b="-1751"/>
                </a:stretch>
              </a:blipFill>
            </p:spPr>
            <p:txBody>
              <a:bodyPr/>
              <a:lstStyle/>
              <a:p>
                <a:r>
                  <a:rPr lang="zh-CN" altLang="en-US">
                    <a:noFill/>
                  </a:rPr>
                  <a:t> </a:t>
                </a:r>
              </a:p>
            </p:txBody>
          </p:sp>
        </mc:Fallback>
      </mc:AlternateContent>
      <p:sp>
        <p:nvSpPr>
          <p:cNvPr id="3" name="矩形 2">
            <a:extLst>
              <a:ext uri="{FF2B5EF4-FFF2-40B4-BE49-F238E27FC236}">
                <a16:creationId xmlns:a16="http://schemas.microsoft.com/office/drawing/2014/main" id="{90677619-6BC5-B363-F446-4A40EB23253A}"/>
              </a:ext>
            </a:extLst>
          </p:cNvPr>
          <p:cNvSpPr/>
          <p:nvPr/>
        </p:nvSpPr>
        <p:spPr bwMode="auto">
          <a:xfrm>
            <a:off x="5475416" y="4225541"/>
            <a:ext cx="2058859" cy="244412"/>
          </a:xfrm>
          <a:prstGeom prst="rect">
            <a:avLst/>
          </a:prstGeom>
          <a:noFill/>
          <a:ln w="12700" cap="flat" cmpd="sng" algn="ctr">
            <a:solidFill>
              <a:srgbClr val="FFC000"/>
            </a:solidFill>
            <a:prstDash val="solid"/>
            <a:round/>
            <a:headEnd type="none" w="med" len="med"/>
            <a:tailEnd type="none" w="med" len="med"/>
          </a:ln>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DE062CFD-8AFB-140D-36C1-C9E6013181FB}"/>
              </a:ext>
            </a:extLst>
          </p:cNvPr>
          <p:cNvSpPr/>
          <p:nvPr/>
        </p:nvSpPr>
        <p:spPr bwMode="auto">
          <a:xfrm>
            <a:off x="5461264" y="4588037"/>
            <a:ext cx="2958836" cy="244412"/>
          </a:xfrm>
          <a:prstGeom prst="rect">
            <a:avLst/>
          </a:prstGeom>
          <a:noFill/>
          <a:ln w="12700" cap="flat" cmpd="sng" algn="ctr">
            <a:solidFill>
              <a:srgbClr val="FFC000"/>
            </a:solidFill>
            <a:prstDash val="solid"/>
            <a:round/>
            <a:headEnd type="none" w="med" len="med"/>
            <a:tailEnd type="none" w="med" len="med"/>
          </a:ln>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82CD663C-436B-822C-F730-1D4732ED8104}"/>
              </a:ext>
            </a:extLst>
          </p:cNvPr>
          <p:cNvSpPr/>
          <p:nvPr/>
        </p:nvSpPr>
        <p:spPr bwMode="auto">
          <a:xfrm>
            <a:off x="2213565" y="1754386"/>
            <a:ext cx="1104299" cy="244412"/>
          </a:xfrm>
          <a:prstGeom prst="rect">
            <a:avLst/>
          </a:prstGeom>
          <a:noFill/>
          <a:ln w="12700" cap="flat" cmpd="sng" algn="ctr">
            <a:solidFill>
              <a:srgbClr val="00B050"/>
            </a:solidFill>
            <a:prstDash val="solid"/>
            <a:round/>
            <a:headEnd type="none" w="med" len="med"/>
            <a:tailEnd type="none" w="med" len="med"/>
          </a:ln>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9029A78B-2405-2617-BEF5-BF85EFC37524}"/>
              </a:ext>
            </a:extLst>
          </p:cNvPr>
          <p:cNvSpPr/>
          <p:nvPr/>
        </p:nvSpPr>
        <p:spPr bwMode="auto">
          <a:xfrm>
            <a:off x="3877675" y="5389728"/>
            <a:ext cx="3656600" cy="244412"/>
          </a:xfrm>
          <a:prstGeom prst="rect">
            <a:avLst/>
          </a:prstGeom>
          <a:noFill/>
          <a:ln w="12700" cap="flat" cmpd="sng" algn="ctr">
            <a:solidFill>
              <a:srgbClr val="00B050"/>
            </a:solidFill>
            <a:prstDash val="solid"/>
            <a:round/>
            <a:headEnd type="none" w="med" len="med"/>
            <a:tailEnd type="none" w="med" len="med"/>
          </a:ln>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200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additive="base">
                                        <p:cTn id="47" dur="500" fill="hold"/>
                                        <p:tgtEl>
                                          <p:spTgt spid="20"/>
                                        </p:tgtEl>
                                        <p:attrNameLst>
                                          <p:attrName>ppt_x</p:attrName>
                                        </p:attrNameLst>
                                      </p:cBhvr>
                                      <p:tavLst>
                                        <p:tav tm="0">
                                          <p:val>
                                            <p:strVal val="#ppt_x"/>
                                          </p:val>
                                        </p:tav>
                                        <p:tav tm="100000">
                                          <p:val>
                                            <p:strVal val="#ppt_x"/>
                                          </p:val>
                                        </p:tav>
                                      </p:tavLst>
                                    </p:anim>
                                    <p:anim calcmode="lin" valueType="num">
                                      <p:cBhvr additive="base">
                                        <p:cTn id="48" dur="500" fill="hold"/>
                                        <p:tgtEl>
                                          <p:spTgt spid="2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 calcmode="lin" valueType="num">
                                      <p:cBhvr additive="base">
                                        <p:cTn id="51" dur="500" fill="hold"/>
                                        <p:tgtEl>
                                          <p:spTgt spid="21"/>
                                        </p:tgtEl>
                                        <p:attrNameLst>
                                          <p:attrName>ppt_x</p:attrName>
                                        </p:attrNameLst>
                                      </p:cBhvr>
                                      <p:tavLst>
                                        <p:tav tm="0">
                                          <p:val>
                                            <p:strVal val="#ppt_x"/>
                                          </p:val>
                                        </p:tav>
                                        <p:tav tm="100000">
                                          <p:val>
                                            <p:strVal val="#ppt_x"/>
                                          </p:val>
                                        </p:tav>
                                      </p:tavLst>
                                    </p:anim>
                                    <p:anim calcmode="lin" valueType="num">
                                      <p:cBhvr additive="base">
                                        <p:cTn id="5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3"/>
                                        </p:tgtEl>
                                        <p:attrNameLst>
                                          <p:attrName>style.visibility</p:attrName>
                                        </p:attrNameLst>
                                      </p:cBhvr>
                                      <p:to>
                                        <p:strVal val="visible"/>
                                      </p:to>
                                    </p:set>
                                    <p:anim calcmode="lin" valueType="num">
                                      <p:cBhvr additive="base">
                                        <p:cTn id="57" dur="500" fill="hold"/>
                                        <p:tgtEl>
                                          <p:spTgt spid="3"/>
                                        </p:tgtEl>
                                        <p:attrNameLst>
                                          <p:attrName>ppt_x</p:attrName>
                                        </p:attrNameLst>
                                      </p:cBhvr>
                                      <p:tavLst>
                                        <p:tav tm="0">
                                          <p:val>
                                            <p:strVal val="#ppt_x"/>
                                          </p:val>
                                        </p:tav>
                                        <p:tav tm="100000">
                                          <p:val>
                                            <p:strVal val="#ppt_x"/>
                                          </p:val>
                                        </p:tav>
                                      </p:tavLst>
                                    </p:anim>
                                    <p:anim calcmode="lin" valueType="num">
                                      <p:cBhvr additive="base">
                                        <p:cTn id="58" dur="500" fill="hold"/>
                                        <p:tgtEl>
                                          <p:spTgt spid="3"/>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anim calcmode="lin" valueType="num">
                                      <p:cBhvr additive="base">
                                        <p:cTn id="61" dur="500" fill="hold"/>
                                        <p:tgtEl>
                                          <p:spTgt spid="14"/>
                                        </p:tgtEl>
                                        <p:attrNameLst>
                                          <p:attrName>ppt_x</p:attrName>
                                        </p:attrNameLst>
                                      </p:cBhvr>
                                      <p:tavLst>
                                        <p:tav tm="0">
                                          <p:val>
                                            <p:strVal val="#ppt_x"/>
                                          </p:val>
                                        </p:tav>
                                        <p:tav tm="100000">
                                          <p:val>
                                            <p:strVal val="#ppt_x"/>
                                          </p:val>
                                        </p:tav>
                                      </p:tavLst>
                                    </p:anim>
                                    <p:anim calcmode="lin" valueType="num">
                                      <p:cBhvr additive="base">
                                        <p:cTn id="6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6" grpId="0"/>
      <p:bldP spid="7" grpId="0"/>
      <p:bldP spid="8" grpId="0"/>
      <p:bldP spid="5" grpId="0" animBg="1"/>
      <p:bldP spid="9" grpId="0" animBg="1"/>
      <p:bldP spid="10" grpId="0" animBg="1"/>
      <p:bldP spid="11" grpId="0"/>
      <p:bldP spid="3" grpId="0" animBg="1"/>
      <p:bldP spid="14" grpId="0" animBg="1"/>
      <p:bldP spid="20" grpId="0" animBg="1"/>
      <p:bldP spid="2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55B3F9-58A6-2BDB-5AA4-20168AF4F89C}"/>
              </a:ext>
            </a:extLst>
          </p:cNvPr>
          <p:cNvSpPr>
            <a:spLocks noGrp="1"/>
          </p:cNvSpPr>
          <p:nvPr>
            <p:ph type="title"/>
          </p:nvPr>
        </p:nvSpPr>
        <p:spPr/>
        <p:txBody>
          <a:bodyPr/>
          <a:lstStyle/>
          <a:p>
            <a:r>
              <a:rPr lang="en-US" altLang="zh-CN" dirty="0"/>
              <a:t>3.1 </a:t>
            </a:r>
            <a:r>
              <a:rPr lang="zh-CN" altLang="en-US" dirty="0"/>
              <a:t>基于可信协作车辆的条件隐私保护认证方案</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E62ADDD-100C-F839-F5EE-E8160F1C80D4}"/>
                  </a:ext>
                </a:extLst>
              </p:cNvPr>
              <p:cNvSpPr txBox="1"/>
              <p:nvPr/>
            </p:nvSpPr>
            <p:spPr>
              <a:xfrm>
                <a:off x="867175" y="3007923"/>
                <a:ext cx="3275811" cy="787523"/>
              </a:xfrm>
              <a:prstGeom prst="rect">
                <a:avLst/>
              </a:prstGeom>
              <a:noFill/>
            </p:spPr>
            <p:txBody>
              <a:bodyPr wrap="square">
                <a:spAutoFit/>
              </a:bodyPr>
              <a:lstStyle/>
              <a:p>
                <a:pPr marL="285750" lvl="0" indent="-285750" algn="just">
                  <a:lnSpc>
                    <a:spcPct val="150000"/>
                  </a:lnSpc>
                  <a:buFont typeface="Arial" panose="020B0604020202020204" pitchFamily="34" charset="0"/>
                  <a:buChar char="•"/>
                </a:pP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计算车辆</a:t>
                </a:r>
                <a14:m>
                  <m:oMath xmlns:m="http://schemas.openxmlformats.org/officeDocument/2006/math">
                    <m:sSub>
                      <m:sSub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𝑉</m:t>
                        </m:r>
                      </m:e>
                      <m: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𝑖</m:t>
                        </m:r>
                      </m:sub>
                    </m:sSub>
                  </m:oMath>
                </a14:m>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当前的可用计算资源</a:t>
                </a:r>
                <a14:m>
                  <m:oMath xmlns:m="http://schemas.openxmlformats.org/officeDocument/2006/math">
                    <m:sSub>
                      <m:sSub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𝑎𝑐𝑟</m:t>
                        </m:r>
                      </m:e>
                      <m: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𝑖</m:t>
                        </m:r>
                      </m:sub>
                    </m:s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m:t>
                    </m:r>
                    <m:sSub>
                      <m:sSub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𝑡𝑐𝑟</m:t>
                        </m:r>
                      </m:e>
                      <m: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𝑖</m:t>
                        </m:r>
                      </m:sub>
                    </m:s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𝑛</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𝑠𝑐</m:t>
                    </m:r>
                  </m:oMath>
                </a14:m>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a:t>
                </a:r>
              </a:p>
            </p:txBody>
          </p:sp>
        </mc:Choice>
        <mc:Fallback xmlns="">
          <p:sp>
            <p:nvSpPr>
              <p:cNvPr id="7" name="文本框 6">
                <a:extLst>
                  <a:ext uri="{FF2B5EF4-FFF2-40B4-BE49-F238E27FC236}">
                    <a16:creationId xmlns:a16="http://schemas.microsoft.com/office/drawing/2014/main" id="{FE62ADDD-100C-F839-F5EE-E8160F1C80D4}"/>
                  </a:ext>
                </a:extLst>
              </p:cNvPr>
              <p:cNvSpPr txBox="1">
                <a:spLocks noRot="1" noChangeAspect="1" noMove="1" noResize="1" noEditPoints="1" noAdjustHandles="1" noChangeArrowheads="1" noChangeShapeType="1" noTextEdit="1"/>
              </p:cNvSpPr>
              <p:nvPr/>
            </p:nvSpPr>
            <p:spPr>
              <a:xfrm>
                <a:off x="867175" y="3007923"/>
                <a:ext cx="3275811" cy="787523"/>
              </a:xfrm>
              <a:prstGeom prst="rect">
                <a:avLst/>
              </a:prstGeom>
              <a:blipFill>
                <a:blip r:embed="rId3"/>
                <a:stretch>
                  <a:fillRect l="-743" r="-929" b="-8462"/>
                </a:stretch>
              </a:blipFill>
            </p:spPr>
            <p:txBody>
              <a:bodyPr/>
              <a:lstStyle/>
              <a:p>
                <a:r>
                  <a:rPr lang="zh-CN" altLang="en-US">
                    <a:noFill/>
                  </a:rPr>
                  <a:t> </a:t>
                </a:r>
              </a:p>
            </p:txBody>
          </p:sp>
        </mc:Fallback>
      </mc:AlternateContent>
      <p:sp>
        <p:nvSpPr>
          <p:cNvPr id="4" name="Rectangle 33">
            <a:extLst>
              <a:ext uri="{FF2B5EF4-FFF2-40B4-BE49-F238E27FC236}">
                <a16:creationId xmlns:a16="http://schemas.microsoft.com/office/drawing/2014/main" id="{573182F5-129D-89F8-0EDF-814F608B6E11}"/>
              </a:ext>
            </a:extLst>
          </p:cNvPr>
          <p:cNvSpPr/>
          <p:nvPr/>
        </p:nvSpPr>
        <p:spPr>
          <a:xfrm>
            <a:off x="800368" y="801372"/>
            <a:ext cx="2335475" cy="372025"/>
          </a:xfrm>
          <a:prstGeom prst="rect">
            <a:avLst/>
          </a:prstGeom>
        </p:spPr>
        <p:txBody>
          <a:bodyPr wrap="square">
            <a:spAutoFit/>
          </a:bodyPr>
          <a:lstStyle/>
          <a:p>
            <a:pPr>
              <a:lnSpc>
                <a:spcPct val="125000"/>
              </a:lnSpc>
              <a:defRPr/>
            </a:pP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可信协作车辆选择阶段</a:t>
            </a:r>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Freeform 115">
            <a:extLst>
              <a:ext uri="{FF2B5EF4-FFF2-40B4-BE49-F238E27FC236}">
                <a16:creationId xmlns:a16="http://schemas.microsoft.com/office/drawing/2014/main" id="{5D761C49-1CC1-AAF4-CCA8-989F02590EB7}"/>
              </a:ext>
            </a:extLst>
          </p:cNvPr>
          <p:cNvSpPr/>
          <p:nvPr/>
        </p:nvSpPr>
        <p:spPr bwMode="auto">
          <a:xfrm>
            <a:off x="606296" y="926875"/>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pic>
        <p:nvPicPr>
          <p:cNvPr id="9" name="图片 8">
            <a:extLst>
              <a:ext uri="{FF2B5EF4-FFF2-40B4-BE49-F238E27FC236}">
                <a16:creationId xmlns:a16="http://schemas.microsoft.com/office/drawing/2014/main" id="{990075E8-BF71-1B6F-E1C2-C3B5F9B27D42}"/>
              </a:ext>
            </a:extLst>
          </p:cNvPr>
          <p:cNvPicPr>
            <a:picLocks noChangeAspect="1"/>
          </p:cNvPicPr>
          <p:nvPr/>
        </p:nvPicPr>
        <p:blipFill>
          <a:blip r:embed="rId4"/>
          <a:stretch>
            <a:fillRect/>
          </a:stretch>
        </p:blipFill>
        <p:spPr>
          <a:xfrm>
            <a:off x="4074859" y="3045508"/>
            <a:ext cx="5088994" cy="2714522"/>
          </a:xfrm>
          <a:prstGeom prst="rect">
            <a:avLst/>
          </a:prstGeom>
        </p:spPr>
      </p:pic>
      <p:sp>
        <p:nvSpPr>
          <p:cNvPr id="11" name="Rectangle 33">
            <a:extLst>
              <a:ext uri="{FF2B5EF4-FFF2-40B4-BE49-F238E27FC236}">
                <a16:creationId xmlns:a16="http://schemas.microsoft.com/office/drawing/2014/main" id="{36AF6F04-BDA0-5BFF-AF70-3FB45E2FCA10}"/>
              </a:ext>
            </a:extLst>
          </p:cNvPr>
          <p:cNvSpPr/>
          <p:nvPr/>
        </p:nvSpPr>
        <p:spPr>
          <a:xfrm>
            <a:off x="5942487" y="5909736"/>
            <a:ext cx="2023923" cy="275909"/>
          </a:xfrm>
          <a:prstGeom prst="rect">
            <a:avLst/>
          </a:prstGeom>
        </p:spPr>
        <p:txBody>
          <a:bodyPr wrap="square">
            <a:spAutoFit/>
          </a:bodyPr>
          <a:lstStyle/>
          <a:p>
            <a:pPr algn="ctr">
              <a:lnSpc>
                <a:spcPct val="125000"/>
              </a:lnSpc>
              <a:defRPr/>
            </a:pPr>
            <a:r>
              <a:rPr lang="en-US" altLang="zh-CN" sz="105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TCV-CPPA</a:t>
            </a:r>
            <a:r>
              <a:rPr lang="zh-CN" altLang="en-US" sz="105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方案认证流程</a:t>
            </a:r>
          </a:p>
        </p:txBody>
      </p:sp>
      <p:sp>
        <p:nvSpPr>
          <p:cNvPr id="14" name="矩形 13">
            <a:extLst>
              <a:ext uri="{FF2B5EF4-FFF2-40B4-BE49-F238E27FC236}">
                <a16:creationId xmlns:a16="http://schemas.microsoft.com/office/drawing/2014/main" id="{3EA817C9-D813-AF2E-0E71-477FF57EDA33}"/>
              </a:ext>
            </a:extLst>
          </p:cNvPr>
          <p:cNvSpPr/>
          <p:nvPr/>
        </p:nvSpPr>
        <p:spPr bwMode="auto">
          <a:xfrm>
            <a:off x="4656505" y="3840261"/>
            <a:ext cx="941491" cy="357643"/>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3B7CB2AC-073E-F87B-E4A2-766C7379111B}"/>
                  </a:ext>
                </a:extLst>
              </p:cNvPr>
              <p:cNvSpPr txBox="1"/>
              <p:nvPr/>
            </p:nvSpPr>
            <p:spPr>
              <a:xfrm>
                <a:off x="518469" y="1342090"/>
                <a:ext cx="4114800" cy="1526187"/>
              </a:xfrm>
              <a:prstGeom prst="rect">
                <a:avLst/>
              </a:prstGeom>
              <a:noFill/>
            </p:spPr>
            <p:txBody>
              <a:bodyPr wrap="square">
                <a:spAutoFit/>
              </a:bodyPr>
              <a:lstStyle/>
              <a:p>
                <a:pPr indent="457200" algn="just">
                  <a:lnSpc>
                    <a:spcPct val="150000"/>
                  </a:lnSpc>
                </a:pP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假设在一定区域范围内有</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k</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辆车，</a:t>
                </a:r>
                <a14:m>
                  <m:oMath xmlns:m="http://schemas.openxmlformats.org/officeDocument/2006/math">
                    <m:sSub>
                      <m:sSub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𝐸</m:t>
                        </m:r>
                      </m:e>
                      <m: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𝑘</m:t>
                        </m:r>
                      </m:sub>
                    </m:s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m:t>
                    </m:r>
                    <m:sSub>
                      <m:sSub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𝑉</m:t>
                        </m:r>
                      </m:e>
                      <m: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1</m:t>
                        </m:r>
                      </m:sub>
                    </m:s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m:t>
                    </m:r>
                    <m:sSub>
                      <m:sSub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𝑉</m:t>
                        </m:r>
                      </m:e>
                      <m: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2</m:t>
                        </m:r>
                      </m:sub>
                    </m:s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m:t>
                    </m:r>
                    <m:r>
                      <a:rPr lang="zh-CN" altLang="zh-CN" sz="160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m:t>
                    </m:r>
                    <m:sSub>
                      <m:sSub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𝑉</m:t>
                        </m:r>
                      </m:e>
                      <m: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𝑖</m:t>
                        </m:r>
                      </m:sub>
                    </m:s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m:t>
                    </m:r>
                    <m:sSub>
                      <m:sSub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𝑉</m:t>
                        </m:r>
                      </m:e>
                      <m: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𝑘</m:t>
                        </m:r>
                      </m:sub>
                    </m:s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m:t>
                    </m:r>
                  </m:oMath>
                </a14:m>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，对于</a:t>
                </a:r>
                <a14:m>
                  <m:oMath xmlns:m="http://schemas.openxmlformats.org/officeDocument/2006/math">
                    <m:sSub>
                      <m:sSub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𝐸</m:t>
                        </m:r>
                      </m:e>
                      <m: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𝑘</m:t>
                        </m:r>
                      </m:sub>
                    </m:sSub>
                  </m:oMath>
                </a14:m>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中每一个车辆节点</a:t>
                </a:r>
                <a14:m>
                  <m:oMath xmlns:m="http://schemas.openxmlformats.org/officeDocument/2006/math">
                    <m:sSub>
                      <m:sSub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𝑉</m:t>
                        </m:r>
                      </m:e>
                      <m: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𝑖</m:t>
                        </m:r>
                      </m:sub>
                    </m:sSub>
                  </m:oMath>
                </a14:m>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a:t>
                </a:r>
                <a14:m>
                  <m:oMath xmlns:m="http://schemas.openxmlformats.org/officeDocument/2006/math">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1≤</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𝑖</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𝑘</m:t>
                    </m:r>
                  </m:oMath>
                </a14:m>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则雾节点执行以下操作选取可信协作车辆：</a:t>
                </a:r>
                <a:endPar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mc:Choice>
        <mc:Fallback xmlns="">
          <p:sp>
            <p:nvSpPr>
              <p:cNvPr id="18" name="文本框 17">
                <a:extLst>
                  <a:ext uri="{FF2B5EF4-FFF2-40B4-BE49-F238E27FC236}">
                    <a16:creationId xmlns:a16="http://schemas.microsoft.com/office/drawing/2014/main" id="{3B7CB2AC-073E-F87B-E4A2-766C7379111B}"/>
                  </a:ext>
                </a:extLst>
              </p:cNvPr>
              <p:cNvSpPr txBox="1">
                <a:spLocks noRot="1" noChangeAspect="1" noMove="1" noResize="1" noEditPoints="1" noAdjustHandles="1" noChangeArrowheads="1" noChangeShapeType="1" noTextEdit="1"/>
              </p:cNvSpPr>
              <p:nvPr/>
            </p:nvSpPr>
            <p:spPr>
              <a:xfrm>
                <a:off x="518469" y="1342090"/>
                <a:ext cx="4114800" cy="1526187"/>
              </a:xfrm>
              <a:prstGeom prst="rect">
                <a:avLst/>
              </a:prstGeom>
              <a:blipFill>
                <a:blip r:embed="rId5"/>
                <a:stretch>
                  <a:fillRect l="-741" r="-889" b="-3984"/>
                </a:stretch>
              </a:blipFill>
            </p:spPr>
            <p:txBody>
              <a:bodyPr/>
              <a:lstStyle/>
              <a:p>
                <a:r>
                  <a:rPr lang="zh-CN" altLang="en-US">
                    <a:noFill/>
                  </a:rPr>
                  <a:t> </a:t>
                </a:r>
              </a:p>
            </p:txBody>
          </p:sp>
        </mc:Fallback>
      </mc:AlternateContent>
      <p:sp>
        <p:nvSpPr>
          <p:cNvPr id="20" name="椭圆 19">
            <a:extLst>
              <a:ext uri="{FF2B5EF4-FFF2-40B4-BE49-F238E27FC236}">
                <a16:creationId xmlns:a16="http://schemas.microsoft.com/office/drawing/2014/main" id="{265B07FC-929B-5241-B22F-09A479D504BC}"/>
              </a:ext>
            </a:extLst>
          </p:cNvPr>
          <p:cNvSpPr/>
          <p:nvPr/>
        </p:nvSpPr>
        <p:spPr bwMode="auto">
          <a:xfrm>
            <a:off x="4972441" y="4749283"/>
            <a:ext cx="1837934" cy="857204"/>
          </a:xfrm>
          <a:prstGeom prst="ellipse">
            <a:avLst/>
          </a:prstGeom>
          <a:noFill/>
          <a:ln w="19050" cap="flat" cmpd="sng" algn="ctr">
            <a:solidFill>
              <a:srgbClr val="1F3B98"/>
            </a:solidFill>
            <a:prstDash val="sysDash"/>
            <a:round/>
            <a:headEnd type="none" w="med" len="med"/>
            <a:tailEnd type="none" w="med" len="med"/>
          </a:ln>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60B5EC49-CE0D-ACB6-F347-533A16FB75D4}"/>
                  </a:ext>
                </a:extLst>
              </p:cNvPr>
              <p:cNvSpPr txBox="1"/>
              <p:nvPr/>
            </p:nvSpPr>
            <p:spPr>
              <a:xfrm>
                <a:off x="833112" y="3840261"/>
                <a:ext cx="3275811" cy="1156855"/>
              </a:xfrm>
              <a:prstGeom prst="rect">
                <a:avLst/>
              </a:prstGeom>
              <a:noFill/>
            </p:spPr>
            <p:txBody>
              <a:bodyPr wrap="square">
                <a:spAutoFit/>
              </a:bodyPr>
              <a:lstStyle/>
              <a:p>
                <a:pPr marL="285750" lvl="0" indent="-285750" algn="just">
                  <a:lnSpc>
                    <a:spcPct val="150000"/>
                  </a:lnSpc>
                  <a:buFont typeface="Arial" panose="020B0604020202020204" pitchFamily="34" charset="0"/>
                  <a:buChar char="•"/>
                </a:pP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如果</a:t>
                </a:r>
                <a14:m>
                  <m:oMath xmlns:m="http://schemas.openxmlformats.org/officeDocument/2006/math">
                    <m:sSub>
                      <m:sSub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𝑉</m:t>
                        </m:r>
                      </m:e>
                      <m: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𝑖</m:t>
                        </m:r>
                      </m:sub>
                    </m:sSub>
                  </m:oMath>
                </a14:m>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有足够的可用计算资源，即</a:t>
                </a:r>
                <a14:m>
                  <m:oMath xmlns:m="http://schemas.openxmlformats.org/officeDocument/2006/math">
                    <m:sSub>
                      <m:sSub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𝑎𝑐𝑟</m:t>
                        </m:r>
                      </m:e>
                      <m: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𝑖</m:t>
                        </m:r>
                      </m:sub>
                    </m:s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&gt;</m:t>
                    </m:r>
                    <m:sSub>
                      <m:sSub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𝑡𝑐𝑟</m:t>
                        </m:r>
                      </m:e>
                      <m: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𝑖</m:t>
                        </m:r>
                      </m:sub>
                    </m:s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/3</m:t>
                    </m:r>
                  </m:oMath>
                </a14:m>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，计算车辆</a:t>
                </a:r>
                <a14:m>
                  <m:oMath xmlns:m="http://schemas.openxmlformats.org/officeDocument/2006/math">
                    <m:sSub>
                      <m:sSub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𝑉</m:t>
                        </m:r>
                      </m:e>
                      <m: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𝑖</m:t>
                        </m:r>
                      </m:sub>
                    </m:sSub>
                  </m:oMath>
                </a14:m>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的信誉分数</a:t>
                </a:r>
                <a14:m>
                  <m:oMath xmlns:m="http://schemas.openxmlformats.org/officeDocument/2006/math">
                    <m:sSub>
                      <m:sSub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𝑅𝑒𝑝𝑉</m:t>
                        </m:r>
                      </m:e>
                      <m: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𝑖</m:t>
                        </m:r>
                      </m:sub>
                    </m:sSub>
                  </m:oMath>
                </a14:m>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mc:Choice>
        <mc:Fallback xmlns="">
          <p:sp>
            <p:nvSpPr>
              <p:cNvPr id="26" name="文本框 25">
                <a:extLst>
                  <a:ext uri="{FF2B5EF4-FFF2-40B4-BE49-F238E27FC236}">
                    <a16:creationId xmlns:a16="http://schemas.microsoft.com/office/drawing/2014/main" id="{60B5EC49-CE0D-ACB6-F347-533A16FB75D4}"/>
                  </a:ext>
                </a:extLst>
              </p:cNvPr>
              <p:cNvSpPr txBox="1">
                <a:spLocks noRot="1" noChangeAspect="1" noMove="1" noResize="1" noEditPoints="1" noAdjustHandles="1" noChangeArrowheads="1" noChangeShapeType="1" noTextEdit="1"/>
              </p:cNvSpPr>
              <p:nvPr/>
            </p:nvSpPr>
            <p:spPr>
              <a:xfrm>
                <a:off x="833112" y="3840261"/>
                <a:ext cx="3275811" cy="1156855"/>
              </a:xfrm>
              <a:prstGeom prst="rect">
                <a:avLst/>
              </a:prstGeom>
              <a:blipFill>
                <a:blip r:embed="rId6"/>
                <a:stretch>
                  <a:fillRect l="-745" r="-6890" b="-57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DA9A8D34-BCD9-C785-9C82-21B26C152DC0}"/>
                  </a:ext>
                </a:extLst>
              </p:cNvPr>
              <p:cNvSpPr txBox="1"/>
              <p:nvPr/>
            </p:nvSpPr>
            <p:spPr>
              <a:xfrm>
                <a:off x="833112" y="5028790"/>
                <a:ext cx="3275811" cy="1156855"/>
              </a:xfrm>
              <a:prstGeom prst="rect">
                <a:avLst/>
              </a:prstGeom>
              <a:noFill/>
            </p:spPr>
            <p:txBody>
              <a:bodyPr wrap="square">
                <a:spAutoFit/>
              </a:bodyPr>
              <a:lstStyle/>
              <a:p>
                <a:pPr marL="285750" lvl="0" indent="-285750" algn="just">
                  <a:lnSpc>
                    <a:spcPct val="150000"/>
                  </a:lnSpc>
                  <a:buFont typeface="Arial" panose="020B0604020202020204" pitchFamily="34" charset="0"/>
                  <a:buChar char="•"/>
                </a:pP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如果</a:t>
                </a:r>
                <a14:m>
                  <m:oMath xmlns:m="http://schemas.openxmlformats.org/officeDocument/2006/math">
                    <m:sSub>
                      <m:sSub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𝑉</m:t>
                        </m:r>
                      </m:e>
                      <m: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𝑖</m:t>
                        </m:r>
                      </m:sub>
                    </m:sSub>
                  </m:oMath>
                </a14:m>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的信誉值大于阈值</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计算</a:t>
                </a:r>
                <a14:m>
                  <m:oMath xmlns:m="http://schemas.openxmlformats.org/officeDocument/2006/math">
                    <m:sSub>
                      <m:sSub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𝑉</m:t>
                        </m:r>
                      </m:e>
                      <m: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𝑖</m:t>
                        </m:r>
                      </m:sub>
                    </m:sSub>
                  </m:oMath>
                </a14:m>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的综合性能</a:t>
                </a:r>
                <a14:m>
                  <m:oMath xmlns:m="http://schemas.openxmlformats.org/officeDocument/2006/math">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𝑜𝑝</m:t>
                    </m:r>
                    <m:sSub>
                      <m:sSub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𝑒𝑟</m:t>
                        </m:r>
                      </m:e>
                      <m: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𝑖</m:t>
                        </m:r>
                      </m:sub>
                    </m:s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m:t>
                    </m:r>
                    <m:sSub>
                      <m:sSub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𝑅𝑒𝑝𝑉</m:t>
                        </m:r>
                      </m:e>
                      <m: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𝑖</m:t>
                        </m:r>
                      </m:sub>
                    </m:sSub>
                    <m:r>
                      <a:rPr lang="zh-CN" altLang="zh-CN" sz="1600" kern="0">
                        <a:solidFill>
                          <a:schemeClr val="tx1">
                            <a:lumMod val="75000"/>
                            <a:lumOff val="25000"/>
                          </a:schemeClr>
                        </a:solidFill>
                        <a:latin typeface="Cambria Math" panose="02040503050406030204" pitchFamily="18" charset="0"/>
                        <a:ea typeface="微软雅黑" panose="020B0503020204020204" pitchFamily="34" charset="-122"/>
                      </a:rPr>
                      <m:t>×</m:t>
                    </m:r>
                    <m:sSub>
                      <m:sSub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𝑎𝑐𝑟</m:t>
                        </m:r>
                      </m:e>
                      <m: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𝑖</m:t>
                        </m:r>
                      </m:sub>
                    </m:sSub>
                  </m:oMath>
                </a14:m>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mc:Choice>
        <mc:Fallback xmlns="">
          <p:sp>
            <p:nvSpPr>
              <p:cNvPr id="27" name="文本框 26">
                <a:extLst>
                  <a:ext uri="{FF2B5EF4-FFF2-40B4-BE49-F238E27FC236}">
                    <a16:creationId xmlns:a16="http://schemas.microsoft.com/office/drawing/2014/main" id="{DA9A8D34-BCD9-C785-9C82-21B26C152DC0}"/>
                  </a:ext>
                </a:extLst>
              </p:cNvPr>
              <p:cNvSpPr txBox="1">
                <a:spLocks noRot="1" noChangeAspect="1" noMove="1" noResize="1" noEditPoints="1" noAdjustHandles="1" noChangeArrowheads="1" noChangeShapeType="1" noTextEdit="1"/>
              </p:cNvSpPr>
              <p:nvPr/>
            </p:nvSpPr>
            <p:spPr>
              <a:xfrm>
                <a:off x="833112" y="5028790"/>
                <a:ext cx="3275811" cy="1156855"/>
              </a:xfrm>
              <a:prstGeom prst="rect">
                <a:avLst/>
              </a:prstGeom>
              <a:blipFill>
                <a:blip r:embed="rId7"/>
                <a:stretch>
                  <a:fillRect l="-745" r="-931" b="-5789"/>
                </a:stretch>
              </a:blipFill>
            </p:spPr>
            <p:txBody>
              <a:bodyPr/>
              <a:lstStyle/>
              <a:p>
                <a:r>
                  <a:rPr lang="zh-CN" altLang="en-US">
                    <a:noFill/>
                  </a:rPr>
                  <a:t> </a:t>
                </a:r>
              </a:p>
            </p:txBody>
          </p:sp>
        </mc:Fallback>
      </mc:AlternateContent>
      <p:cxnSp>
        <p:nvCxnSpPr>
          <p:cNvPr id="16" name="直接箭头连接符 15">
            <a:extLst>
              <a:ext uri="{FF2B5EF4-FFF2-40B4-BE49-F238E27FC236}">
                <a16:creationId xmlns:a16="http://schemas.microsoft.com/office/drawing/2014/main" id="{252BF09E-5FE4-1E41-7B25-61EB3548CA91}"/>
              </a:ext>
            </a:extLst>
          </p:cNvPr>
          <p:cNvCxnSpPr>
            <a:cxnSpLocks/>
          </p:cNvCxnSpPr>
          <p:nvPr/>
        </p:nvCxnSpPr>
        <p:spPr bwMode="auto">
          <a:xfrm flipH="1" flipV="1">
            <a:off x="4287705" y="4193577"/>
            <a:ext cx="829492" cy="722315"/>
          </a:xfrm>
          <a:prstGeom prst="straightConnector1">
            <a:avLst/>
          </a:prstGeom>
          <a:ln w="19050">
            <a:prstDash val="sysDash"/>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37" name="图片 36">
            <a:extLst>
              <a:ext uri="{FF2B5EF4-FFF2-40B4-BE49-F238E27FC236}">
                <a16:creationId xmlns:a16="http://schemas.microsoft.com/office/drawing/2014/main" id="{8CB70F13-6A4C-BAE0-3EE4-B8A4646B02A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70784" y="1287565"/>
            <a:ext cx="1439691" cy="1466752"/>
          </a:xfrm>
          <a:prstGeom prst="rect">
            <a:avLst/>
          </a:prstGeom>
        </p:spPr>
      </p:pic>
    </p:spTree>
    <p:extLst>
      <p:ext uri="{BB962C8B-B14F-4D97-AF65-F5344CB8AC3E}">
        <p14:creationId xmlns:p14="http://schemas.microsoft.com/office/powerpoint/2010/main" val="2149080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P spid="6" grpId="0" animBg="1"/>
      <p:bldP spid="11" grpId="0"/>
      <p:bldP spid="14" grpId="0" animBg="1"/>
      <p:bldP spid="18" grpId="0"/>
      <p:bldP spid="20" grpId="0" animBg="1"/>
      <p:bldP spid="26" grpId="0"/>
      <p:bldP spid="2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55B3F9-58A6-2BDB-5AA4-20168AF4F89C}"/>
              </a:ext>
            </a:extLst>
          </p:cNvPr>
          <p:cNvSpPr>
            <a:spLocks noGrp="1"/>
          </p:cNvSpPr>
          <p:nvPr>
            <p:ph type="title"/>
          </p:nvPr>
        </p:nvSpPr>
        <p:spPr/>
        <p:txBody>
          <a:bodyPr/>
          <a:lstStyle/>
          <a:p>
            <a:r>
              <a:rPr lang="en-US" altLang="zh-CN" dirty="0"/>
              <a:t>3.1 </a:t>
            </a:r>
            <a:r>
              <a:rPr lang="zh-CN" altLang="en-US" dirty="0"/>
              <a:t>基于可信协作车辆的条件隐私保护认证方案</a:t>
            </a:r>
          </a:p>
        </p:txBody>
      </p:sp>
      <p:sp>
        <p:nvSpPr>
          <p:cNvPr id="3" name="Rectangle 2">
            <a:extLst>
              <a:ext uri="{FF2B5EF4-FFF2-40B4-BE49-F238E27FC236}">
                <a16:creationId xmlns:a16="http://schemas.microsoft.com/office/drawing/2014/main" id="{82CD6014-D6F0-52A8-B925-DD03524D7E0E}"/>
              </a:ext>
            </a:extLst>
          </p:cNvPr>
          <p:cNvSpPr>
            <a:spLocks noChangeArrowheads="1"/>
          </p:cNvSpPr>
          <p:nvPr/>
        </p:nvSpPr>
        <p:spPr bwMode="auto">
          <a:xfrm>
            <a:off x="1878419" y="177918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a:extLst>
              <a:ext uri="{FF2B5EF4-FFF2-40B4-BE49-F238E27FC236}">
                <a16:creationId xmlns:a16="http://schemas.microsoft.com/office/drawing/2014/main" id="{5D0C0E7B-D6E2-673F-9F27-A8328C658476}"/>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a:extLst>
              <a:ext uri="{FF2B5EF4-FFF2-40B4-BE49-F238E27FC236}">
                <a16:creationId xmlns:a16="http://schemas.microsoft.com/office/drawing/2014/main" id="{FB22D8B8-A9B3-ECBE-17EB-FFA9834E7F78}"/>
              </a:ext>
            </a:extLst>
          </p:cNvPr>
          <p:cNvGraphicFramePr>
            <a:graphicFrameLocks/>
          </p:cNvGraphicFramePr>
          <p:nvPr>
            <p:extLst>
              <p:ext uri="{D42A27DB-BD31-4B8C-83A1-F6EECF244321}">
                <p14:modId xmlns:p14="http://schemas.microsoft.com/office/powerpoint/2010/main" val="1889091734"/>
              </p:ext>
            </p:extLst>
          </p:nvPr>
        </p:nvGraphicFramePr>
        <p:xfrm>
          <a:off x="262369" y="1310793"/>
          <a:ext cx="5892800" cy="3892550"/>
        </p:xfrm>
        <a:graphic>
          <a:graphicData uri="http://schemas.openxmlformats.org/presentationml/2006/ole">
            <mc:AlternateContent xmlns:mc="http://schemas.openxmlformats.org/markup-compatibility/2006">
              <mc:Choice xmlns:v="urn:schemas-microsoft-com:vml" Requires="v">
                <p:oleObj name="Visio" r:id="rId3" imgW="7442249" imgH="4870757" progId="Visio.Drawing.15">
                  <p:embed/>
                </p:oleObj>
              </mc:Choice>
              <mc:Fallback>
                <p:oleObj name="Visio" r:id="rId3" imgW="7442249" imgH="4870757" progId="Visio.Drawing.15">
                  <p:embed/>
                  <p:pic>
                    <p:nvPicPr>
                      <p:cNvPr id="0" name="Object 1"/>
                      <p:cNvPicPr>
                        <a:picLocks noChangeArrowheads="1"/>
                      </p:cNvPicPr>
                      <p:nvPr/>
                    </p:nvPicPr>
                    <p:blipFill>
                      <a:blip r:embed="rId4">
                        <a:extLst>
                          <a:ext uri="{28A0092B-C50C-407E-A947-70E740481C1C}">
                            <a14:useLocalDpi xmlns:a14="http://schemas.microsoft.com/office/drawing/2010/main" val="0"/>
                          </a:ext>
                        </a:extLst>
                      </a:blip>
                      <a:srcRect r="2211"/>
                      <a:stretch>
                        <a:fillRect/>
                      </a:stretch>
                    </p:blipFill>
                    <p:spPr bwMode="auto">
                      <a:xfrm>
                        <a:off x="262369" y="1310793"/>
                        <a:ext cx="5892800" cy="3892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33">
            <a:extLst>
              <a:ext uri="{FF2B5EF4-FFF2-40B4-BE49-F238E27FC236}">
                <a16:creationId xmlns:a16="http://schemas.microsoft.com/office/drawing/2014/main" id="{A69062AB-14F7-5830-5C91-698C2D49FE5B}"/>
              </a:ext>
            </a:extLst>
          </p:cNvPr>
          <p:cNvSpPr/>
          <p:nvPr/>
        </p:nvSpPr>
        <p:spPr>
          <a:xfrm>
            <a:off x="1106162" y="5340739"/>
            <a:ext cx="3757100"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可信协作车辆验证流程</a:t>
            </a:r>
          </a:p>
        </p:txBody>
      </p:sp>
      <p:sp>
        <p:nvSpPr>
          <p:cNvPr id="4" name="Rectangle 33">
            <a:extLst>
              <a:ext uri="{FF2B5EF4-FFF2-40B4-BE49-F238E27FC236}">
                <a16:creationId xmlns:a16="http://schemas.microsoft.com/office/drawing/2014/main" id="{459A3559-41CF-6642-F907-70EF48D5CF7B}"/>
              </a:ext>
            </a:extLst>
          </p:cNvPr>
          <p:cNvSpPr/>
          <p:nvPr/>
        </p:nvSpPr>
        <p:spPr>
          <a:xfrm>
            <a:off x="800368" y="801372"/>
            <a:ext cx="2335475" cy="372025"/>
          </a:xfrm>
          <a:prstGeom prst="rect">
            <a:avLst/>
          </a:prstGeom>
        </p:spPr>
        <p:txBody>
          <a:bodyPr wrap="square">
            <a:spAutoFit/>
          </a:bodyPr>
          <a:lstStyle/>
          <a:p>
            <a:pPr>
              <a:lnSpc>
                <a:spcPct val="125000"/>
              </a:lnSpc>
              <a:defRPr/>
            </a:pP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可信协作车辆选择阶段</a:t>
            </a:r>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Freeform 115">
            <a:extLst>
              <a:ext uri="{FF2B5EF4-FFF2-40B4-BE49-F238E27FC236}">
                <a16:creationId xmlns:a16="http://schemas.microsoft.com/office/drawing/2014/main" id="{A5129559-326A-3099-FBA3-5732F1C0D986}"/>
              </a:ext>
            </a:extLst>
          </p:cNvPr>
          <p:cNvSpPr/>
          <p:nvPr/>
        </p:nvSpPr>
        <p:spPr bwMode="auto">
          <a:xfrm>
            <a:off x="606296" y="926875"/>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pic>
        <p:nvPicPr>
          <p:cNvPr id="9" name="图片 8">
            <a:extLst>
              <a:ext uri="{FF2B5EF4-FFF2-40B4-BE49-F238E27FC236}">
                <a16:creationId xmlns:a16="http://schemas.microsoft.com/office/drawing/2014/main" id="{25D322CE-05F4-9E1C-949E-57C2B045652B}"/>
              </a:ext>
            </a:extLst>
          </p:cNvPr>
          <p:cNvPicPr>
            <a:picLocks noChangeAspect="1"/>
          </p:cNvPicPr>
          <p:nvPr/>
        </p:nvPicPr>
        <p:blipFill>
          <a:blip r:embed="rId5"/>
          <a:stretch>
            <a:fillRect/>
          </a:stretch>
        </p:blipFill>
        <p:spPr>
          <a:xfrm>
            <a:off x="4950607" y="4322979"/>
            <a:ext cx="4193393" cy="2236799"/>
          </a:xfrm>
          <a:prstGeom prst="rect">
            <a:avLst/>
          </a:prstGeom>
        </p:spPr>
      </p:pic>
      <p:sp>
        <p:nvSpPr>
          <p:cNvPr id="11" name="Rectangle 33">
            <a:extLst>
              <a:ext uri="{FF2B5EF4-FFF2-40B4-BE49-F238E27FC236}">
                <a16:creationId xmlns:a16="http://schemas.microsoft.com/office/drawing/2014/main" id="{5647E2C6-C2DF-2DD4-B695-9A4B1CBC74CF}"/>
              </a:ext>
            </a:extLst>
          </p:cNvPr>
          <p:cNvSpPr/>
          <p:nvPr/>
        </p:nvSpPr>
        <p:spPr>
          <a:xfrm>
            <a:off x="6507486" y="6498011"/>
            <a:ext cx="2023923" cy="267124"/>
          </a:xfrm>
          <a:prstGeom prst="rect">
            <a:avLst/>
          </a:prstGeom>
        </p:spPr>
        <p:txBody>
          <a:bodyPr wrap="square">
            <a:spAutoFit/>
          </a:bodyPr>
          <a:lstStyle/>
          <a:p>
            <a:pPr algn="ctr">
              <a:lnSpc>
                <a:spcPct val="125000"/>
              </a:lnSpc>
              <a:defRPr/>
            </a:pPr>
            <a:r>
              <a:rPr lang="en-US" altLang="zh-CN" sz="10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TCV-CPPA</a:t>
            </a:r>
            <a:r>
              <a:rPr lang="zh-CN" altLang="en-US" sz="10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方案认证流程</a:t>
            </a:r>
          </a:p>
        </p:txBody>
      </p:sp>
      <p:sp>
        <p:nvSpPr>
          <p:cNvPr id="8" name="矩形 7">
            <a:extLst>
              <a:ext uri="{FF2B5EF4-FFF2-40B4-BE49-F238E27FC236}">
                <a16:creationId xmlns:a16="http://schemas.microsoft.com/office/drawing/2014/main" id="{121D7321-9603-8478-A85D-17AAAC278024}"/>
              </a:ext>
            </a:extLst>
          </p:cNvPr>
          <p:cNvSpPr/>
          <p:nvPr/>
        </p:nvSpPr>
        <p:spPr bwMode="auto">
          <a:xfrm>
            <a:off x="1810350" y="1814576"/>
            <a:ext cx="1688223" cy="204459"/>
          </a:xfrm>
          <a:prstGeom prst="rect">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A69E5ED6-33AB-9889-D5B4-63EBB86EBDF9}"/>
              </a:ext>
            </a:extLst>
          </p:cNvPr>
          <p:cNvSpPr/>
          <p:nvPr/>
        </p:nvSpPr>
        <p:spPr bwMode="auto">
          <a:xfrm>
            <a:off x="4356094" y="3115918"/>
            <a:ext cx="1273430" cy="204459"/>
          </a:xfrm>
          <a:prstGeom prst="rect">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11DD0FFF-B5A0-5121-ADF0-8F60642D3D10}"/>
              </a:ext>
            </a:extLst>
          </p:cNvPr>
          <p:cNvSpPr/>
          <p:nvPr/>
        </p:nvSpPr>
        <p:spPr bwMode="auto">
          <a:xfrm>
            <a:off x="5261328" y="2910561"/>
            <a:ext cx="225071" cy="163878"/>
          </a:xfrm>
          <a:prstGeom prst="rect">
            <a:avLst/>
          </a:prstGeom>
          <a:noFill/>
          <a:ln w="9525" cap="flat" cmpd="sng" algn="ctr">
            <a:solidFill>
              <a:srgbClr val="00B050"/>
            </a:solidFill>
            <a:prstDash val="solid"/>
            <a:round/>
            <a:headEnd type="none" w="med" len="med"/>
            <a:tailEnd type="none" w="med" len="med"/>
          </a:ln>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rgbClr val="00B050"/>
              </a:solidFill>
              <a:effectLst/>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139D8540-7C69-8028-02AA-28EFE6D21D1B}"/>
              </a:ext>
            </a:extLst>
          </p:cNvPr>
          <p:cNvSpPr/>
          <p:nvPr/>
        </p:nvSpPr>
        <p:spPr bwMode="auto">
          <a:xfrm>
            <a:off x="5410200" y="4972051"/>
            <a:ext cx="832314" cy="309516"/>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04262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p:bldP spid="5" grpId="0" animBg="1"/>
      <p:bldP spid="11" grpId="0"/>
      <p:bldP spid="8" grpId="0" animBg="1"/>
      <p:bldP spid="12" grpId="0" animBg="1"/>
      <p:bldP spid="13" grpId="0" animBg="1"/>
      <p:bldP spid="1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55B3F9-58A6-2BDB-5AA4-20168AF4F89C}"/>
              </a:ext>
            </a:extLst>
          </p:cNvPr>
          <p:cNvSpPr>
            <a:spLocks noGrp="1"/>
          </p:cNvSpPr>
          <p:nvPr>
            <p:ph type="title"/>
          </p:nvPr>
        </p:nvSpPr>
        <p:spPr/>
        <p:txBody>
          <a:bodyPr/>
          <a:lstStyle/>
          <a:p>
            <a:r>
              <a:rPr lang="en-US" altLang="zh-CN" dirty="0"/>
              <a:t>3.1 </a:t>
            </a:r>
            <a:r>
              <a:rPr lang="zh-CN" altLang="en-US" dirty="0"/>
              <a:t>基于可信协作车辆的条件隐私保护认证方案</a:t>
            </a:r>
          </a:p>
        </p:txBody>
      </p:sp>
      <p:sp>
        <p:nvSpPr>
          <p:cNvPr id="3" name="Rectangle 2">
            <a:extLst>
              <a:ext uri="{FF2B5EF4-FFF2-40B4-BE49-F238E27FC236}">
                <a16:creationId xmlns:a16="http://schemas.microsoft.com/office/drawing/2014/main" id="{82CD6014-D6F0-52A8-B925-DD03524D7E0E}"/>
              </a:ext>
            </a:extLst>
          </p:cNvPr>
          <p:cNvSpPr>
            <a:spLocks noChangeArrowheads="1"/>
          </p:cNvSpPr>
          <p:nvPr/>
        </p:nvSpPr>
        <p:spPr bwMode="auto">
          <a:xfrm>
            <a:off x="1878419" y="177918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a:extLst>
              <a:ext uri="{FF2B5EF4-FFF2-40B4-BE49-F238E27FC236}">
                <a16:creationId xmlns:a16="http://schemas.microsoft.com/office/drawing/2014/main" id="{59E2DD15-BDE0-DF61-B9CD-613810292F91}"/>
              </a:ext>
            </a:extLst>
          </p:cNvPr>
          <p:cNvSpPr>
            <a:spLocks noChangeArrowheads="1"/>
          </p:cNvSpPr>
          <p:nvPr/>
        </p:nvSpPr>
        <p:spPr bwMode="auto">
          <a:xfrm>
            <a:off x="4333875" y="131211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a:extLst>
              <a:ext uri="{FF2B5EF4-FFF2-40B4-BE49-F238E27FC236}">
                <a16:creationId xmlns:a16="http://schemas.microsoft.com/office/drawing/2014/main" id="{D274B145-77BB-7E93-50AA-2B988BF5E3A5}"/>
              </a:ext>
            </a:extLst>
          </p:cNvPr>
          <p:cNvGraphicFramePr>
            <a:graphicFrameLocks/>
          </p:cNvGraphicFramePr>
          <p:nvPr>
            <p:extLst>
              <p:ext uri="{D42A27DB-BD31-4B8C-83A1-F6EECF244321}">
                <p14:modId xmlns:p14="http://schemas.microsoft.com/office/powerpoint/2010/main" val="2538971984"/>
              </p:ext>
            </p:extLst>
          </p:nvPr>
        </p:nvGraphicFramePr>
        <p:xfrm>
          <a:off x="66608" y="1144633"/>
          <a:ext cx="6165850" cy="5588000"/>
        </p:xfrm>
        <a:graphic>
          <a:graphicData uri="http://schemas.openxmlformats.org/presentationml/2006/ole">
            <mc:AlternateContent xmlns:mc="http://schemas.openxmlformats.org/markup-compatibility/2006">
              <mc:Choice xmlns:v="urn:schemas-microsoft-com:vml" Requires="v">
                <p:oleObj name="Visio" r:id="rId3" imgW="8331200" imgH="7410581" progId="Visio.Drawing.15">
                  <p:embed/>
                </p:oleObj>
              </mc:Choice>
              <mc:Fallback>
                <p:oleObj name="Visio" r:id="rId3" imgW="8331200" imgH="7410581" progId="Visio.Drawing.15">
                  <p:embed/>
                  <p:pic>
                    <p:nvPicPr>
                      <p:cNvPr id="0" name="Object 1"/>
                      <p:cNvPicPr>
                        <a:picLocks noChangeArrowheads="1"/>
                      </p:cNvPicPr>
                      <p:nvPr/>
                    </p:nvPicPr>
                    <p:blipFill>
                      <a:blip r:embed="rId4">
                        <a:extLst>
                          <a:ext uri="{28A0092B-C50C-407E-A947-70E740481C1C}">
                            <a14:useLocalDpi xmlns:a14="http://schemas.microsoft.com/office/drawing/2010/main" val="0"/>
                          </a:ext>
                        </a:extLst>
                      </a:blip>
                      <a:srcRect r="8679"/>
                      <a:stretch>
                        <a:fillRect/>
                      </a:stretch>
                    </p:blipFill>
                    <p:spPr bwMode="auto">
                      <a:xfrm>
                        <a:off x="66608" y="1144633"/>
                        <a:ext cx="6165850" cy="558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ectangle 33">
            <a:extLst>
              <a:ext uri="{FF2B5EF4-FFF2-40B4-BE49-F238E27FC236}">
                <a16:creationId xmlns:a16="http://schemas.microsoft.com/office/drawing/2014/main" id="{8DDE7D8D-3F50-E2BE-3B4A-CDCA42A50BC3}"/>
              </a:ext>
            </a:extLst>
          </p:cNvPr>
          <p:cNvSpPr/>
          <p:nvPr/>
        </p:nvSpPr>
        <p:spPr>
          <a:xfrm>
            <a:off x="-131" y="6386372"/>
            <a:ext cx="3757100"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车辆群组建立流程</a:t>
            </a:r>
          </a:p>
        </p:txBody>
      </p:sp>
      <p:sp>
        <p:nvSpPr>
          <p:cNvPr id="4" name="Rectangle 33">
            <a:extLst>
              <a:ext uri="{FF2B5EF4-FFF2-40B4-BE49-F238E27FC236}">
                <a16:creationId xmlns:a16="http://schemas.microsoft.com/office/drawing/2014/main" id="{3F3A07D6-448C-A93B-5736-A28FB644E96C}"/>
              </a:ext>
            </a:extLst>
          </p:cNvPr>
          <p:cNvSpPr/>
          <p:nvPr/>
        </p:nvSpPr>
        <p:spPr>
          <a:xfrm>
            <a:off x="800368" y="801372"/>
            <a:ext cx="2335475" cy="372025"/>
          </a:xfrm>
          <a:prstGeom prst="rect">
            <a:avLst/>
          </a:prstGeom>
        </p:spPr>
        <p:txBody>
          <a:bodyPr wrap="square">
            <a:spAutoFit/>
          </a:bodyPr>
          <a:lstStyle/>
          <a:p>
            <a:pPr>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车辆群组构建</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阶段</a:t>
            </a:r>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Freeform 115">
            <a:extLst>
              <a:ext uri="{FF2B5EF4-FFF2-40B4-BE49-F238E27FC236}">
                <a16:creationId xmlns:a16="http://schemas.microsoft.com/office/drawing/2014/main" id="{36A75D2E-CDA7-592C-E31D-17C3579B826A}"/>
              </a:ext>
            </a:extLst>
          </p:cNvPr>
          <p:cNvSpPr/>
          <p:nvPr/>
        </p:nvSpPr>
        <p:spPr bwMode="auto">
          <a:xfrm>
            <a:off x="606296" y="926875"/>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pic>
        <p:nvPicPr>
          <p:cNvPr id="11" name="图片 10">
            <a:extLst>
              <a:ext uri="{FF2B5EF4-FFF2-40B4-BE49-F238E27FC236}">
                <a16:creationId xmlns:a16="http://schemas.microsoft.com/office/drawing/2014/main" id="{3E1FCCDC-BD6E-AD3A-1742-D71392509A0F}"/>
              </a:ext>
            </a:extLst>
          </p:cNvPr>
          <p:cNvPicPr>
            <a:picLocks noChangeAspect="1"/>
          </p:cNvPicPr>
          <p:nvPr/>
        </p:nvPicPr>
        <p:blipFill>
          <a:blip r:embed="rId5"/>
          <a:stretch>
            <a:fillRect/>
          </a:stretch>
        </p:blipFill>
        <p:spPr>
          <a:xfrm>
            <a:off x="4956663" y="3414631"/>
            <a:ext cx="4193393" cy="2236799"/>
          </a:xfrm>
          <a:prstGeom prst="rect">
            <a:avLst/>
          </a:prstGeom>
        </p:spPr>
      </p:pic>
      <p:sp>
        <p:nvSpPr>
          <p:cNvPr id="12" name="Rectangle 33">
            <a:extLst>
              <a:ext uri="{FF2B5EF4-FFF2-40B4-BE49-F238E27FC236}">
                <a16:creationId xmlns:a16="http://schemas.microsoft.com/office/drawing/2014/main" id="{B181507E-AA0D-5372-9D45-638F20DDCDB7}"/>
              </a:ext>
            </a:extLst>
          </p:cNvPr>
          <p:cNvSpPr/>
          <p:nvPr/>
        </p:nvSpPr>
        <p:spPr>
          <a:xfrm>
            <a:off x="6513542" y="5589663"/>
            <a:ext cx="2023923" cy="267124"/>
          </a:xfrm>
          <a:prstGeom prst="rect">
            <a:avLst/>
          </a:prstGeom>
        </p:spPr>
        <p:txBody>
          <a:bodyPr wrap="square">
            <a:spAutoFit/>
          </a:bodyPr>
          <a:lstStyle/>
          <a:p>
            <a:pPr algn="ctr">
              <a:lnSpc>
                <a:spcPct val="125000"/>
              </a:lnSpc>
              <a:defRPr/>
            </a:pPr>
            <a:r>
              <a:rPr lang="en-US" altLang="zh-CN" sz="10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TCV-CPPA</a:t>
            </a:r>
            <a:r>
              <a:rPr lang="zh-CN" altLang="en-US" sz="10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方案认证流程</a:t>
            </a:r>
          </a:p>
        </p:txBody>
      </p:sp>
      <p:sp>
        <p:nvSpPr>
          <p:cNvPr id="9" name="矩形 8">
            <a:extLst>
              <a:ext uri="{FF2B5EF4-FFF2-40B4-BE49-F238E27FC236}">
                <a16:creationId xmlns:a16="http://schemas.microsoft.com/office/drawing/2014/main" id="{28C73C6C-337B-18C0-2B20-92FC5FA5D70C}"/>
              </a:ext>
            </a:extLst>
          </p:cNvPr>
          <p:cNvSpPr/>
          <p:nvPr/>
        </p:nvSpPr>
        <p:spPr bwMode="auto">
          <a:xfrm>
            <a:off x="3601565" y="3349871"/>
            <a:ext cx="316987" cy="204459"/>
          </a:xfrm>
          <a:prstGeom prst="rect">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82245310-CBC5-856D-2BFF-94215647C4B8}"/>
              </a:ext>
            </a:extLst>
          </p:cNvPr>
          <p:cNvSpPr/>
          <p:nvPr/>
        </p:nvSpPr>
        <p:spPr bwMode="auto">
          <a:xfrm>
            <a:off x="166702" y="4753940"/>
            <a:ext cx="1148122" cy="204459"/>
          </a:xfrm>
          <a:prstGeom prst="rect">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F70162C6-453F-DB2B-F78B-3689D4B2F04C}"/>
              </a:ext>
            </a:extLst>
          </p:cNvPr>
          <p:cNvSpPr/>
          <p:nvPr/>
        </p:nvSpPr>
        <p:spPr bwMode="auto">
          <a:xfrm>
            <a:off x="1821899" y="1622428"/>
            <a:ext cx="1477892" cy="204459"/>
          </a:xfrm>
          <a:prstGeom prst="rect">
            <a:avLst/>
          </a:prstGeom>
          <a:noFill/>
          <a:ln w="9525" cap="flat" cmpd="sng" algn="ctr">
            <a:solidFill>
              <a:srgbClr val="00B050"/>
            </a:solidFill>
            <a:prstDash val="solid"/>
            <a:round/>
            <a:headEnd type="none" w="med" len="med"/>
            <a:tailEnd type="none" w="med" len="med"/>
          </a:ln>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CCE1D41B-887E-B341-08C4-1C33884053CA}"/>
              </a:ext>
            </a:extLst>
          </p:cNvPr>
          <p:cNvSpPr/>
          <p:nvPr/>
        </p:nvSpPr>
        <p:spPr bwMode="auto">
          <a:xfrm>
            <a:off x="4399447" y="2943025"/>
            <a:ext cx="1325492" cy="204459"/>
          </a:xfrm>
          <a:prstGeom prst="rect">
            <a:avLst/>
          </a:prstGeom>
          <a:noFill/>
          <a:ln w="9525" cap="flat" cmpd="sng" algn="ctr">
            <a:solidFill>
              <a:srgbClr val="00B050"/>
            </a:solidFill>
            <a:prstDash val="solid"/>
            <a:round/>
            <a:headEnd type="none" w="med" len="med"/>
            <a:tailEnd type="none" w="med" len="med"/>
          </a:ln>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p:txBody>
      </p:sp>
      <p:sp>
        <p:nvSpPr>
          <p:cNvPr id="19" name="矩形 18">
            <a:extLst>
              <a:ext uri="{FF2B5EF4-FFF2-40B4-BE49-F238E27FC236}">
                <a16:creationId xmlns:a16="http://schemas.microsoft.com/office/drawing/2014/main" id="{9F75EFAC-A70A-7E83-829D-B1A277741006}"/>
              </a:ext>
            </a:extLst>
          </p:cNvPr>
          <p:cNvSpPr/>
          <p:nvPr/>
        </p:nvSpPr>
        <p:spPr bwMode="auto">
          <a:xfrm>
            <a:off x="5057775" y="4770842"/>
            <a:ext cx="970928" cy="286933"/>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35933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ppt_x"/>
                                          </p:val>
                                        </p:tav>
                                        <p:tav tm="100000">
                                          <p:val>
                                            <p:strVal val="#ppt_x"/>
                                          </p:val>
                                        </p:tav>
                                      </p:tavLst>
                                    </p:anim>
                                    <p:anim calcmode="lin" valueType="num">
                                      <p:cBhvr additive="base">
                                        <p:cTn id="1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P spid="5" grpId="0" animBg="1"/>
      <p:bldP spid="12" grpId="0"/>
      <p:bldP spid="9" grpId="0" animBg="1"/>
      <p:bldP spid="10" grpId="0" animBg="1"/>
      <p:bldP spid="13" grpId="0" animBg="1"/>
      <p:bldP spid="14" grpId="0" animBg="1"/>
      <p:bldP spid="1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55B3F9-58A6-2BDB-5AA4-20168AF4F89C}"/>
              </a:ext>
            </a:extLst>
          </p:cNvPr>
          <p:cNvSpPr>
            <a:spLocks noGrp="1"/>
          </p:cNvSpPr>
          <p:nvPr>
            <p:ph type="title"/>
          </p:nvPr>
        </p:nvSpPr>
        <p:spPr/>
        <p:txBody>
          <a:bodyPr/>
          <a:lstStyle/>
          <a:p>
            <a:r>
              <a:rPr lang="en-US" altLang="zh-CN" dirty="0"/>
              <a:t>3.1 </a:t>
            </a:r>
            <a:r>
              <a:rPr lang="zh-CN" altLang="en-US" dirty="0"/>
              <a:t>基于可信协作车辆的条件隐私保护认证方案</a:t>
            </a:r>
          </a:p>
        </p:txBody>
      </p:sp>
      <p:sp>
        <p:nvSpPr>
          <p:cNvPr id="3" name="Rectangle 2">
            <a:extLst>
              <a:ext uri="{FF2B5EF4-FFF2-40B4-BE49-F238E27FC236}">
                <a16:creationId xmlns:a16="http://schemas.microsoft.com/office/drawing/2014/main" id="{82CD6014-D6F0-52A8-B925-DD03524D7E0E}"/>
              </a:ext>
            </a:extLst>
          </p:cNvPr>
          <p:cNvSpPr>
            <a:spLocks noChangeArrowheads="1"/>
          </p:cNvSpPr>
          <p:nvPr/>
        </p:nvSpPr>
        <p:spPr bwMode="auto">
          <a:xfrm>
            <a:off x="1878419" y="177918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a:extLst>
              <a:ext uri="{FF2B5EF4-FFF2-40B4-BE49-F238E27FC236}">
                <a16:creationId xmlns:a16="http://schemas.microsoft.com/office/drawing/2014/main" id="{F6A7B00C-1AA9-D339-AE5F-DF6A589420AF}"/>
              </a:ext>
            </a:extLst>
          </p:cNvPr>
          <p:cNvSpPr>
            <a:spLocks noChangeArrowheads="1"/>
          </p:cNvSpPr>
          <p:nvPr/>
        </p:nvSpPr>
        <p:spPr bwMode="auto">
          <a:xfrm>
            <a:off x="3524250" y="115247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7" name="对象 6">
            <a:extLst>
              <a:ext uri="{FF2B5EF4-FFF2-40B4-BE49-F238E27FC236}">
                <a16:creationId xmlns:a16="http://schemas.microsoft.com/office/drawing/2014/main" id="{784D648F-F1DD-992E-676C-20C074585F41}"/>
              </a:ext>
            </a:extLst>
          </p:cNvPr>
          <p:cNvGraphicFramePr>
            <a:graphicFrameLocks/>
          </p:cNvGraphicFramePr>
          <p:nvPr>
            <p:extLst>
              <p:ext uri="{D42A27DB-BD31-4B8C-83A1-F6EECF244321}">
                <p14:modId xmlns:p14="http://schemas.microsoft.com/office/powerpoint/2010/main" val="1579699425"/>
              </p:ext>
            </p:extLst>
          </p:nvPr>
        </p:nvGraphicFramePr>
        <p:xfrm>
          <a:off x="1049572" y="1469275"/>
          <a:ext cx="5657920" cy="2490471"/>
        </p:xfrm>
        <a:graphic>
          <a:graphicData uri="http://schemas.openxmlformats.org/presentationml/2006/ole">
            <mc:AlternateContent xmlns:mc="http://schemas.openxmlformats.org/markup-compatibility/2006">
              <mc:Choice xmlns:v="urn:schemas-microsoft-com:vml" Requires="v">
                <p:oleObj name="Visio" r:id="rId3" imgW="7302574" imgH="3448313" progId="Visio.Drawing.15">
                  <p:embed/>
                </p:oleObj>
              </mc:Choice>
              <mc:Fallback>
                <p:oleObj name="Visio" r:id="rId3" imgW="7302574" imgH="3448313" progId="Visio.Drawing.15">
                  <p:embed/>
                  <p:pic>
                    <p:nvPicPr>
                      <p:cNvPr id="0" name="Object 1"/>
                      <p:cNvPicPr>
                        <a:picLocks noChangeArrowheads="1"/>
                      </p:cNvPicPr>
                      <p:nvPr/>
                    </p:nvPicPr>
                    <p:blipFill>
                      <a:blip r:embed="rId4"/>
                      <a:srcRect r="10512" b="17763"/>
                      <a:stretch>
                        <a:fillRect/>
                      </a:stretch>
                    </p:blipFill>
                    <p:spPr bwMode="auto">
                      <a:xfrm>
                        <a:off x="1049572" y="1469275"/>
                        <a:ext cx="5657920" cy="2490471"/>
                      </a:xfrm>
                      <a:prstGeom prst="rect">
                        <a:avLst/>
                      </a:prstGeom>
                      <a:noFill/>
                    </p:spPr>
                  </p:pic>
                </p:oleObj>
              </mc:Fallback>
            </mc:AlternateContent>
          </a:graphicData>
        </a:graphic>
      </p:graphicFrame>
      <p:sp>
        <p:nvSpPr>
          <p:cNvPr id="8" name="Rectangle 33">
            <a:extLst>
              <a:ext uri="{FF2B5EF4-FFF2-40B4-BE49-F238E27FC236}">
                <a16:creationId xmlns:a16="http://schemas.microsoft.com/office/drawing/2014/main" id="{30A48458-BCF5-789F-AFB3-7D6D352ED05F}"/>
              </a:ext>
            </a:extLst>
          </p:cNvPr>
          <p:cNvSpPr/>
          <p:nvPr/>
        </p:nvSpPr>
        <p:spPr>
          <a:xfrm>
            <a:off x="1193507" y="4060196"/>
            <a:ext cx="3757100"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群组签名生成和验证流程</a:t>
            </a:r>
          </a:p>
        </p:txBody>
      </p:sp>
      <p:sp>
        <p:nvSpPr>
          <p:cNvPr id="4" name="Rectangle 33">
            <a:extLst>
              <a:ext uri="{FF2B5EF4-FFF2-40B4-BE49-F238E27FC236}">
                <a16:creationId xmlns:a16="http://schemas.microsoft.com/office/drawing/2014/main" id="{0BEC990A-2CB0-3085-43EA-518F0B027CBC}"/>
              </a:ext>
            </a:extLst>
          </p:cNvPr>
          <p:cNvSpPr/>
          <p:nvPr/>
        </p:nvSpPr>
        <p:spPr>
          <a:xfrm>
            <a:off x="800368" y="801372"/>
            <a:ext cx="2335475" cy="372025"/>
          </a:xfrm>
          <a:prstGeom prst="rect">
            <a:avLst/>
          </a:prstGeom>
        </p:spPr>
        <p:txBody>
          <a:bodyPr wrap="square">
            <a:spAutoFit/>
          </a:bodyPr>
          <a:lstStyle/>
          <a:p>
            <a:pPr>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消息签名和验证</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阶段</a:t>
            </a:r>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Freeform 115">
            <a:extLst>
              <a:ext uri="{FF2B5EF4-FFF2-40B4-BE49-F238E27FC236}">
                <a16:creationId xmlns:a16="http://schemas.microsoft.com/office/drawing/2014/main" id="{246A6B7F-EF8A-48EE-DCE7-BA837530A66E}"/>
              </a:ext>
            </a:extLst>
          </p:cNvPr>
          <p:cNvSpPr/>
          <p:nvPr/>
        </p:nvSpPr>
        <p:spPr bwMode="auto">
          <a:xfrm>
            <a:off x="606296" y="926875"/>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pic>
        <p:nvPicPr>
          <p:cNvPr id="10" name="图片 9">
            <a:extLst>
              <a:ext uri="{FF2B5EF4-FFF2-40B4-BE49-F238E27FC236}">
                <a16:creationId xmlns:a16="http://schemas.microsoft.com/office/drawing/2014/main" id="{35F4E8D5-D365-D79C-0766-9D689110503B}"/>
              </a:ext>
            </a:extLst>
          </p:cNvPr>
          <p:cNvPicPr>
            <a:picLocks noChangeAspect="1"/>
          </p:cNvPicPr>
          <p:nvPr/>
        </p:nvPicPr>
        <p:blipFill>
          <a:blip r:embed="rId5"/>
          <a:stretch>
            <a:fillRect/>
          </a:stretch>
        </p:blipFill>
        <p:spPr>
          <a:xfrm>
            <a:off x="4950607" y="4322979"/>
            <a:ext cx="4193393" cy="2236799"/>
          </a:xfrm>
          <a:prstGeom prst="rect">
            <a:avLst/>
          </a:prstGeom>
        </p:spPr>
      </p:pic>
      <p:sp>
        <p:nvSpPr>
          <p:cNvPr id="11" name="Rectangle 33">
            <a:extLst>
              <a:ext uri="{FF2B5EF4-FFF2-40B4-BE49-F238E27FC236}">
                <a16:creationId xmlns:a16="http://schemas.microsoft.com/office/drawing/2014/main" id="{7496DBF1-A09D-EB88-69D9-AB8201F5A465}"/>
              </a:ext>
            </a:extLst>
          </p:cNvPr>
          <p:cNvSpPr/>
          <p:nvPr/>
        </p:nvSpPr>
        <p:spPr>
          <a:xfrm>
            <a:off x="6507486" y="6498011"/>
            <a:ext cx="2023923" cy="267124"/>
          </a:xfrm>
          <a:prstGeom prst="rect">
            <a:avLst/>
          </a:prstGeom>
        </p:spPr>
        <p:txBody>
          <a:bodyPr wrap="square">
            <a:spAutoFit/>
          </a:bodyPr>
          <a:lstStyle/>
          <a:p>
            <a:pPr algn="ctr">
              <a:lnSpc>
                <a:spcPct val="125000"/>
              </a:lnSpc>
              <a:defRPr/>
            </a:pPr>
            <a:r>
              <a:rPr lang="en-US" altLang="zh-CN" sz="10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TCV-CPPA</a:t>
            </a:r>
            <a:r>
              <a:rPr lang="zh-CN" altLang="en-US" sz="10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方案认证流程</a:t>
            </a:r>
          </a:p>
        </p:txBody>
      </p:sp>
      <p:sp>
        <p:nvSpPr>
          <p:cNvPr id="9" name="矩形 8">
            <a:extLst>
              <a:ext uri="{FF2B5EF4-FFF2-40B4-BE49-F238E27FC236}">
                <a16:creationId xmlns:a16="http://schemas.microsoft.com/office/drawing/2014/main" id="{F376CF6C-F2CE-E9CE-5824-0B45BF0724A7}"/>
              </a:ext>
            </a:extLst>
          </p:cNvPr>
          <p:cNvSpPr/>
          <p:nvPr/>
        </p:nvSpPr>
        <p:spPr bwMode="auto">
          <a:xfrm>
            <a:off x="4267200" y="3193576"/>
            <a:ext cx="1123950" cy="279399"/>
          </a:xfrm>
          <a:prstGeom prst="rect">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E8B677CA-45A4-0D63-E3A4-2050A914DBA1}"/>
              </a:ext>
            </a:extLst>
          </p:cNvPr>
          <p:cNvSpPr/>
          <p:nvPr/>
        </p:nvSpPr>
        <p:spPr bwMode="auto">
          <a:xfrm>
            <a:off x="2392349" y="2458978"/>
            <a:ext cx="1123950" cy="279399"/>
          </a:xfrm>
          <a:prstGeom prst="rect">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97CAB88C-06BC-7EAE-44D7-7F0678A70868}"/>
              </a:ext>
            </a:extLst>
          </p:cNvPr>
          <p:cNvSpPr/>
          <p:nvPr/>
        </p:nvSpPr>
        <p:spPr bwMode="auto">
          <a:xfrm>
            <a:off x="5068047" y="6348549"/>
            <a:ext cx="1072040" cy="211229"/>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75506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ppt_x"/>
                                          </p:val>
                                        </p:tav>
                                        <p:tav tm="100000">
                                          <p:val>
                                            <p:strVal val="#ppt_x"/>
                                          </p:val>
                                        </p:tav>
                                      </p:tavLst>
                                    </p:anim>
                                    <p:anim calcmode="lin" valueType="num">
                                      <p:cBhvr additive="base">
                                        <p:cTn id="1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P spid="5" grpId="0" animBg="1"/>
      <p:bldP spid="11" grpId="0"/>
      <p:bldP spid="9" grpId="0" animBg="1"/>
      <p:bldP spid="12" grpId="0" animBg="1"/>
      <p:bldP spid="1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515D2F-E445-65BB-546A-1620922DF792}"/>
              </a:ext>
            </a:extLst>
          </p:cNvPr>
          <p:cNvSpPr>
            <a:spLocks noGrp="1"/>
          </p:cNvSpPr>
          <p:nvPr>
            <p:ph type="title"/>
          </p:nvPr>
        </p:nvSpPr>
        <p:spPr/>
        <p:txBody>
          <a:bodyPr/>
          <a:lstStyle/>
          <a:p>
            <a:r>
              <a:rPr lang="en-US" altLang="zh-CN" dirty="0"/>
              <a:t>3.2 </a:t>
            </a:r>
            <a:r>
              <a:rPr lang="zh-CN" altLang="en-US" dirty="0"/>
              <a:t>性能评估</a:t>
            </a:r>
          </a:p>
        </p:txBody>
      </p:sp>
      <p:pic>
        <p:nvPicPr>
          <p:cNvPr id="4" name="图片 3">
            <a:extLst>
              <a:ext uri="{FF2B5EF4-FFF2-40B4-BE49-F238E27FC236}">
                <a16:creationId xmlns:a16="http://schemas.microsoft.com/office/drawing/2014/main" id="{8E09488D-C6B1-1D4A-A90D-7C7DA5594CAE}"/>
              </a:ext>
            </a:extLst>
          </p:cNvPr>
          <p:cNvPicPr>
            <a:picLocks noChangeAspect="1"/>
          </p:cNvPicPr>
          <p:nvPr/>
        </p:nvPicPr>
        <p:blipFill rotWithShape="1">
          <a:blip r:embed="rId3">
            <a:extLst>
              <a:ext uri="{28A0092B-C50C-407E-A947-70E740481C1C}">
                <a14:useLocalDpi xmlns:a14="http://schemas.microsoft.com/office/drawing/2010/main" val="0"/>
              </a:ext>
            </a:extLst>
          </a:blip>
          <a:srcRect l="4232" t="10200" r="7878" b="4515"/>
          <a:stretch/>
        </p:blipFill>
        <p:spPr bwMode="auto">
          <a:xfrm>
            <a:off x="256523" y="3543628"/>
            <a:ext cx="4139942" cy="3012971"/>
          </a:xfrm>
          <a:prstGeom prst="rect">
            <a:avLst/>
          </a:prstGeom>
          <a:ln>
            <a:noFill/>
          </a:ln>
          <a:extLst>
            <a:ext uri="{53640926-AAD7-44D8-BBD7-CCE9431645EC}">
              <a14:shadowObscured xmlns:a14="http://schemas.microsoft.com/office/drawing/2010/main"/>
            </a:ext>
          </a:extLst>
        </p:spPr>
      </p:pic>
      <p:sp>
        <p:nvSpPr>
          <p:cNvPr id="7" name="Rectangle 33">
            <a:extLst>
              <a:ext uri="{FF2B5EF4-FFF2-40B4-BE49-F238E27FC236}">
                <a16:creationId xmlns:a16="http://schemas.microsoft.com/office/drawing/2014/main" id="{EAA6453E-4FC2-D72E-8618-E661283B7FFA}"/>
              </a:ext>
            </a:extLst>
          </p:cNvPr>
          <p:cNvSpPr/>
          <p:nvPr/>
        </p:nvSpPr>
        <p:spPr>
          <a:xfrm>
            <a:off x="3505751" y="6448433"/>
            <a:ext cx="3757100"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消息签名和单个消息验证计算开销对比</a:t>
            </a:r>
          </a:p>
        </p:txBody>
      </p:sp>
      <mc:AlternateContent xmlns:mc="http://schemas.openxmlformats.org/markup-compatibility/2006" xmlns:a14="http://schemas.microsoft.com/office/drawing/2010/main">
        <mc:Choice Requires="a14">
          <p:graphicFrame>
            <p:nvGraphicFramePr>
              <p:cNvPr id="13" name="表格 12">
                <a:extLst>
                  <a:ext uri="{FF2B5EF4-FFF2-40B4-BE49-F238E27FC236}">
                    <a16:creationId xmlns:a16="http://schemas.microsoft.com/office/drawing/2014/main" id="{3AE37566-2D3E-86F1-4431-8CC95A6B2E3B}"/>
                  </a:ext>
                </a:extLst>
              </p:cNvPr>
              <p:cNvGraphicFramePr>
                <a:graphicFrameLocks noGrp="1"/>
              </p:cNvGraphicFramePr>
              <p:nvPr>
                <p:extLst>
                  <p:ext uri="{D42A27DB-BD31-4B8C-83A1-F6EECF244321}">
                    <p14:modId xmlns:p14="http://schemas.microsoft.com/office/powerpoint/2010/main" val="2241311959"/>
                  </p:ext>
                </p:extLst>
              </p:nvPr>
            </p:nvGraphicFramePr>
            <p:xfrm>
              <a:off x="646216" y="1373491"/>
              <a:ext cx="3654198" cy="2167066"/>
            </p:xfrm>
            <a:graphic>
              <a:graphicData uri="http://schemas.openxmlformats.org/drawingml/2006/table">
                <a:tbl>
                  <a:tblPr firstRow="1" firstCol="1" bandRow="1"/>
                  <a:tblGrid>
                    <a:gridCol w="537210">
                      <a:extLst>
                        <a:ext uri="{9D8B030D-6E8A-4147-A177-3AD203B41FA5}">
                          <a16:colId xmlns:a16="http://schemas.microsoft.com/office/drawing/2014/main" val="4289881281"/>
                        </a:ext>
                      </a:extLst>
                    </a:gridCol>
                    <a:gridCol w="3116988">
                      <a:extLst>
                        <a:ext uri="{9D8B030D-6E8A-4147-A177-3AD203B41FA5}">
                          <a16:colId xmlns:a16="http://schemas.microsoft.com/office/drawing/2014/main" val="72275723"/>
                        </a:ext>
                      </a:extLst>
                    </a:gridCol>
                  </a:tblGrid>
                  <a:tr h="0">
                    <a:tc>
                      <a:txBody>
                        <a:bodyPr/>
                        <a:lstStyle/>
                        <a:p>
                          <a:pPr algn="ctr">
                            <a:lnSpc>
                              <a:spcPct val="150000"/>
                            </a:lnSpc>
                          </a:pPr>
                          <a:r>
                            <a:rPr lang="zh-CN" sz="1050" kern="100" dirty="0">
                              <a:effectLst/>
                              <a:latin typeface="Times New Roman" panose="02020603050405020304" pitchFamily="18" charset="0"/>
                              <a:ea typeface="宋体" panose="02010600030101010101" pitchFamily="2" charset="-122"/>
                            </a:rPr>
                            <a:t>符号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pPr>
                          <a:r>
                            <a:rPr lang="zh-CN" sz="1050" kern="100">
                              <a:effectLst/>
                              <a:latin typeface="Times New Roman" panose="02020603050405020304" pitchFamily="18" charset="0"/>
                              <a:ea typeface="宋体" panose="02010600030101010101" pitchFamily="2" charset="-122"/>
                            </a:rPr>
                            <a:t>密码操作定义</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70462077"/>
                      </a:ext>
                    </a:extLst>
                  </a:tr>
                  <a:tr h="0">
                    <a:tc>
                      <a:txBody>
                        <a:bodyPr/>
                        <a:lstStyle/>
                        <a:p>
                          <a:pPr algn="ctr">
                            <a:lnSpc>
                              <a:spcPct val="150000"/>
                            </a:lnSpc>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ea typeface="Cambria Math" panose="02040503050406030204" pitchFamily="18" charset="0"/>
                                      </a:rPr>
                                    </m:ctrlPr>
                                  </m:sSubPr>
                                  <m:e>
                                    <m:r>
                                      <a:rPr lang="en-US" sz="1050" i="1" kern="0">
                                        <a:effectLst/>
                                        <a:latin typeface="Cambria Math" panose="02040503050406030204" pitchFamily="18" charset="0"/>
                                        <a:ea typeface="宋体" panose="02010600030101010101" pitchFamily="2" charset="-122"/>
                                      </a:rPr>
                                      <m:t>𝑇</m:t>
                                    </m:r>
                                  </m:e>
                                  <m:sub>
                                    <m:r>
                                      <a:rPr lang="en-US" sz="1050" i="1" kern="100">
                                        <a:effectLst/>
                                        <a:latin typeface="Cambria Math" panose="02040503050406030204" pitchFamily="18" charset="0"/>
                                        <a:ea typeface="宋体" panose="02010600030101010101" pitchFamily="2" charset="-122"/>
                                      </a:rPr>
                                      <m:t>𝑏𝑝</m:t>
                                    </m:r>
                                  </m:sub>
                                </m:sSub>
                              </m:oMath>
                            </m:oMathPara>
                          </a14:m>
                          <a:endParaRPr lang="zh-CN" sz="105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zh-CN" sz="1050" kern="100">
                              <a:effectLst/>
                              <a:latin typeface="Times New Roman" panose="02020603050405020304" pitchFamily="18" charset="0"/>
                              <a:ea typeface="宋体" panose="02010600030101010101" pitchFamily="2" charset="-122"/>
                            </a:rPr>
                            <a:t>双线性对配对运算</a:t>
                          </a:r>
                          <a14:m>
                            <m:oMath xmlns:m="http://schemas.openxmlformats.org/officeDocument/2006/math">
                              <m:acc>
                                <m:accPr>
                                  <m:chr m:val="̅"/>
                                  <m:ctrlPr>
                                    <a:rPr lang="zh-CN" sz="105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sz="1050" i="1" kern="100">
                                      <a:effectLst/>
                                      <a:latin typeface="Cambria Math" panose="02040503050406030204" pitchFamily="18" charset="0"/>
                                      <a:ea typeface="宋体" panose="02010600030101010101" pitchFamily="2" charset="-122"/>
                                    </a:rPr>
                                    <m:t>𝑒</m:t>
                                  </m:r>
                                </m:e>
                              </m:acc>
                              <m:d>
                                <m:dPr>
                                  <m:ctrlPr>
                                    <a:rPr lang="zh-CN" sz="1050" i="1" kern="100">
                                      <a:effectLst/>
                                      <a:latin typeface="Cambria Math" panose="02040503050406030204" pitchFamily="18" charset="0"/>
                                      <a:ea typeface="Cambria Math" panose="02040503050406030204" pitchFamily="18" charset="0"/>
                                    </a:rPr>
                                  </m:ctrlPr>
                                </m:dPr>
                                <m:e>
                                  <m:acc>
                                    <m:accPr>
                                      <m:chr m:val="̅"/>
                                      <m:ctrlPr>
                                        <a:rPr lang="zh-CN" sz="105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sz="1050" i="1" kern="100">
                                          <a:effectLst/>
                                          <a:latin typeface="Cambria Math" panose="02040503050406030204" pitchFamily="18" charset="0"/>
                                          <a:ea typeface="宋体" panose="02010600030101010101" pitchFamily="2" charset="-122"/>
                                        </a:rPr>
                                        <m:t>𝑃</m:t>
                                      </m:r>
                                    </m:e>
                                  </m:acc>
                                  <m:r>
                                    <a:rPr lang="en-US" sz="1050" i="1" kern="100">
                                      <a:effectLst/>
                                      <a:latin typeface="Cambria Math" panose="02040503050406030204" pitchFamily="18" charset="0"/>
                                      <a:ea typeface="宋体" panose="02010600030101010101" pitchFamily="2" charset="-122"/>
                                    </a:rPr>
                                    <m:t>,</m:t>
                                  </m:r>
                                  <m:acc>
                                    <m:accPr>
                                      <m:chr m:val="̅"/>
                                      <m:ctrlPr>
                                        <a:rPr lang="zh-CN" sz="105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sz="1050" i="1" kern="100">
                                          <a:effectLst/>
                                          <a:latin typeface="Cambria Math" panose="02040503050406030204" pitchFamily="18" charset="0"/>
                                          <a:ea typeface="宋体" panose="02010600030101010101" pitchFamily="2" charset="-122"/>
                                        </a:rPr>
                                        <m:t>𝑄</m:t>
                                      </m:r>
                                    </m:e>
                                  </m:acc>
                                </m:e>
                              </m:d>
                            </m:oMath>
                          </a14:m>
                          <a:r>
                            <a:rPr lang="zh-CN" sz="1050" kern="100">
                              <a:effectLst/>
                              <a:latin typeface="Times New Roman" panose="02020603050405020304" pitchFamily="18" charset="0"/>
                              <a:ea typeface="宋体" panose="02010600030101010101" pitchFamily="2" charset="-122"/>
                            </a:rPr>
                            <a:t>的执行时间，</a:t>
                          </a:r>
                          <a14:m>
                            <m:oMath xmlns:m="http://schemas.openxmlformats.org/officeDocument/2006/math">
                              <m:acc>
                                <m:accPr>
                                  <m:chr m:val="̅"/>
                                  <m:ctrlPr>
                                    <a:rPr lang="zh-CN" sz="105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sz="1050" i="1" kern="100">
                                      <a:effectLst/>
                                      <a:latin typeface="Cambria Math" panose="02040503050406030204" pitchFamily="18" charset="0"/>
                                      <a:ea typeface="宋体" panose="02010600030101010101" pitchFamily="2" charset="-122"/>
                                    </a:rPr>
                                    <m:t>𝑃</m:t>
                                  </m:r>
                                </m:e>
                              </m:acc>
                              <m:r>
                                <a:rPr lang="en-US" sz="1050" i="1" kern="100">
                                  <a:effectLst/>
                                  <a:latin typeface="Cambria Math" panose="02040503050406030204" pitchFamily="18" charset="0"/>
                                  <a:ea typeface="宋体" panose="02010600030101010101" pitchFamily="2" charset="-122"/>
                                </a:rPr>
                                <m:t>,</m:t>
                              </m:r>
                              <m:acc>
                                <m:accPr>
                                  <m:chr m:val="̅"/>
                                  <m:ctrlPr>
                                    <a:rPr lang="zh-CN" sz="105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sz="1050" i="1" kern="100">
                                      <a:effectLst/>
                                      <a:latin typeface="Cambria Math" panose="02040503050406030204" pitchFamily="18" charset="0"/>
                                      <a:ea typeface="宋体" panose="02010600030101010101" pitchFamily="2" charset="-122"/>
                                    </a:rPr>
                                    <m:t>𝑄</m:t>
                                  </m:r>
                                </m:e>
                              </m:acc>
                              <m:r>
                                <a:rPr lang="en-US" sz="1050" i="1" kern="100">
                                  <a:effectLst/>
                                  <a:latin typeface="Cambria Math" panose="02040503050406030204" pitchFamily="18" charset="0"/>
                                  <a:ea typeface="宋体" panose="02010600030101010101" pitchFamily="2" charset="-122"/>
                                </a:rPr>
                                <m:t>∈</m:t>
                              </m:r>
                              <m:sSub>
                                <m:sSubPr>
                                  <m:ctrlPr>
                                    <a:rPr lang="zh-CN" sz="1050" i="1" kern="100">
                                      <a:effectLst/>
                                      <a:latin typeface="Cambria Math" panose="02040503050406030204" pitchFamily="18" charset="0"/>
                                      <a:ea typeface="Cambria Math" panose="02040503050406030204" pitchFamily="18" charset="0"/>
                                    </a:rPr>
                                  </m:ctrlPr>
                                </m:sSubPr>
                                <m:e>
                                  <m:r>
                                    <a:rPr lang="en-US" sz="1050" i="1" kern="100">
                                      <a:effectLst/>
                                      <a:latin typeface="Cambria Math" panose="02040503050406030204" pitchFamily="18" charset="0"/>
                                      <a:ea typeface="宋体" panose="02010600030101010101" pitchFamily="2" charset="-122"/>
                                    </a:rPr>
                                    <m:t>𝐺</m:t>
                                  </m:r>
                                </m:e>
                                <m:sub>
                                  <m:r>
                                    <a:rPr lang="en-US" sz="1050" i="1" kern="100">
                                      <a:effectLst/>
                                      <a:latin typeface="Cambria Math" panose="02040503050406030204" pitchFamily="18" charset="0"/>
                                      <a:ea typeface="宋体" panose="02010600030101010101" pitchFamily="2" charset="-122"/>
                                    </a:rPr>
                                    <m:t>1</m:t>
                                  </m:r>
                                </m:sub>
                              </m:sSub>
                            </m:oMath>
                          </a14:m>
                          <a:endParaRPr lang="zh-CN" sz="105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6013089"/>
                      </a:ext>
                    </a:extLst>
                  </a:tr>
                  <a:tr h="0">
                    <a:tc>
                      <a:txBody>
                        <a:bodyPr/>
                        <a:lstStyle/>
                        <a:p>
                          <a:pPr algn="ctr">
                            <a:lnSpc>
                              <a:spcPct val="150000"/>
                            </a:lnSpc>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ea typeface="Cambria Math" panose="02040503050406030204" pitchFamily="18" charset="0"/>
                                      </a:rPr>
                                    </m:ctrlPr>
                                  </m:sSubPr>
                                  <m:e>
                                    <m:r>
                                      <a:rPr lang="en-US" sz="1050" i="1" kern="0">
                                        <a:effectLst/>
                                        <a:latin typeface="Cambria Math" panose="02040503050406030204" pitchFamily="18" charset="0"/>
                                        <a:ea typeface="宋体" panose="02010600030101010101" pitchFamily="2" charset="-122"/>
                                      </a:rPr>
                                      <m:t>𝑇</m:t>
                                    </m:r>
                                  </m:e>
                                  <m:sub>
                                    <m:r>
                                      <a:rPr lang="en-US" sz="1050" i="1" kern="100">
                                        <a:effectLst/>
                                        <a:latin typeface="Cambria Math" panose="02040503050406030204" pitchFamily="18" charset="0"/>
                                        <a:ea typeface="宋体" panose="02010600030101010101" pitchFamily="2" charset="-122"/>
                                      </a:rPr>
                                      <m:t>𝑏𝑎</m:t>
                                    </m:r>
                                  </m:sub>
                                </m:sSub>
                              </m:oMath>
                            </m:oMathPara>
                          </a14:m>
                          <a:endParaRPr lang="zh-CN" sz="105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14:m>
                            <m:oMath xmlns:m="http://schemas.openxmlformats.org/officeDocument/2006/math">
                              <m:sSub>
                                <m:sSubPr>
                                  <m:ctrlPr>
                                    <a:rPr lang="zh-CN" sz="1050" i="1" kern="100">
                                      <a:effectLst/>
                                      <a:latin typeface="Cambria Math" panose="02040503050406030204" pitchFamily="18" charset="0"/>
                                      <a:ea typeface="Cambria Math" panose="02040503050406030204" pitchFamily="18" charset="0"/>
                                    </a:rPr>
                                  </m:ctrlPr>
                                </m:sSubPr>
                                <m:e>
                                  <m:r>
                                    <a:rPr lang="en-US" sz="1050" i="1" kern="100">
                                      <a:effectLst/>
                                      <a:latin typeface="Cambria Math" panose="02040503050406030204" pitchFamily="18" charset="0"/>
                                      <a:ea typeface="宋体" panose="02010600030101010101" pitchFamily="2" charset="-122"/>
                                    </a:rPr>
                                    <m:t>𝐺</m:t>
                                  </m:r>
                                </m:e>
                                <m:sub>
                                  <m:r>
                                    <a:rPr lang="en-US" sz="1050" i="1" kern="100">
                                      <a:effectLst/>
                                      <a:latin typeface="Cambria Math" panose="02040503050406030204" pitchFamily="18" charset="0"/>
                                      <a:ea typeface="宋体" panose="02010600030101010101" pitchFamily="2" charset="-122"/>
                                    </a:rPr>
                                    <m:t>1</m:t>
                                  </m:r>
                                </m:sub>
                              </m:sSub>
                            </m:oMath>
                          </a14:m>
                          <a:r>
                            <a:rPr lang="zh-CN" sz="1050" kern="100" dirty="0">
                              <a:effectLst/>
                              <a:latin typeface="Times New Roman" panose="02020603050405020304" pitchFamily="18" charset="0"/>
                              <a:ea typeface="宋体" panose="02010600030101010101" pitchFamily="2" charset="-122"/>
                            </a:rPr>
                            <a:t>上加法运算</a:t>
                          </a:r>
                          <a14:m>
                            <m:oMath xmlns:m="http://schemas.openxmlformats.org/officeDocument/2006/math">
                              <m:acc>
                                <m:accPr>
                                  <m:chr m:val="̅"/>
                                  <m:ctrlPr>
                                    <a:rPr lang="zh-CN" sz="105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sz="1050" i="1" kern="100">
                                      <a:effectLst/>
                                      <a:latin typeface="Cambria Math" panose="02040503050406030204" pitchFamily="18" charset="0"/>
                                      <a:ea typeface="宋体" panose="02010600030101010101" pitchFamily="2" charset="-122"/>
                                    </a:rPr>
                                    <m:t>𝑃</m:t>
                                  </m:r>
                                </m:e>
                              </m:acc>
                              <m:r>
                                <a:rPr lang="en-US" sz="1050" i="1" kern="100">
                                  <a:effectLst/>
                                  <a:latin typeface="Cambria Math" panose="02040503050406030204" pitchFamily="18" charset="0"/>
                                  <a:ea typeface="宋体" panose="02010600030101010101" pitchFamily="2" charset="-122"/>
                                </a:rPr>
                                <m:t>+</m:t>
                              </m:r>
                              <m:acc>
                                <m:accPr>
                                  <m:chr m:val="̅"/>
                                  <m:ctrlPr>
                                    <a:rPr lang="zh-CN" sz="105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sz="1050" i="1" kern="100">
                                      <a:effectLst/>
                                      <a:latin typeface="Cambria Math" panose="02040503050406030204" pitchFamily="18" charset="0"/>
                                      <a:ea typeface="宋体" panose="02010600030101010101" pitchFamily="2" charset="-122"/>
                                    </a:rPr>
                                    <m:t>𝑄</m:t>
                                  </m:r>
                                </m:e>
                              </m:acc>
                            </m:oMath>
                          </a14:m>
                          <a:r>
                            <a:rPr lang="zh-CN" sz="1050" kern="100" dirty="0">
                              <a:effectLst/>
                              <a:latin typeface="Times New Roman" panose="02020603050405020304" pitchFamily="18" charset="0"/>
                              <a:ea typeface="宋体" panose="02010600030101010101" pitchFamily="2" charset="-122"/>
                            </a:rPr>
                            <a:t>的执行时间</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45522588"/>
                      </a:ext>
                    </a:extLst>
                  </a:tr>
                  <a:tr h="0">
                    <a:tc>
                      <a:txBody>
                        <a:bodyPr/>
                        <a:lstStyle/>
                        <a:p>
                          <a:pPr algn="ctr">
                            <a:lnSpc>
                              <a:spcPct val="150000"/>
                            </a:lnSpc>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ea typeface="Cambria Math" panose="02040503050406030204" pitchFamily="18" charset="0"/>
                                      </a:rPr>
                                    </m:ctrlPr>
                                  </m:sSubPr>
                                  <m:e>
                                    <m:r>
                                      <a:rPr lang="en-US" sz="1050" i="1" kern="0">
                                        <a:effectLst/>
                                        <a:latin typeface="Cambria Math" panose="02040503050406030204" pitchFamily="18" charset="0"/>
                                        <a:ea typeface="宋体" panose="02010600030101010101" pitchFamily="2" charset="-122"/>
                                      </a:rPr>
                                      <m:t>𝑇</m:t>
                                    </m:r>
                                  </m:e>
                                  <m:sub>
                                    <m:r>
                                      <a:rPr lang="en-US" sz="1050" i="1" kern="100">
                                        <a:effectLst/>
                                        <a:latin typeface="Cambria Math" panose="02040503050406030204" pitchFamily="18" charset="0"/>
                                        <a:ea typeface="宋体" panose="02010600030101010101" pitchFamily="2" charset="-122"/>
                                      </a:rPr>
                                      <m:t>𝑏𝑚</m:t>
                                    </m:r>
                                  </m:sub>
                                </m:sSub>
                              </m:oMath>
                            </m:oMathPara>
                          </a14:m>
                          <a:endParaRPr lang="zh-CN" sz="105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14:m>
                            <m:oMath xmlns:m="http://schemas.openxmlformats.org/officeDocument/2006/math">
                              <m:sSub>
                                <m:sSubPr>
                                  <m:ctrlPr>
                                    <a:rPr lang="zh-CN" sz="1050" i="1" kern="100">
                                      <a:effectLst/>
                                      <a:latin typeface="Cambria Math" panose="02040503050406030204" pitchFamily="18" charset="0"/>
                                      <a:ea typeface="Cambria Math" panose="02040503050406030204" pitchFamily="18" charset="0"/>
                                    </a:rPr>
                                  </m:ctrlPr>
                                </m:sSubPr>
                                <m:e>
                                  <m:r>
                                    <a:rPr lang="en-US" sz="1050" i="1" kern="100">
                                      <a:effectLst/>
                                      <a:latin typeface="Cambria Math" panose="02040503050406030204" pitchFamily="18" charset="0"/>
                                      <a:ea typeface="宋体" panose="02010600030101010101" pitchFamily="2" charset="-122"/>
                                    </a:rPr>
                                    <m:t>𝐺</m:t>
                                  </m:r>
                                </m:e>
                                <m:sub>
                                  <m:r>
                                    <a:rPr lang="en-US" sz="1050" i="1" kern="100">
                                      <a:effectLst/>
                                      <a:latin typeface="Cambria Math" panose="02040503050406030204" pitchFamily="18" charset="0"/>
                                      <a:ea typeface="宋体" panose="02010600030101010101" pitchFamily="2" charset="-122"/>
                                    </a:rPr>
                                    <m:t>1</m:t>
                                  </m:r>
                                </m:sub>
                              </m:sSub>
                            </m:oMath>
                          </a14:m>
                          <a:r>
                            <a:rPr lang="zh-CN" sz="1050" kern="100" dirty="0">
                              <a:effectLst/>
                              <a:latin typeface="Times New Roman" panose="02020603050405020304" pitchFamily="18" charset="0"/>
                              <a:ea typeface="宋体" panose="02010600030101010101" pitchFamily="2" charset="-122"/>
                            </a:rPr>
                            <a:t>上标量乘法运算</a:t>
                          </a:r>
                          <a14:m>
                            <m:oMath xmlns:m="http://schemas.openxmlformats.org/officeDocument/2006/math">
                              <m:r>
                                <a:rPr lang="en-US" sz="1050" i="1" kern="100">
                                  <a:effectLst/>
                                  <a:latin typeface="Cambria Math" panose="02040503050406030204" pitchFamily="18" charset="0"/>
                                  <a:ea typeface="宋体" panose="02010600030101010101" pitchFamily="2" charset="-122"/>
                                </a:rPr>
                                <m:t>𝑥</m:t>
                              </m:r>
                              <m:acc>
                                <m:accPr>
                                  <m:chr m:val="̅"/>
                                  <m:ctrlPr>
                                    <a:rPr lang="zh-CN" sz="105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sz="1050" i="1" kern="100">
                                      <a:effectLst/>
                                      <a:latin typeface="Cambria Math" panose="02040503050406030204" pitchFamily="18" charset="0"/>
                                      <a:ea typeface="宋体" panose="02010600030101010101" pitchFamily="2" charset="-122"/>
                                    </a:rPr>
                                    <m:t>𝑃</m:t>
                                  </m:r>
                                </m:e>
                              </m:acc>
                            </m:oMath>
                          </a14:m>
                          <a:r>
                            <a:rPr lang="zh-CN" sz="1050" kern="100" dirty="0">
                              <a:effectLst/>
                              <a:latin typeface="Times New Roman" panose="02020603050405020304" pitchFamily="18" charset="0"/>
                              <a:ea typeface="宋体" panose="02010600030101010101" pitchFamily="2" charset="-122"/>
                            </a:rPr>
                            <a:t>的执行时间</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06423929"/>
                      </a:ext>
                    </a:extLst>
                  </a:tr>
                  <a:tr h="0">
                    <a:tc>
                      <a:txBody>
                        <a:bodyPr/>
                        <a:lstStyle/>
                        <a:p>
                          <a:pPr algn="ctr">
                            <a:lnSpc>
                              <a:spcPct val="150000"/>
                            </a:lnSpc>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ea typeface="Cambria Math" panose="02040503050406030204" pitchFamily="18" charset="0"/>
                                      </a:rPr>
                                    </m:ctrlPr>
                                  </m:sSubPr>
                                  <m:e>
                                    <m:r>
                                      <a:rPr lang="en-US" sz="1050" i="1" kern="0">
                                        <a:effectLst/>
                                        <a:latin typeface="Cambria Math" panose="02040503050406030204" pitchFamily="18" charset="0"/>
                                        <a:ea typeface="宋体" panose="02010600030101010101" pitchFamily="2" charset="-122"/>
                                      </a:rPr>
                                      <m:t>𝑇</m:t>
                                    </m:r>
                                  </m:e>
                                  <m:sub>
                                    <m:r>
                                      <a:rPr lang="en-US" sz="1050" i="1" kern="100">
                                        <a:effectLst/>
                                        <a:latin typeface="Cambria Math" panose="02040503050406030204" pitchFamily="18" charset="0"/>
                                        <a:ea typeface="宋体" panose="02010600030101010101" pitchFamily="2" charset="-122"/>
                                      </a:rPr>
                                      <m:t>𝑚𝑡𝑝</m:t>
                                    </m:r>
                                  </m:sub>
                                </m:sSub>
                              </m:oMath>
                            </m:oMathPara>
                          </a14:m>
                          <a:endParaRPr lang="zh-CN" sz="105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zh-CN" sz="1050" kern="100">
                              <a:effectLst/>
                              <a:latin typeface="Times New Roman" panose="02020603050405020304" pitchFamily="18" charset="0"/>
                              <a:ea typeface="宋体" panose="02010600030101010101" pitchFamily="2" charset="-122"/>
                            </a:rPr>
                            <a:t>双线性对上的</a:t>
                          </a:r>
                          <a:r>
                            <a:rPr lang="en-US" sz="1050" kern="100">
                              <a:effectLst/>
                              <a:latin typeface="Times New Roman" panose="02020603050405020304" pitchFamily="18" charset="0"/>
                              <a:ea typeface="宋体" panose="02010600030101010101" pitchFamily="2" charset="-122"/>
                            </a:rPr>
                            <a:t>Map-To-Point</a:t>
                          </a:r>
                          <a:r>
                            <a:rPr lang="zh-CN" sz="1050" kern="100">
                              <a:effectLst/>
                              <a:latin typeface="Times New Roman" panose="02020603050405020304" pitchFamily="18" charset="0"/>
                              <a:ea typeface="宋体" panose="02010600030101010101" pitchFamily="2" charset="-122"/>
                            </a:rPr>
                            <a:t>散列运算的执行时间</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61796630"/>
                      </a:ext>
                    </a:extLst>
                  </a:tr>
                  <a:tr h="0">
                    <a:tc>
                      <a:txBody>
                        <a:bodyPr/>
                        <a:lstStyle/>
                        <a:p>
                          <a:pPr algn="ctr">
                            <a:lnSpc>
                              <a:spcPct val="150000"/>
                            </a:lnSpc>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ea typeface="Cambria Math" panose="02040503050406030204" pitchFamily="18" charset="0"/>
                                      </a:rPr>
                                    </m:ctrlPr>
                                  </m:sSubPr>
                                  <m:e>
                                    <m:r>
                                      <a:rPr lang="en-US" sz="1050" i="1" kern="0">
                                        <a:effectLst/>
                                        <a:latin typeface="Cambria Math" panose="02040503050406030204" pitchFamily="18" charset="0"/>
                                        <a:ea typeface="宋体" panose="02010600030101010101" pitchFamily="2" charset="-122"/>
                                      </a:rPr>
                                      <m:t>𝑇</m:t>
                                    </m:r>
                                  </m:e>
                                  <m:sub>
                                    <m:r>
                                      <a:rPr lang="en-US" sz="1050" i="1" kern="100">
                                        <a:effectLst/>
                                        <a:latin typeface="Cambria Math" panose="02040503050406030204" pitchFamily="18" charset="0"/>
                                        <a:ea typeface="宋体" panose="02010600030101010101" pitchFamily="2" charset="-122"/>
                                      </a:rPr>
                                      <m:t>𝑒𝑎</m:t>
                                    </m:r>
                                  </m:sub>
                                </m:sSub>
                              </m:oMath>
                            </m:oMathPara>
                          </a14:m>
                          <a:endParaRPr lang="zh-CN" sz="105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14:m>
                            <m:oMath xmlns:m="http://schemas.openxmlformats.org/officeDocument/2006/math">
                              <m:r>
                                <a:rPr lang="en-US" sz="1050" i="1" kern="100">
                                  <a:effectLst/>
                                  <a:latin typeface="Cambria Math" panose="02040503050406030204" pitchFamily="18" charset="0"/>
                                  <a:ea typeface="宋体" panose="02010600030101010101" pitchFamily="2" charset="-122"/>
                                </a:rPr>
                                <m:t>𝐺</m:t>
                              </m:r>
                            </m:oMath>
                          </a14:m>
                          <a:r>
                            <a:rPr lang="zh-CN" sz="1050" kern="100" dirty="0">
                              <a:effectLst/>
                              <a:latin typeface="Times New Roman" panose="02020603050405020304" pitchFamily="18" charset="0"/>
                              <a:ea typeface="宋体" panose="02010600030101010101" pitchFamily="2" charset="-122"/>
                            </a:rPr>
                            <a:t>上加法运算</a:t>
                          </a:r>
                          <a14:m>
                            <m:oMath xmlns:m="http://schemas.openxmlformats.org/officeDocument/2006/math">
                              <m:r>
                                <a:rPr lang="en-US" sz="1050" i="1" kern="100">
                                  <a:effectLst/>
                                  <a:latin typeface="Cambria Math" panose="02040503050406030204" pitchFamily="18" charset="0"/>
                                  <a:ea typeface="宋体" panose="02010600030101010101" pitchFamily="2" charset="-122"/>
                                </a:rPr>
                                <m:t>𝑃</m:t>
                              </m:r>
                              <m:r>
                                <a:rPr lang="en-US" sz="1050" i="1" kern="100">
                                  <a:effectLst/>
                                  <a:latin typeface="Cambria Math" panose="02040503050406030204" pitchFamily="18" charset="0"/>
                                  <a:ea typeface="宋体" panose="02010600030101010101" pitchFamily="2" charset="-122"/>
                                </a:rPr>
                                <m:t>+</m:t>
                              </m:r>
                              <m:r>
                                <a:rPr lang="en-US" sz="1050" i="1" kern="100">
                                  <a:effectLst/>
                                  <a:latin typeface="Cambria Math" panose="02040503050406030204" pitchFamily="18" charset="0"/>
                                  <a:ea typeface="宋体" panose="02010600030101010101" pitchFamily="2" charset="-122"/>
                                </a:rPr>
                                <m:t>𝑄</m:t>
                              </m:r>
                            </m:oMath>
                          </a14:m>
                          <a:r>
                            <a:rPr lang="zh-CN" sz="1050" kern="100" dirty="0">
                              <a:effectLst/>
                              <a:latin typeface="Times New Roman" panose="02020603050405020304" pitchFamily="18" charset="0"/>
                              <a:ea typeface="宋体" panose="02010600030101010101" pitchFamily="2" charset="-122"/>
                            </a:rPr>
                            <a:t>的执行时间</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903041"/>
                      </a:ext>
                    </a:extLst>
                  </a:tr>
                  <a:tr h="0">
                    <a:tc>
                      <a:txBody>
                        <a:bodyPr/>
                        <a:lstStyle/>
                        <a:p>
                          <a:pPr algn="ctr">
                            <a:lnSpc>
                              <a:spcPct val="150000"/>
                            </a:lnSpc>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ea typeface="Cambria Math" panose="02040503050406030204" pitchFamily="18" charset="0"/>
                                      </a:rPr>
                                    </m:ctrlPr>
                                  </m:sSubPr>
                                  <m:e>
                                    <m:r>
                                      <a:rPr lang="en-US" sz="1050" i="1" kern="0">
                                        <a:effectLst/>
                                        <a:latin typeface="Cambria Math" panose="02040503050406030204" pitchFamily="18" charset="0"/>
                                        <a:ea typeface="宋体" panose="02010600030101010101" pitchFamily="2" charset="-122"/>
                                      </a:rPr>
                                      <m:t>𝑇</m:t>
                                    </m:r>
                                  </m:e>
                                  <m:sub>
                                    <m:r>
                                      <a:rPr lang="en-US" sz="1050" i="1" kern="100">
                                        <a:effectLst/>
                                        <a:latin typeface="Cambria Math" panose="02040503050406030204" pitchFamily="18" charset="0"/>
                                        <a:ea typeface="宋体" panose="02010600030101010101" pitchFamily="2" charset="-122"/>
                                      </a:rPr>
                                      <m:t>𝑒𝑠𝑚</m:t>
                                    </m:r>
                                  </m:sub>
                                </m:sSub>
                              </m:oMath>
                            </m:oMathPara>
                          </a14:m>
                          <a:endParaRPr lang="zh-CN" sz="1050" kern="100" dirty="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14:m>
                            <m:oMath xmlns:m="http://schemas.openxmlformats.org/officeDocument/2006/math">
                              <m:r>
                                <a:rPr lang="en-US" sz="1050" i="1" kern="100">
                                  <a:effectLst/>
                                  <a:latin typeface="Cambria Math" panose="02040503050406030204" pitchFamily="18" charset="0"/>
                                  <a:ea typeface="宋体" panose="02010600030101010101" pitchFamily="2" charset="-122"/>
                                </a:rPr>
                                <m:t>𝐺</m:t>
                              </m:r>
                            </m:oMath>
                          </a14:m>
                          <a:r>
                            <a:rPr lang="zh-CN" sz="1050" kern="100" dirty="0">
                              <a:effectLst/>
                              <a:latin typeface="Times New Roman" panose="02020603050405020304" pitchFamily="18" charset="0"/>
                              <a:ea typeface="宋体" panose="02010600030101010101" pitchFamily="2" charset="-122"/>
                            </a:rPr>
                            <a:t>上的小因子乘法运算</a:t>
                          </a:r>
                          <a14:m>
                            <m:oMath xmlns:m="http://schemas.openxmlformats.org/officeDocument/2006/math">
                              <m:sSub>
                                <m:sSubPr>
                                  <m:ctrlPr>
                                    <a:rPr lang="zh-CN" sz="1050" i="1" kern="100">
                                      <a:effectLst/>
                                      <a:latin typeface="Cambria Math" panose="02040503050406030204" pitchFamily="18" charset="0"/>
                                      <a:ea typeface="Cambria Math" panose="02040503050406030204" pitchFamily="18" charset="0"/>
                                    </a:rPr>
                                  </m:ctrlPr>
                                </m:sSubPr>
                                <m:e>
                                  <m:r>
                                    <a:rPr lang="en-US" sz="1050" i="1" kern="100">
                                      <a:effectLst/>
                                      <a:latin typeface="Cambria Math" panose="02040503050406030204" pitchFamily="18" charset="0"/>
                                      <a:ea typeface="宋体" panose="02010600030101010101" pitchFamily="2" charset="-122"/>
                                      <a:cs typeface="Malgun Gothic" panose="020B0503020000020004" pitchFamily="34" charset="-127"/>
                                    </a:rPr>
                                    <m:t>𝓌</m:t>
                                  </m:r>
                                </m:e>
                                <m:sub>
                                  <m:r>
                                    <a:rPr lang="en-US" sz="1050" i="1" kern="100">
                                      <a:effectLst/>
                                      <a:latin typeface="Cambria Math" panose="02040503050406030204" pitchFamily="18" charset="0"/>
                                      <a:ea typeface="宋体" panose="02010600030101010101" pitchFamily="2" charset="-122"/>
                                    </a:rPr>
                                    <m:t>𝑗</m:t>
                                  </m:r>
                                </m:sub>
                              </m:sSub>
                              <m:r>
                                <a:rPr lang="en-US" sz="1050" i="1" kern="100">
                                  <a:effectLst/>
                                  <a:latin typeface="Cambria Math" panose="02040503050406030204" pitchFamily="18" charset="0"/>
                                  <a:ea typeface="宋体" panose="02010600030101010101" pitchFamily="2" charset="-122"/>
                                </a:rPr>
                                <m:t>𝑃</m:t>
                              </m:r>
                            </m:oMath>
                          </a14:m>
                          <a:r>
                            <a:rPr lang="zh-CN" sz="1050" kern="100" dirty="0">
                              <a:effectLst/>
                              <a:latin typeface="Times New Roman" panose="02020603050405020304" pitchFamily="18" charset="0"/>
                              <a:ea typeface="宋体" panose="02010600030101010101" pitchFamily="2" charset="-122"/>
                            </a:rPr>
                            <a:t>的执行时间</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77308669"/>
                      </a:ext>
                    </a:extLst>
                  </a:tr>
                  <a:tr h="0">
                    <a:tc>
                      <a:txBody>
                        <a:bodyPr/>
                        <a:lstStyle/>
                        <a:p>
                          <a:pPr algn="ctr">
                            <a:lnSpc>
                              <a:spcPct val="150000"/>
                            </a:lnSpc>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ea typeface="Cambria Math" panose="02040503050406030204" pitchFamily="18" charset="0"/>
                                      </a:rPr>
                                    </m:ctrlPr>
                                  </m:sSubPr>
                                  <m:e>
                                    <m:r>
                                      <a:rPr lang="en-US" sz="1050" i="1" kern="0">
                                        <a:effectLst/>
                                        <a:latin typeface="Cambria Math" panose="02040503050406030204" pitchFamily="18" charset="0"/>
                                        <a:ea typeface="宋体" panose="02010600030101010101" pitchFamily="2" charset="-122"/>
                                      </a:rPr>
                                      <m:t>𝑇</m:t>
                                    </m:r>
                                  </m:e>
                                  <m:sub>
                                    <m:r>
                                      <a:rPr lang="en-US" sz="1050" i="1" kern="100">
                                        <a:effectLst/>
                                        <a:latin typeface="Cambria Math" panose="02040503050406030204" pitchFamily="18" charset="0"/>
                                        <a:ea typeface="宋体" panose="02010600030101010101" pitchFamily="2" charset="-122"/>
                                      </a:rPr>
                                      <m:t>𝑒𝑚</m:t>
                                    </m:r>
                                  </m:sub>
                                </m:sSub>
                              </m:oMath>
                            </m:oMathPara>
                          </a14:m>
                          <a:endParaRPr lang="zh-CN" sz="105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14:m>
                            <m:oMath xmlns:m="http://schemas.openxmlformats.org/officeDocument/2006/math">
                              <m:r>
                                <a:rPr lang="en-US" sz="1050" i="1" kern="100">
                                  <a:effectLst/>
                                  <a:latin typeface="Cambria Math" panose="02040503050406030204" pitchFamily="18" charset="0"/>
                                  <a:ea typeface="宋体" panose="02010600030101010101" pitchFamily="2" charset="-122"/>
                                </a:rPr>
                                <m:t>𝐺</m:t>
                              </m:r>
                            </m:oMath>
                          </a14:m>
                          <a:r>
                            <a:rPr lang="zh-CN" sz="1050" kern="100" dirty="0">
                              <a:effectLst/>
                              <a:latin typeface="Times New Roman" panose="02020603050405020304" pitchFamily="18" charset="0"/>
                              <a:ea typeface="宋体" panose="02010600030101010101" pitchFamily="2" charset="-122"/>
                            </a:rPr>
                            <a:t>上的标量乘法运算</a:t>
                          </a:r>
                          <a14:m>
                            <m:oMath xmlns:m="http://schemas.openxmlformats.org/officeDocument/2006/math">
                              <m:r>
                                <a:rPr lang="en-US" sz="1050" i="1" kern="100">
                                  <a:effectLst/>
                                  <a:latin typeface="Cambria Math" panose="02040503050406030204" pitchFamily="18" charset="0"/>
                                  <a:ea typeface="宋体" panose="02010600030101010101" pitchFamily="2" charset="-122"/>
                                </a:rPr>
                                <m:t>𝑥𝑃</m:t>
                              </m:r>
                            </m:oMath>
                          </a14:m>
                          <a:r>
                            <a:rPr lang="zh-CN" sz="1050" kern="100" dirty="0">
                              <a:effectLst/>
                              <a:latin typeface="Times New Roman" panose="02020603050405020304" pitchFamily="18" charset="0"/>
                              <a:ea typeface="宋体" panose="02010600030101010101" pitchFamily="2" charset="-122"/>
                            </a:rPr>
                            <a:t>的执行时间</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07728332"/>
                      </a:ext>
                    </a:extLst>
                  </a:tr>
                  <a:tr h="0">
                    <a:tc>
                      <a:txBody>
                        <a:bodyPr/>
                        <a:lstStyle/>
                        <a:p>
                          <a:pPr algn="ctr">
                            <a:lnSpc>
                              <a:spcPct val="150000"/>
                            </a:lnSpc>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ea typeface="Cambria Math" panose="02040503050406030204" pitchFamily="18" charset="0"/>
                                      </a:rPr>
                                    </m:ctrlPr>
                                  </m:sSubPr>
                                  <m:e>
                                    <m:r>
                                      <a:rPr lang="en-US" sz="1050" i="1" kern="0">
                                        <a:effectLst/>
                                        <a:latin typeface="Cambria Math" panose="02040503050406030204" pitchFamily="18" charset="0"/>
                                        <a:ea typeface="宋体" panose="02010600030101010101" pitchFamily="2" charset="-122"/>
                                      </a:rPr>
                                      <m:t>𝑇</m:t>
                                    </m:r>
                                  </m:e>
                                  <m:sub>
                                    <m:r>
                                      <a:rPr lang="en-US" sz="1050" i="1" kern="100">
                                        <a:effectLst/>
                                        <a:latin typeface="Cambria Math" panose="02040503050406030204" pitchFamily="18" charset="0"/>
                                        <a:ea typeface="宋体" panose="02010600030101010101" pitchFamily="2" charset="-122"/>
                                      </a:rPr>
                                      <m:t>h</m:t>
                                    </m:r>
                                  </m:sub>
                                </m:sSub>
                              </m:oMath>
                            </m:oMathPara>
                          </a14:m>
                          <a:endParaRPr lang="zh-CN" sz="105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zh-CN" sz="1050" kern="100" dirty="0">
                              <a:effectLst/>
                              <a:latin typeface="Times New Roman" panose="02020603050405020304" pitchFamily="18" charset="0"/>
                              <a:ea typeface="宋体" panose="02010600030101010101" pitchFamily="2" charset="-122"/>
                            </a:rPr>
                            <a:t>单向哈希函数运算的执行时间</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5058246"/>
                      </a:ext>
                    </a:extLst>
                  </a:tr>
                </a:tbl>
              </a:graphicData>
            </a:graphic>
          </p:graphicFrame>
        </mc:Choice>
        <mc:Fallback xmlns="">
          <p:graphicFrame>
            <p:nvGraphicFramePr>
              <p:cNvPr id="13" name="表格 12">
                <a:extLst>
                  <a:ext uri="{FF2B5EF4-FFF2-40B4-BE49-F238E27FC236}">
                    <a16:creationId xmlns:a16="http://schemas.microsoft.com/office/drawing/2014/main" id="{3AE37566-2D3E-86F1-4431-8CC95A6B2E3B}"/>
                  </a:ext>
                </a:extLst>
              </p:cNvPr>
              <p:cNvGraphicFramePr>
                <a:graphicFrameLocks noGrp="1"/>
              </p:cNvGraphicFramePr>
              <p:nvPr>
                <p:extLst>
                  <p:ext uri="{D42A27DB-BD31-4B8C-83A1-F6EECF244321}">
                    <p14:modId xmlns:p14="http://schemas.microsoft.com/office/powerpoint/2010/main" val="2241311959"/>
                  </p:ext>
                </p:extLst>
              </p:nvPr>
            </p:nvGraphicFramePr>
            <p:xfrm>
              <a:off x="646216" y="1373491"/>
              <a:ext cx="3654198" cy="2167066"/>
            </p:xfrm>
            <a:graphic>
              <a:graphicData uri="http://schemas.openxmlformats.org/drawingml/2006/table">
                <a:tbl>
                  <a:tblPr firstRow="1" firstCol="1" bandRow="1"/>
                  <a:tblGrid>
                    <a:gridCol w="537210">
                      <a:extLst>
                        <a:ext uri="{9D8B030D-6E8A-4147-A177-3AD203B41FA5}">
                          <a16:colId xmlns:a16="http://schemas.microsoft.com/office/drawing/2014/main" val="4289881281"/>
                        </a:ext>
                      </a:extLst>
                    </a:gridCol>
                    <a:gridCol w="3116988">
                      <a:extLst>
                        <a:ext uri="{9D8B030D-6E8A-4147-A177-3AD203B41FA5}">
                          <a16:colId xmlns:a16="http://schemas.microsoft.com/office/drawing/2014/main" val="72275723"/>
                        </a:ext>
                      </a:extLst>
                    </a:gridCol>
                  </a:tblGrid>
                  <a:tr h="209614">
                    <a:tc>
                      <a:txBody>
                        <a:bodyPr/>
                        <a:lstStyle/>
                        <a:p>
                          <a:pPr algn="ctr">
                            <a:lnSpc>
                              <a:spcPct val="150000"/>
                            </a:lnSpc>
                          </a:pPr>
                          <a:r>
                            <a:rPr lang="zh-CN" sz="1050" kern="100" dirty="0">
                              <a:effectLst/>
                              <a:latin typeface="Times New Roman" panose="02020603050405020304" pitchFamily="18" charset="0"/>
                              <a:ea typeface="宋体" panose="02010600030101010101" pitchFamily="2" charset="-122"/>
                            </a:rPr>
                            <a:t>符号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pPr>
                          <a:r>
                            <a:rPr lang="zh-CN" sz="1050" kern="100">
                              <a:effectLst/>
                              <a:latin typeface="Times New Roman" panose="02020603050405020304" pitchFamily="18" charset="0"/>
                              <a:ea typeface="宋体" panose="02010600030101010101" pitchFamily="2" charset="-122"/>
                            </a:rPr>
                            <a:t>密码操作定义</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70462077"/>
                      </a:ext>
                    </a:extLst>
                  </a:tr>
                  <a:tr h="258636">
                    <a:tc>
                      <a:txBody>
                        <a:bodyPr/>
                        <a:lstStyle/>
                        <a:p>
                          <a:endParaRPr lang="zh-CN"/>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2273" t="-81395" r="-584091" b="-667442"/>
                          </a:stretch>
                        </a:blipFill>
                      </a:tcPr>
                    </a:tc>
                    <a:tc>
                      <a:txBody>
                        <a:bodyPr/>
                        <a:lstStyle/>
                        <a:p>
                          <a:endParaRPr lang="zh-CN"/>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17578" t="-81395" r="-391" b="-667442"/>
                          </a:stretch>
                        </a:blipFill>
                      </a:tcPr>
                    </a:tc>
                    <a:extLst>
                      <a:ext uri="{0D108BD9-81ED-4DB2-BD59-A6C34878D82A}">
                        <a16:rowId xmlns:a16="http://schemas.microsoft.com/office/drawing/2014/main" val="1836013089"/>
                      </a:ext>
                    </a:extLst>
                  </a:tr>
                  <a:tr h="240030">
                    <a:tc>
                      <a:txBody>
                        <a:bodyPr/>
                        <a:lstStyle/>
                        <a:p>
                          <a:endParaRPr lang="zh-CN"/>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2273" t="-200000" r="-584091" b="-635897"/>
                          </a:stretch>
                        </a:blipFill>
                      </a:tcPr>
                    </a:tc>
                    <a:tc>
                      <a:txBody>
                        <a:bodyPr/>
                        <a:lstStyle/>
                        <a:p>
                          <a:endParaRPr lang="zh-CN"/>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17578" t="-200000" r="-391" b="-635897"/>
                          </a:stretch>
                        </a:blipFill>
                      </a:tcPr>
                    </a:tc>
                    <a:extLst>
                      <a:ext uri="{0D108BD9-81ED-4DB2-BD59-A6C34878D82A}">
                        <a16:rowId xmlns:a16="http://schemas.microsoft.com/office/drawing/2014/main" val="2445522588"/>
                      </a:ext>
                    </a:extLst>
                  </a:tr>
                  <a:tr h="240030">
                    <a:tc>
                      <a:txBody>
                        <a:bodyPr/>
                        <a:lstStyle/>
                        <a:p>
                          <a:endParaRPr lang="zh-CN"/>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2273" t="-292500" r="-584091" b="-520000"/>
                          </a:stretch>
                        </a:blipFill>
                      </a:tcPr>
                    </a:tc>
                    <a:tc>
                      <a:txBody>
                        <a:bodyPr/>
                        <a:lstStyle/>
                        <a:p>
                          <a:endParaRPr lang="zh-CN"/>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17578" t="-292500" r="-391" b="-520000"/>
                          </a:stretch>
                        </a:blipFill>
                      </a:tcPr>
                    </a:tc>
                    <a:extLst>
                      <a:ext uri="{0D108BD9-81ED-4DB2-BD59-A6C34878D82A}">
                        <a16:rowId xmlns:a16="http://schemas.microsoft.com/office/drawing/2014/main" val="1606423929"/>
                      </a:ext>
                    </a:extLst>
                  </a:tr>
                  <a:tr h="258636">
                    <a:tc>
                      <a:txBody>
                        <a:bodyPr/>
                        <a:lstStyle/>
                        <a:p>
                          <a:endParaRPr lang="zh-CN"/>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2273" t="-373810" r="-584091" b="-395238"/>
                          </a:stretch>
                        </a:blipFill>
                      </a:tcPr>
                    </a:tc>
                    <a:tc>
                      <a:txBody>
                        <a:bodyPr/>
                        <a:lstStyle/>
                        <a:p>
                          <a:pPr algn="just">
                            <a:lnSpc>
                              <a:spcPct val="150000"/>
                            </a:lnSpc>
                          </a:pPr>
                          <a:r>
                            <a:rPr lang="zh-CN" sz="1050" kern="100">
                              <a:effectLst/>
                              <a:latin typeface="Times New Roman" panose="02020603050405020304" pitchFamily="18" charset="0"/>
                              <a:ea typeface="宋体" panose="02010600030101010101" pitchFamily="2" charset="-122"/>
                            </a:rPr>
                            <a:t>双线性对上的</a:t>
                          </a:r>
                          <a:r>
                            <a:rPr lang="en-US" sz="1050" kern="100">
                              <a:effectLst/>
                              <a:latin typeface="Times New Roman" panose="02020603050405020304" pitchFamily="18" charset="0"/>
                              <a:ea typeface="宋体" panose="02010600030101010101" pitchFamily="2" charset="-122"/>
                            </a:rPr>
                            <a:t>Map-To-Point</a:t>
                          </a:r>
                          <a:r>
                            <a:rPr lang="zh-CN" sz="1050" kern="100">
                              <a:effectLst/>
                              <a:latin typeface="Times New Roman" panose="02020603050405020304" pitchFamily="18" charset="0"/>
                              <a:ea typeface="宋体" panose="02010600030101010101" pitchFamily="2" charset="-122"/>
                            </a:rPr>
                            <a:t>散列运算的执行时间</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61796630"/>
                      </a:ext>
                    </a:extLst>
                  </a:tr>
                  <a:tr h="240030">
                    <a:tc>
                      <a:txBody>
                        <a:bodyPr/>
                        <a:lstStyle/>
                        <a:p>
                          <a:endParaRPr lang="zh-CN"/>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2273" t="-497500" r="-584091" b="-315000"/>
                          </a:stretch>
                        </a:blipFill>
                      </a:tcPr>
                    </a:tc>
                    <a:tc>
                      <a:txBody>
                        <a:bodyPr/>
                        <a:lstStyle/>
                        <a:p>
                          <a:endParaRPr lang="zh-CN"/>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17578" t="-497500" r="-391" b="-315000"/>
                          </a:stretch>
                        </a:blipFill>
                      </a:tcPr>
                    </a:tc>
                    <a:extLst>
                      <a:ext uri="{0D108BD9-81ED-4DB2-BD59-A6C34878D82A}">
                        <a16:rowId xmlns:a16="http://schemas.microsoft.com/office/drawing/2014/main" val="1002903041"/>
                      </a:ext>
                    </a:extLst>
                  </a:tr>
                  <a:tr h="240030">
                    <a:tc>
                      <a:txBody>
                        <a:bodyPr/>
                        <a:lstStyle/>
                        <a:p>
                          <a:endParaRPr lang="zh-CN"/>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2273" t="-612821" r="-584091" b="-223077"/>
                          </a:stretch>
                        </a:blipFill>
                      </a:tcPr>
                    </a:tc>
                    <a:tc>
                      <a:txBody>
                        <a:bodyPr/>
                        <a:lstStyle/>
                        <a:p>
                          <a:endParaRPr lang="zh-CN"/>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17578" t="-612821" r="-391" b="-223077"/>
                          </a:stretch>
                        </a:blipFill>
                      </a:tcPr>
                    </a:tc>
                    <a:extLst>
                      <a:ext uri="{0D108BD9-81ED-4DB2-BD59-A6C34878D82A}">
                        <a16:rowId xmlns:a16="http://schemas.microsoft.com/office/drawing/2014/main" val="4277308669"/>
                      </a:ext>
                    </a:extLst>
                  </a:tr>
                  <a:tr h="240030">
                    <a:tc>
                      <a:txBody>
                        <a:bodyPr/>
                        <a:lstStyle/>
                        <a:p>
                          <a:endParaRPr lang="zh-CN"/>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2273" t="-695000" r="-584091" b="-117500"/>
                          </a:stretch>
                        </a:blipFill>
                      </a:tcPr>
                    </a:tc>
                    <a:tc>
                      <a:txBody>
                        <a:bodyPr/>
                        <a:lstStyle/>
                        <a:p>
                          <a:endParaRPr lang="zh-CN"/>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17578" t="-695000" r="-391" b="-117500"/>
                          </a:stretch>
                        </a:blipFill>
                      </a:tcPr>
                    </a:tc>
                    <a:extLst>
                      <a:ext uri="{0D108BD9-81ED-4DB2-BD59-A6C34878D82A}">
                        <a16:rowId xmlns:a16="http://schemas.microsoft.com/office/drawing/2014/main" val="2707728332"/>
                      </a:ext>
                    </a:extLst>
                  </a:tr>
                  <a:tr h="240030">
                    <a:tc>
                      <a:txBody>
                        <a:bodyPr/>
                        <a:lstStyle/>
                        <a:p>
                          <a:endParaRPr lang="zh-CN"/>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2273" t="-815385" r="-584091" b="-20513"/>
                          </a:stretch>
                        </a:blipFill>
                      </a:tcPr>
                    </a:tc>
                    <a:tc>
                      <a:txBody>
                        <a:bodyPr/>
                        <a:lstStyle/>
                        <a:p>
                          <a:pPr algn="just">
                            <a:lnSpc>
                              <a:spcPct val="150000"/>
                            </a:lnSpc>
                          </a:pPr>
                          <a:r>
                            <a:rPr lang="zh-CN" sz="1050" kern="100" dirty="0">
                              <a:effectLst/>
                              <a:latin typeface="Times New Roman" panose="02020603050405020304" pitchFamily="18" charset="0"/>
                              <a:ea typeface="宋体" panose="02010600030101010101" pitchFamily="2" charset="-122"/>
                            </a:rPr>
                            <a:t>单向哈希函数运算的执行时间</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5058246"/>
                      </a:ext>
                    </a:extLst>
                  </a:tr>
                </a:tbl>
              </a:graphicData>
            </a:graphic>
          </p:graphicFrame>
        </mc:Fallback>
      </mc:AlternateContent>
      <p:sp>
        <p:nvSpPr>
          <p:cNvPr id="8" name="文本框 7">
            <a:extLst>
              <a:ext uri="{FF2B5EF4-FFF2-40B4-BE49-F238E27FC236}">
                <a16:creationId xmlns:a16="http://schemas.microsoft.com/office/drawing/2014/main" id="{415837AF-C090-E47D-3C8B-A9A8C1DFF1E0}"/>
              </a:ext>
            </a:extLst>
          </p:cNvPr>
          <p:cNvSpPr txBox="1"/>
          <p:nvPr/>
        </p:nvSpPr>
        <p:spPr>
          <a:xfrm>
            <a:off x="4843588" y="1373491"/>
            <a:ext cx="3195737" cy="1910908"/>
          </a:xfrm>
          <a:prstGeom prst="rect">
            <a:avLst/>
          </a:prstGeom>
          <a:noFill/>
        </p:spPr>
        <p:txBody>
          <a:bodyPr wrap="square">
            <a:spAutoFit/>
          </a:bodyPr>
          <a:lstStyle/>
          <a:p>
            <a:pPr indent="457200" algn="just" eaLnBrk="0" hangingPunct="0">
              <a:lnSpc>
                <a:spcPct val="125000"/>
              </a:lnSpc>
              <a:defRPr/>
            </a:pPr>
            <a:r>
              <a:rPr lang="zh-CN" altLang="en-US" sz="1600" dirty="0">
                <a:solidFill>
                  <a:schemeClr val="tx1">
                    <a:lumMod val="75000"/>
                    <a:lumOff val="25000"/>
                  </a:schemeClr>
                </a:solidFill>
                <a:latin typeface="+mj-ea"/>
                <a:ea typeface="+mj-ea"/>
              </a:rPr>
              <a:t>在一次签名生成和消息验证的总过程中，</a:t>
            </a:r>
            <a:r>
              <a:rPr lang="en-US" altLang="zh-CN" sz="1600" dirty="0">
                <a:solidFill>
                  <a:schemeClr val="tx1">
                    <a:lumMod val="75000"/>
                    <a:lumOff val="25000"/>
                  </a:schemeClr>
                </a:solidFill>
                <a:latin typeface="+mj-ea"/>
                <a:ea typeface="+mj-ea"/>
              </a:rPr>
              <a:t>TCV-CPPA</a:t>
            </a:r>
            <a:r>
              <a:rPr lang="zh-CN" altLang="en-US" sz="1600" dirty="0">
                <a:solidFill>
                  <a:schemeClr val="tx1">
                    <a:lumMod val="75000"/>
                    <a:lumOff val="25000"/>
                  </a:schemeClr>
                </a:solidFill>
                <a:latin typeface="+mj-ea"/>
                <a:ea typeface="+mj-ea"/>
              </a:rPr>
              <a:t>分别比</a:t>
            </a:r>
            <a:r>
              <a:rPr lang="en-US" altLang="zh-CN" sz="1600" dirty="0">
                <a:solidFill>
                  <a:schemeClr val="tx1">
                    <a:lumMod val="75000"/>
                    <a:lumOff val="25000"/>
                  </a:schemeClr>
                </a:solidFill>
                <a:latin typeface="+mj-ea"/>
                <a:ea typeface="+mj-ea"/>
              </a:rPr>
              <a:t>Jiang</a:t>
            </a:r>
            <a:r>
              <a:rPr lang="zh-CN" altLang="en-US" sz="1600" dirty="0">
                <a:solidFill>
                  <a:schemeClr val="tx1">
                    <a:lumMod val="75000"/>
                    <a:lumOff val="25000"/>
                  </a:schemeClr>
                </a:solidFill>
                <a:latin typeface="+mj-ea"/>
                <a:ea typeface="+mj-ea"/>
              </a:rPr>
              <a:t>等人</a:t>
            </a:r>
            <a:r>
              <a:rPr lang="en-US" altLang="zh-CN" sz="1600" baseline="30000" dirty="0">
                <a:solidFill>
                  <a:schemeClr val="tx1">
                    <a:lumMod val="75000"/>
                    <a:lumOff val="25000"/>
                  </a:schemeClr>
                </a:solidFill>
                <a:latin typeface="+mj-ea"/>
                <a:ea typeface="+mj-ea"/>
              </a:rPr>
              <a:t>[27]</a:t>
            </a:r>
            <a:r>
              <a:rPr lang="zh-CN" altLang="en-US" sz="1600" dirty="0">
                <a:solidFill>
                  <a:schemeClr val="tx1">
                    <a:lumMod val="75000"/>
                    <a:lumOff val="25000"/>
                  </a:schemeClr>
                </a:solidFill>
                <a:latin typeface="+mj-ea"/>
                <a:ea typeface="+mj-ea"/>
              </a:rPr>
              <a:t>、</a:t>
            </a:r>
            <a:r>
              <a:rPr lang="en-US" altLang="zh-CN" sz="1600" dirty="0">
                <a:solidFill>
                  <a:schemeClr val="tx1">
                    <a:lumMod val="75000"/>
                    <a:lumOff val="25000"/>
                  </a:schemeClr>
                </a:solidFill>
                <a:latin typeface="+mj-ea"/>
                <a:ea typeface="+mj-ea"/>
              </a:rPr>
              <a:t>Bayat</a:t>
            </a:r>
            <a:r>
              <a:rPr lang="zh-CN" altLang="en-US" sz="1600" dirty="0">
                <a:solidFill>
                  <a:schemeClr val="tx1">
                    <a:lumMod val="75000"/>
                    <a:lumOff val="25000"/>
                  </a:schemeClr>
                </a:solidFill>
                <a:latin typeface="+mj-ea"/>
                <a:ea typeface="+mj-ea"/>
              </a:rPr>
              <a:t>等人</a:t>
            </a:r>
            <a:r>
              <a:rPr lang="en-US" altLang="zh-CN" sz="1600" baseline="30000" dirty="0">
                <a:solidFill>
                  <a:schemeClr val="tx1">
                    <a:lumMod val="75000"/>
                    <a:lumOff val="25000"/>
                  </a:schemeClr>
                </a:solidFill>
                <a:latin typeface="+mj-ea"/>
                <a:ea typeface="+mj-ea"/>
              </a:rPr>
              <a:t>[26]</a:t>
            </a:r>
            <a:r>
              <a:rPr lang="zh-CN" altLang="en-US" sz="1600" dirty="0">
                <a:solidFill>
                  <a:schemeClr val="tx1">
                    <a:lumMod val="75000"/>
                    <a:lumOff val="25000"/>
                  </a:schemeClr>
                </a:solidFill>
                <a:latin typeface="+mj-ea"/>
                <a:ea typeface="+mj-ea"/>
              </a:rPr>
              <a:t>和</a:t>
            </a:r>
            <a:r>
              <a:rPr lang="en-US" altLang="zh-CN" sz="1600" dirty="0" err="1">
                <a:solidFill>
                  <a:schemeClr val="tx1">
                    <a:lumMod val="75000"/>
                    <a:lumOff val="25000"/>
                  </a:schemeClr>
                </a:solidFill>
                <a:latin typeface="+mj-ea"/>
                <a:ea typeface="+mj-ea"/>
              </a:rPr>
              <a:t>Thumburg</a:t>
            </a:r>
            <a:r>
              <a:rPr lang="zh-CN" altLang="en-US" sz="1600" dirty="0">
                <a:solidFill>
                  <a:schemeClr val="tx1">
                    <a:lumMod val="75000"/>
                    <a:lumOff val="25000"/>
                  </a:schemeClr>
                </a:solidFill>
                <a:latin typeface="+mj-ea"/>
                <a:ea typeface="+mj-ea"/>
              </a:rPr>
              <a:t>等人</a:t>
            </a:r>
            <a:r>
              <a:rPr lang="en-US" altLang="zh-CN" sz="1600" baseline="30000" dirty="0">
                <a:solidFill>
                  <a:schemeClr val="tx1">
                    <a:lumMod val="75000"/>
                    <a:lumOff val="25000"/>
                  </a:schemeClr>
                </a:solidFill>
                <a:latin typeface="+mj-ea"/>
                <a:ea typeface="+mj-ea"/>
              </a:rPr>
              <a:t>[30]</a:t>
            </a:r>
            <a:r>
              <a:rPr lang="zh-CN" altLang="en-US" sz="1600" dirty="0">
                <a:solidFill>
                  <a:schemeClr val="tx1">
                    <a:lumMod val="75000"/>
                    <a:lumOff val="25000"/>
                  </a:schemeClr>
                </a:solidFill>
                <a:latin typeface="+mj-ea"/>
                <a:ea typeface="+mj-ea"/>
              </a:rPr>
              <a:t>提出的方案在执行时间上减少了</a:t>
            </a:r>
            <a:r>
              <a:rPr lang="en-US" altLang="zh-CN" sz="1600" dirty="0">
                <a:solidFill>
                  <a:schemeClr val="tx1">
                    <a:lumMod val="75000"/>
                    <a:lumOff val="25000"/>
                  </a:schemeClr>
                </a:solidFill>
                <a:latin typeface="+mj-ea"/>
                <a:ea typeface="+mj-ea"/>
              </a:rPr>
              <a:t>94.2%</a:t>
            </a:r>
            <a:r>
              <a:rPr lang="zh-CN" altLang="en-US" sz="1600" dirty="0">
                <a:solidFill>
                  <a:schemeClr val="tx1">
                    <a:lumMod val="75000"/>
                    <a:lumOff val="25000"/>
                  </a:schemeClr>
                </a:solidFill>
                <a:latin typeface="+mj-ea"/>
                <a:ea typeface="+mj-ea"/>
              </a:rPr>
              <a:t>、</a:t>
            </a:r>
            <a:r>
              <a:rPr lang="en-US" altLang="zh-CN" sz="1600" dirty="0">
                <a:solidFill>
                  <a:schemeClr val="tx1">
                    <a:lumMod val="75000"/>
                    <a:lumOff val="25000"/>
                  </a:schemeClr>
                </a:solidFill>
                <a:latin typeface="+mj-ea"/>
                <a:ea typeface="+mj-ea"/>
              </a:rPr>
              <a:t>95.81%</a:t>
            </a:r>
            <a:r>
              <a:rPr lang="zh-CN" altLang="en-US" sz="1600" dirty="0">
                <a:solidFill>
                  <a:schemeClr val="tx1">
                    <a:lumMod val="75000"/>
                    <a:lumOff val="25000"/>
                  </a:schemeClr>
                </a:solidFill>
                <a:latin typeface="+mj-ea"/>
                <a:ea typeface="+mj-ea"/>
              </a:rPr>
              <a:t>、</a:t>
            </a:r>
            <a:r>
              <a:rPr lang="en-US" altLang="zh-CN" sz="1600" dirty="0">
                <a:solidFill>
                  <a:schemeClr val="tx1">
                    <a:lumMod val="75000"/>
                    <a:lumOff val="25000"/>
                  </a:schemeClr>
                </a:solidFill>
                <a:latin typeface="+mj-ea"/>
                <a:ea typeface="+mj-ea"/>
              </a:rPr>
              <a:t>25.06%</a:t>
            </a:r>
            <a:r>
              <a:rPr lang="zh-CN" altLang="en-US" sz="1600" dirty="0">
                <a:solidFill>
                  <a:schemeClr val="tx1">
                    <a:lumMod val="75000"/>
                    <a:lumOff val="25000"/>
                  </a:schemeClr>
                </a:solidFill>
                <a:latin typeface="+mj-ea"/>
                <a:ea typeface="+mj-ea"/>
              </a:rPr>
              <a:t>。 </a:t>
            </a:r>
          </a:p>
        </p:txBody>
      </p:sp>
      <mc:AlternateContent xmlns:mc="http://schemas.openxmlformats.org/markup-compatibility/2006" xmlns:a14="http://schemas.microsoft.com/office/drawing/2010/main">
        <mc:Choice Requires="a14">
          <p:graphicFrame>
            <p:nvGraphicFramePr>
              <p:cNvPr id="12" name="表格 11">
                <a:extLst>
                  <a:ext uri="{FF2B5EF4-FFF2-40B4-BE49-F238E27FC236}">
                    <a16:creationId xmlns:a16="http://schemas.microsoft.com/office/drawing/2014/main" id="{70A37E82-7746-72B3-6857-F0A5AFC3035B}"/>
                  </a:ext>
                </a:extLst>
              </p:cNvPr>
              <p:cNvGraphicFramePr>
                <a:graphicFrameLocks noGrp="1"/>
              </p:cNvGraphicFramePr>
              <p:nvPr>
                <p:extLst>
                  <p:ext uri="{D42A27DB-BD31-4B8C-83A1-F6EECF244321}">
                    <p14:modId xmlns:p14="http://schemas.microsoft.com/office/powerpoint/2010/main" val="2709933453"/>
                  </p:ext>
                </p:extLst>
              </p:nvPr>
            </p:nvGraphicFramePr>
            <p:xfrm>
              <a:off x="4572000" y="3630430"/>
              <a:ext cx="4006215" cy="2723884"/>
            </p:xfrm>
            <a:graphic>
              <a:graphicData uri="http://schemas.openxmlformats.org/drawingml/2006/table">
                <a:tbl>
                  <a:tblPr firstRow="1" firstCol="1" bandRow="1"/>
                  <a:tblGrid>
                    <a:gridCol w="1214638">
                      <a:extLst>
                        <a:ext uri="{9D8B030D-6E8A-4147-A177-3AD203B41FA5}">
                          <a16:colId xmlns:a16="http://schemas.microsoft.com/office/drawing/2014/main" val="41063092"/>
                        </a:ext>
                      </a:extLst>
                    </a:gridCol>
                    <a:gridCol w="1392865">
                      <a:extLst>
                        <a:ext uri="{9D8B030D-6E8A-4147-A177-3AD203B41FA5}">
                          <a16:colId xmlns:a16="http://schemas.microsoft.com/office/drawing/2014/main" val="984003120"/>
                        </a:ext>
                      </a:extLst>
                    </a:gridCol>
                    <a:gridCol w="1398712">
                      <a:extLst>
                        <a:ext uri="{9D8B030D-6E8A-4147-A177-3AD203B41FA5}">
                          <a16:colId xmlns:a16="http://schemas.microsoft.com/office/drawing/2014/main" val="2899377540"/>
                        </a:ext>
                      </a:extLst>
                    </a:gridCol>
                  </a:tblGrid>
                  <a:tr h="267767">
                    <a:tc>
                      <a:txBody>
                        <a:bodyPr/>
                        <a:lstStyle/>
                        <a:p>
                          <a:pPr indent="127000" algn="ctr">
                            <a:lnSpc>
                              <a:spcPct val="150000"/>
                            </a:lnSpc>
                          </a:pPr>
                          <a:r>
                            <a:rPr lang="zh-CN" sz="1050" kern="100" dirty="0">
                              <a:effectLst/>
                              <a:latin typeface="Calibri" panose="020F0502020204030204" pitchFamily="34" charset="0"/>
                              <a:ea typeface="宋体" panose="02010600030101010101" pitchFamily="2" charset="-122"/>
                              <a:cs typeface="Times New Roman" panose="02020603050405020304" pitchFamily="18" charset="0"/>
                            </a:rPr>
                            <a:t>方案</a:t>
                          </a:r>
                          <a:endParaRPr lang="zh-CN" sz="1200" kern="100" dirty="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pPr>
                          <a:r>
                            <a:rPr lang="zh-CN" sz="1050" kern="100">
                              <a:effectLst/>
                              <a:latin typeface="Times New Roman" panose="02020603050405020304" pitchFamily="18" charset="0"/>
                              <a:ea typeface="宋体" panose="02010600030101010101" pitchFamily="2" charset="-122"/>
                            </a:rPr>
                            <a:t>签名</a:t>
                          </a:r>
                          <a:endParaRPr lang="zh-CN" sz="12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pPr>
                          <a:r>
                            <a:rPr lang="zh-CN" sz="1050" kern="100">
                              <a:effectLst/>
                              <a:latin typeface="Times New Roman" panose="02020603050405020304" pitchFamily="18" charset="0"/>
                              <a:ea typeface="宋体" panose="02010600030101010101" pitchFamily="2" charset="-122"/>
                            </a:rPr>
                            <a:t>单条消息验证</a:t>
                          </a:r>
                          <a:endParaRPr lang="zh-CN" sz="12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6955124"/>
                      </a:ext>
                    </a:extLst>
                  </a:tr>
                  <a:tr h="0">
                    <a:tc>
                      <a:txBody>
                        <a:bodyPr/>
                        <a:lstStyle/>
                        <a:p>
                          <a:pPr indent="127000" algn="ctr">
                            <a:lnSpc>
                              <a:spcPct val="150000"/>
                            </a:lnSpc>
                          </a:pPr>
                          <a:r>
                            <a:rPr lang="en-US" sz="1050" kern="100" dirty="0">
                              <a:effectLst/>
                              <a:latin typeface="Times New Roman" panose="02020603050405020304" pitchFamily="18" charset="0"/>
                              <a:ea typeface="宋体" panose="02010600030101010101" pitchFamily="2" charset="-122"/>
                            </a:rPr>
                            <a:t> </a:t>
                          </a:r>
                          <a:endParaRPr lang="zh-CN" sz="1200" kern="100" dirty="0">
                            <a:effectLst/>
                            <a:latin typeface="Times New Roman" panose="02020603050405020304" pitchFamily="18" charset="0"/>
                            <a:ea typeface="宋体" panose="02010600030101010101" pitchFamily="2" charset="-122"/>
                          </a:endParaRPr>
                        </a:p>
                        <a:p>
                          <a:pPr indent="127000" algn="ctr">
                            <a:lnSpc>
                              <a:spcPct val="150000"/>
                            </a:lnSpc>
                          </a:pPr>
                          <a:r>
                            <a:rPr lang="en-US" sz="1050" kern="100" dirty="0">
                              <a:solidFill>
                                <a:srgbClr val="000000"/>
                              </a:solidFill>
                              <a:effectLst/>
                              <a:latin typeface="Times New Roman" panose="02020603050405020304" pitchFamily="18" charset="0"/>
                              <a:ea typeface="宋体" panose="02010600030101010101" pitchFamily="2" charset="-122"/>
                            </a:rPr>
                            <a:t>Jiang et al</a:t>
                          </a:r>
                          <a:r>
                            <a:rPr lang="en-US" altLang="zh-CN" sz="900" kern="100" dirty="0">
                              <a:solidFill>
                                <a:srgbClr val="000000"/>
                              </a:solidFill>
                              <a:effectLst/>
                              <a:latin typeface="Times New Roman" panose="02020603050405020304" pitchFamily="18" charset="0"/>
                              <a:ea typeface="宋体" panose="02010600030101010101" pitchFamily="2" charset="-122"/>
                            </a:rPr>
                            <a:t>.</a:t>
                          </a:r>
                          <a:r>
                            <a:rPr lang="en-US" altLang="zh-CN" sz="1050" kern="100" baseline="30000" dirty="0">
                              <a:solidFill>
                                <a:srgbClr val="000000"/>
                              </a:solidFill>
                              <a:effectLst/>
                              <a:latin typeface="Times New Roman" panose="02020603050405020304" pitchFamily="18" charset="0"/>
                              <a:ea typeface="宋体" panose="02010600030101010101" pitchFamily="2" charset="-122"/>
                            </a:rPr>
                            <a:t>[27]</a:t>
                          </a:r>
                          <a:endParaRPr lang="zh-CN" sz="1200" kern="100" dirty="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lnSpc>
                              <a:spcPct val="150000"/>
                            </a:lnSpc>
                          </a:pPr>
                          <a14:m>
                            <m:oMathPara xmlns:m="http://schemas.openxmlformats.org/officeDocument/2006/math">
                              <m:oMathParaPr>
                                <m:jc m:val="centerGroup"/>
                              </m:oMathParaPr>
                              <m:oMath xmlns:m="http://schemas.openxmlformats.org/officeDocument/2006/math">
                                <m:r>
                                  <a:rPr lang="en-US" sz="1050" i="1" kern="100">
                                    <a:effectLst/>
                                    <a:latin typeface="Cambria Math" panose="02040503050406030204" pitchFamily="18" charset="0"/>
                                    <a:ea typeface="宋体" panose="02010600030101010101" pitchFamily="2" charset="-122"/>
                                  </a:rPr>
                                  <m:t>1</m:t>
                                </m:r>
                                <m:sSub>
                                  <m:sSubPr>
                                    <m:ctrlPr>
                                      <a:rPr lang="zh-CN" sz="1050" i="1" kern="100">
                                        <a:effectLst/>
                                        <a:latin typeface="Cambria Math" panose="02040503050406030204" pitchFamily="18" charset="0"/>
                                        <a:ea typeface="Cambria Math" panose="02040503050406030204" pitchFamily="18" charset="0"/>
                                      </a:rPr>
                                    </m:ctrlPr>
                                  </m:sSubPr>
                                  <m:e>
                                    <m:r>
                                      <a:rPr lang="en-US" sz="1050" i="1" kern="0">
                                        <a:effectLst/>
                                        <a:latin typeface="Cambria Math" panose="02040503050406030204" pitchFamily="18" charset="0"/>
                                        <a:ea typeface="宋体" panose="02010600030101010101" pitchFamily="2" charset="-122"/>
                                      </a:rPr>
                                      <m:t>𝑇</m:t>
                                    </m:r>
                                  </m:e>
                                  <m:sub>
                                    <m:r>
                                      <a:rPr lang="en-US" sz="1050" i="1" kern="100">
                                        <a:effectLst/>
                                        <a:latin typeface="Cambria Math" panose="02040503050406030204" pitchFamily="18" charset="0"/>
                                        <a:ea typeface="宋体" panose="02010600030101010101" pitchFamily="2" charset="-122"/>
                                      </a:rPr>
                                      <m:t>𝑏𝑎</m:t>
                                    </m:r>
                                  </m:sub>
                                </m:sSub>
                                <m:r>
                                  <a:rPr lang="en-US" sz="1050" i="1" kern="100">
                                    <a:effectLst/>
                                    <a:latin typeface="Cambria Math" panose="02040503050406030204" pitchFamily="18" charset="0"/>
                                    <a:ea typeface="宋体" panose="02010600030101010101" pitchFamily="2" charset="-122"/>
                                  </a:rPr>
                                  <m:t>+4</m:t>
                                </m:r>
                                <m:sSub>
                                  <m:sSubPr>
                                    <m:ctrlPr>
                                      <a:rPr lang="zh-CN" sz="1050" i="1" kern="100">
                                        <a:effectLst/>
                                        <a:latin typeface="Cambria Math" panose="02040503050406030204" pitchFamily="18" charset="0"/>
                                        <a:ea typeface="Cambria Math" panose="02040503050406030204" pitchFamily="18" charset="0"/>
                                      </a:rPr>
                                    </m:ctrlPr>
                                  </m:sSubPr>
                                  <m:e>
                                    <m:r>
                                      <a:rPr lang="en-US" sz="1050" i="1" kern="0">
                                        <a:effectLst/>
                                        <a:latin typeface="Cambria Math" panose="02040503050406030204" pitchFamily="18" charset="0"/>
                                        <a:ea typeface="宋体" panose="02010600030101010101" pitchFamily="2" charset="-122"/>
                                      </a:rPr>
                                      <m:t>𝑇</m:t>
                                    </m:r>
                                  </m:e>
                                  <m:sub>
                                    <m:r>
                                      <a:rPr lang="en-US" sz="1050" i="1" kern="100">
                                        <a:effectLst/>
                                        <a:latin typeface="Cambria Math" panose="02040503050406030204" pitchFamily="18" charset="0"/>
                                        <a:ea typeface="宋体" panose="02010600030101010101" pitchFamily="2" charset="-122"/>
                                      </a:rPr>
                                      <m:t>𝑏𝑚</m:t>
                                    </m:r>
                                  </m:sub>
                                </m:sSub>
                                <m:r>
                                  <a:rPr lang="en-US" sz="1050" i="1" kern="100">
                                    <a:effectLst/>
                                    <a:latin typeface="Cambria Math" panose="02040503050406030204" pitchFamily="18" charset="0"/>
                                    <a:ea typeface="宋体" panose="02010600030101010101" pitchFamily="2" charset="-122"/>
                                  </a:rPr>
                                  <m:t>+</m:t>
                                </m:r>
                                <m:sSub>
                                  <m:sSubPr>
                                    <m:ctrlPr>
                                      <a:rPr lang="zh-CN" sz="1050" i="1" kern="100">
                                        <a:effectLst/>
                                        <a:latin typeface="Cambria Math" panose="02040503050406030204" pitchFamily="18" charset="0"/>
                                        <a:ea typeface="Cambria Math" panose="02040503050406030204" pitchFamily="18" charset="0"/>
                                      </a:rPr>
                                    </m:ctrlPr>
                                  </m:sSubPr>
                                  <m:e>
                                    <m:r>
                                      <a:rPr lang="en-US" sz="1050" i="1" kern="0">
                                        <a:effectLst/>
                                        <a:latin typeface="Cambria Math" panose="02040503050406030204" pitchFamily="18" charset="0"/>
                                        <a:ea typeface="宋体" panose="02010600030101010101" pitchFamily="2" charset="-122"/>
                                      </a:rPr>
                                      <m:t>𝑇</m:t>
                                    </m:r>
                                  </m:e>
                                  <m:sub>
                                    <m:r>
                                      <a:rPr lang="en-US" sz="1050" i="1" kern="100">
                                        <a:effectLst/>
                                        <a:latin typeface="Cambria Math" panose="02040503050406030204" pitchFamily="18" charset="0"/>
                                        <a:ea typeface="宋体" panose="02010600030101010101" pitchFamily="2" charset="-122"/>
                                      </a:rPr>
                                      <m:t>h</m:t>
                                    </m:r>
                                  </m:sub>
                                </m:sSub>
                              </m:oMath>
                            </m:oMathPara>
                          </a14:m>
                          <a:endParaRPr lang="zh-CN" sz="1200" kern="100" dirty="0">
                            <a:effectLst/>
                            <a:latin typeface="Times New Roman" panose="02020603050405020304" pitchFamily="18" charset="0"/>
                            <a:ea typeface="宋体" panose="02010600030101010101" pitchFamily="2" charset="-122"/>
                          </a:endParaRPr>
                        </a:p>
                        <a:p>
                          <a:pPr indent="127000" algn="just">
                            <a:lnSpc>
                              <a:spcPct val="150000"/>
                            </a:lnSpc>
                          </a:pPr>
                          <a14:m>
                            <m:oMathPara xmlns:m="http://schemas.openxmlformats.org/officeDocument/2006/math">
                              <m:oMathParaPr>
                                <m:jc m:val="centerGroup"/>
                              </m:oMathParaPr>
                              <m:oMath xmlns:m="http://schemas.openxmlformats.org/officeDocument/2006/math">
                                <m:r>
                                  <a:rPr lang="en-US" sz="1050" i="1" kern="100">
                                    <a:effectLst/>
                                    <a:latin typeface="Cambria Math" panose="02040503050406030204" pitchFamily="18" charset="0"/>
                                    <a:ea typeface="宋体" panose="02010600030101010101" pitchFamily="2" charset="-122"/>
                                  </a:rPr>
                                  <m:t>≈6.8432</m:t>
                                </m:r>
                                <m:r>
                                  <a:rPr lang="en-US" sz="1050" i="1" kern="100">
                                    <a:effectLst/>
                                    <a:latin typeface="Cambria Math" panose="02040503050406030204" pitchFamily="18" charset="0"/>
                                    <a:ea typeface="宋体" panose="02010600030101010101" pitchFamily="2" charset="-122"/>
                                  </a:rPr>
                                  <m:t>𝑚𝑠</m:t>
                                </m:r>
                              </m:oMath>
                            </m:oMathPara>
                          </a14:m>
                          <a:endParaRPr lang="zh-CN" sz="1200" kern="100" dirty="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lnSpc>
                              <a:spcPct val="150000"/>
                            </a:lnSpc>
                          </a:pPr>
                          <a14:m>
                            <m:oMathPara xmlns:m="http://schemas.openxmlformats.org/officeDocument/2006/math">
                              <m:oMathParaPr>
                                <m:jc m:val="centerGroup"/>
                              </m:oMathParaPr>
                              <m:oMath xmlns:m="http://schemas.openxmlformats.org/officeDocument/2006/math">
                                <m:r>
                                  <a:rPr lang="en-US" sz="1050" i="1" kern="100">
                                    <a:effectLst/>
                                    <a:latin typeface="Cambria Math" panose="02040503050406030204" pitchFamily="18" charset="0"/>
                                    <a:ea typeface="宋体" panose="02010600030101010101" pitchFamily="2" charset="-122"/>
                                  </a:rPr>
                                  <m:t>3</m:t>
                                </m:r>
                                <m:sSub>
                                  <m:sSubPr>
                                    <m:ctrlPr>
                                      <a:rPr lang="zh-CN" sz="1050" i="1" kern="100">
                                        <a:effectLst/>
                                        <a:latin typeface="Cambria Math" panose="02040503050406030204" pitchFamily="18" charset="0"/>
                                        <a:ea typeface="Cambria Math" panose="02040503050406030204" pitchFamily="18" charset="0"/>
                                      </a:rPr>
                                    </m:ctrlPr>
                                  </m:sSubPr>
                                  <m:e>
                                    <m:r>
                                      <a:rPr lang="en-US" sz="1050" i="1" kern="0">
                                        <a:effectLst/>
                                        <a:latin typeface="Cambria Math" panose="02040503050406030204" pitchFamily="18" charset="0"/>
                                        <a:ea typeface="宋体" panose="02010600030101010101" pitchFamily="2" charset="-122"/>
                                      </a:rPr>
                                      <m:t>𝑇</m:t>
                                    </m:r>
                                  </m:e>
                                  <m:sub>
                                    <m:r>
                                      <a:rPr lang="en-US" sz="1050" i="1" kern="100">
                                        <a:effectLst/>
                                        <a:latin typeface="Cambria Math" panose="02040503050406030204" pitchFamily="18" charset="0"/>
                                        <a:ea typeface="宋体" panose="02010600030101010101" pitchFamily="2" charset="-122"/>
                                      </a:rPr>
                                      <m:t>𝑏𝑝</m:t>
                                    </m:r>
                                  </m:sub>
                                </m:sSub>
                                <m:r>
                                  <a:rPr lang="en-US" sz="1050" i="1" kern="100">
                                    <a:effectLst/>
                                    <a:latin typeface="Cambria Math" panose="02040503050406030204" pitchFamily="18" charset="0"/>
                                    <a:ea typeface="宋体" panose="02010600030101010101" pitchFamily="2" charset="-122"/>
                                  </a:rPr>
                                  <m:t>+1</m:t>
                                </m:r>
                                <m:sSub>
                                  <m:sSubPr>
                                    <m:ctrlPr>
                                      <a:rPr lang="zh-CN" sz="1050" i="1" kern="100">
                                        <a:effectLst/>
                                        <a:latin typeface="Cambria Math" panose="02040503050406030204" pitchFamily="18" charset="0"/>
                                        <a:ea typeface="Cambria Math" panose="02040503050406030204" pitchFamily="18" charset="0"/>
                                      </a:rPr>
                                    </m:ctrlPr>
                                  </m:sSubPr>
                                  <m:e>
                                    <m:r>
                                      <a:rPr lang="en-US" sz="1050" i="1" kern="0">
                                        <a:effectLst/>
                                        <a:latin typeface="Cambria Math" panose="02040503050406030204" pitchFamily="18" charset="0"/>
                                        <a:ea typeface="宋体" panose="02010600030101010101" pitchFamily="2" charset="-122"/>
                                      </a:rPr>
                                      <m:t>𝑇</m:t>
                                    </m:r>
                                  </m:e>
                                  <m:sub>
                                    <m:r>
                                      <a:rPr lang="en-US" sz="1050" i="1" kern="100">
                                        <a:effectLst/>
                                        <a:latin typeface="Cambria Math" panose="02040503050406030204" pitchFamily="18" charset="0"/>
                                        <a:ea typeface="宋体" panose="02010600030101010101" pitchFamily="2" charset="-122"/>
                                      </a:rPr>
                                      <m:t>𝑏𝑎</m:t>
                                    </m:r>
                                  </m:sub>
                                </m:sSub>
                                <m:r>
                                  <a:rPr lang="en-US" sz="1050" i="1" kern="100">
                                    <a:effectLst/>
                                    <a:latin typeface="Cambria Math" panose="02040503050406030204" pitchFamily="18" charset="0"/>
                                    <a:ea typeface="宋体" panose="02010600030101010101" pitchFamily="2" charset="-122"/>
                                  </a:rPr>
                                  <m:t>+2</m:t>
                                </m:r>
                                <m:sSub>
                                  <m:sSubPr>
                                    <m:ctrlPr>
                                      <a:rPr lang="zh-CN" sz="1050" i="1" kern="100">
                                        <a:effectLst/>
                                        <a:latin typeface="Cambria Math" panose="02040503050406030204" pitchFamily="18" charset="0"/>
                                        <a:ea typeface="Cambria Math" panose="02040503050406030204" pitchFamily="18" charset="0"/>
                                      </a:rPr>
                                    </m:ctrlPr>
                                  </m:sSubPr>
                                  <m:e>
                                    <m:r>
                                      <a:rPr lang="en-US" sz="1050" i="1" kern="0">
                                        <a:effectLst/>
                                        <a:latin typeface="Cambria Math" panose="02040503050406030204" pitchFamily="18" charset="0"/>
                                        <a:ea typeface="宋体" panose="02010600030101010101" pitchFamily="2" charset="-122"/>
                                      </a:rPr>
                                      <m:t>𝑇</m:t>
                                    </m:r>
                                  </m:e>
                                  <m:sub>
                                    <m:r>
                                      <a:rPr lang="en-US" sz="1050" i="1" kern="100">
                                        <a:effectLst/>
                                        <a:latin typeface="Cambria Math" panose="02040503050406030204" pitchFamily="18" charset="0"/>
                                        <a:ea typeface="宋体" panose="02010600030101010101" pitchFamily="2" charset="-122"/>
                                      </a:rPr>
                                      <m:t>𝑏𝑚</m:t>
                                    </m:r>
                                  </m:sub>
                                </m:sSub>
                                <m:r>
                                  <a:rPr lang="en-US" sz="1050" i="1" kern="100">
                                    <a:effectLst/>
                                    <a:latin typeface="Cambria Math" panose="02040503050406030204" pitchFamily="18" charset="0"/>
                                    <a:ea typeface="宋体" panose="02010600030101010101" pitchFamily="2" charset="-122"/>
                                  </a:rPr>
                                  <m:t>+2</m:t>
                                </m:r>
                                <m:sSub>
                                  <m:sSubPr>
                                    <m:ctrlPr>
                                      <a:rPr lang="zh-CN" sz="1050" i="1" kern="100">
                                        <a:effectLst/>
                                        <a:latin typeface="Cambria Math" panose="02040503050406030204" pitchFamily="18" charset="0"/>
                                        <a:ea typeface="Cambria Math" panose="02040503050406030204" pitchFamily="18" charset="0"/>
                                      </a:rPr>
                                    </m:ctrlPr>
                                  </m:sSubPr>
                                  <m:e>
                                    <m:r>
                                      <a:rPr lang="en-US" sz="1050" i="1" kern="0">
                                        <a:effectLst/>
                                        <a:latin typeface="Cambria Math" panose="02040503050406030204" pitchFamily="18" charset="0"/>
                                        <a:ea typeface="宋体" panose="02010600030101010101" pitchFamily="2" charset="-122"/>
                                      </a:rPr>
                                      <m:t>𝑇</m:t>
                                    </m:r>
                                  </m:e>
                                  <m:sub>
                                    <m:r>
                                      <a:rPr lang="en-US" sz="1050" i="1" kern="100">
                                        <a:effectLst/>
                                        <a:latin typeface="Cambria Math" panose="02040503050406030204" pitchFamily="18" charset="0"/>
                                        <a:ea typeface="宋体" panose="02010600030101010101" pitchFamily="2" charset="-122"/>
                                      </a:rPr>
                                      <m:t>h</m:t>
                                    </m:r>
                                  </m:sub>
                                </m:sSub>
                              </m:oMath>
                            </m:oMathPara>
                          </a14:m>
                          <a:endParaRPr lang="zh-CN" sz="1200" kern="100" dirty="0">
                            <a:effectLst/>
                            <a:latin typeface="Times New Roman" panose="02020603050405020304" pitchFamily="18" charset="0"/>
                            <a:ea typeface="宋体" panose="02010600030101010101" pitchFamily="2" charset="-122"/>
                          </a:endParaRPr>
                        </a:p>
                        <a:p>
                          <a:pPr indent="127000" algn="just">
                            <a:lnSpc>
                              <a:spcPct val="150000"/>
                            </a:lnSpc>
                          </a:pPr>
                          <a14:m>
                            <m:oMathPara xmlns:m="http://schemas.openxmlformats.org/officeDocument/2006/math">
                              <m:oMathParaPr>
                                <m:jc m:val="centerGroup"/>
                              </m:oMathParaPr>
                              <m:oMath xmlns:m="http://schemas.openxmlformats.org/officeDocument/2006/math">
                                <m:r>
                                  <a:rPr lang="en-US" sz="1050" i="1" kern="100">
                                    <a:effectLst/>
                                    <a:latin typeface="Cambria Math" panose="02040503050406030204" pitchFamily="18" charset="0"/>
                                    <a:ea typeface="宋体" panose="02010600030101010101" pitchFamily="2" charset="-122"/>
                                  </a:rPr>
                                  <m:t>≈16.0583</m:t>
                                </m:r>
                                <m:r>
                                  <a:rPr lang="en-US" sz="1050" i="1" kern="100">
                                    <a:effectLst/>
                                    <a:latin typeface="Cambria Math" panose="02040503050406030204" pitchFamily="18" charset="0"/>
                                    <a:ea typeface="宋体" panose="02010600030101010101" pitchFamily="2" charset="-122"/>
                                  </a:rPr>
                                  <m:t>𝑚𝑠</m:t>
                                </m:r>
                              </m:oMath>
                            </m:oMathPara>
                          </a14:m>
                          <a:endParaRPr lang="zh-CN" sz="1200" kern="100" dirty="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6656317"/>
                      </a:ext>
                    </a:extLst>
                  </a:tr>
                  <a:tr h="0">
                    <a:tc>
                      <a:txBody>
                        <a:bodyPr/>
                        <a:lstStyle/>
                        <a:p>
                          <a:pPr indent="127000" algn="ctr">
                            <a:lnSpc>
                              <a:spcPct val="150000"/>
                            </a:lnSpc>
                          </a:pPr>
                          <a:r>
                            <a:rPr lang="en-US" sz="1050" kern="100" dirty="0">
                              <a:effectLst/>
                              <a:latin typeface="Times New Roman" panose="02020603050405020304" pitchFamily="18" charset="0"/>
                              <a:ea typeface="宋体" panose="02010600030101010101" pitchFamily="2" charset="-122"/>
                            </a:rPr>
                            <a:t> </a:t>
                          </a:r>
                          <a:endParaRPr lang="zh-CN" sz="1200" kern="100" dirty="0">
                            <a:effectLst/>
                            <a:latin typeface="Times New Roman" panose="02020603050405020304" pitchFamily="18" charset="0"/>
                            <a:ea typeface="宋体" panose="02010600030101010101" pitchFamily="2" charset="-122"/>
                          </a:endParaRPr>
                        </a:p>
                        <a:p>
                          <a:pPr indent="127000" algn="ctr">
                            <a:lnSpc>
                              <a:spcPct val="150000"/>
                            </a:lnSpc>
                          </a:pPr>
                          <a:r>
                            <a:rPr lang="en-US" sz="1050" kern="100" dirty="0">
                              <a:effectLst/>
                              <a:latin typeface="Times New Roman" panose="02020603050405020304" pitchFamily="18" charset="0"/>
                              <a:ea typeface="宋体" panose="02010600030101010101" pitchFamily="2" charset="-122"/>
                            </a:rPr>
                            <a:t>Bayat et al.</a:t>
                          </a:r>
                          <a:r>
                            <a:rPr lang="en-US" sz="1050" kern="100" baseline="30000" dirty="0">
                              <a:effectLst/>
                              <a:latin typeface="Times New Roman" panose="02020603050405020304" pitchFamily="18" charset="0"/>
                              <a:ea typeface="宋体" panose="02010600030101010101" pitchFamily="2" charset="-122"/>
                            </a:rPr>
                            <a:t>[26]</a:t>
                          </a:r>
                          <a:endParaRPr lang="zh-CN" sz="1200" kern="100" dirty="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lnSpc>
                              <a:spcPct val="150000"/>
                            </a:lnSpc>
                          </a:pPr>
                          <a14:m>
                            <m:oMathPara xmlns:m="http://schemas.openxmlformats.org/officeDocument/2006/math">
                              <m:oMathParaPr>
                                <m:jc m:val="centerGroup"/>
                              </m:oMathParaPr>
                              <m:oMath xmlns:m="http://schemas.openxmlformats.org/officeDocument/2006/math">
                                <m:r>
                                  <a:rPr lang="en-US" sz="1050" i="1" kern="100">
                                    <a:effectLst/>
                                    <a:latin typeface="Cambria Math" panose="02040503050406030204" pitchFamily="18" charset="0"/>
                                    <a:ea typeface="宋体" panose="02010600030101010101" pitchFamily="2" charset="-122"/>
                                  </a:rPr>
                                  <m:t>1</m:t>
                                </m:r>
                                <m:sSub>
                                  <m:sSubPr>
                                    <m:ctrlPr>
                                      <a:rPr lang="zh-CN" sz="1050" i="1" kern="100">
                                        <a:effectLst/>
                                        <a:latin typeface="Cambria Math" panose="02040503050406030204" pitchFamily="18" charset="0"/>
                                        <a:ea typeface="Cambria Math" panose="02040503050406030204" pitchFamily="18" charset="0"/>
                                      </a:rPr>
                                    </m:ctrlPr>
                                  </m:sSubPr>
                                  <m:e>
                                    <m:r>
                                      <a:rPr lang="en-US" sz="1050" i="1" kern="0">
                                        <a:effectLst/>
                                        <a:latin typeface="Cambria Math" panose="02040503050406030204" pitchFamily="18" charset="0"/>
                                        <a:ea typeface="宋体" panose="02010600030101010101" pitchFamily="2" charset="-122"/>
                                      </a:rPr>
                                      <m:t>𝑇</m:t>
                                    </m:r>
                                  </m:e>
                                  <m:sub>
                                    <m:r>
                                      <a:rPr lang="en-US" sz="1050" i="1" kern="100">
                                        <a:effectLst/>
                                        <a:latin typeface="Cambria Math" panose="02040503050406030204" pitchFamily="18" charset="0"/>
                                        <a:ea typeface="宋体" panose="02010600030101010101" pitchFamily="2" charset="-122"/>
                                      </a:rPr>
                                      <m:t>𝑏𝑎</m:t>
                                    </m:r>
                                  </m:sub>
                                </m:sSub>
                                <m:r>
                                  <a:rPr lang="en-US" sz="1050" i="1" kern="100">
                                    <a:effectLst/>
                                    <a:latin typeface="Cambria Math" panose="02040503050406030204" pitchFamily="18" charset="0"/>
                                    <a:ea typeface="宋体" panose="02010600030101010101" pitchFamily="2" charset="-122"/>
                                  </a:rPr>
                                  <m:t>+5</m:t>
                                </m:r>
                                <m:sSub>
                                  <m:sSubPr>
                                    <m:ctrlPr>
                                      <a:rPr lang="zh-CN" sz="1050" i="1" kern="100">
                                        <a:effectLst/>
                                        <a:latin typeface="Cambria Math" panose="02040503050406030204" pitchFamily="18" charset="0"/>
                                        <a:ea typeface="Cambria Math" panose="02040503050406030204" pitchFamily="18" charset="0"/>
                                      </a:rPr>
                                    </m:ctrlPr>
                                  </m:sSubPr>
                                  <m:e>
                                    <m:r>
                                      <a:rPr lang="en-US" sz="1050" i="1" kern="0">
                                        <a:effectLst/>
                                        <a:latin typeface="Cambria Math" panose="02040503050406030204" pitchFamily="18" charset="0"/>
                                        <a:ea typeface="宋体" panose="02010600030101010101" pitchFamily="2" charset="-122"/>
                                      </a:rPr>
                                      <m:t>𝑇</m:t>
                                    </m:r>
                                  </m:e>
                                  <m:sub>
                                    <m:r>
                                      <a:rPr lang="en-US" sz="1050" i="1" kern="100">
                                        <a:effectLst/>
                                        <a:latin typeface="Cambria Math" panose="02040503050406030204" pitchFamily="18" charset="0"/>
                                        <a:ea typeface="宋体" panose="02010600030101010101" pitchFamily="2" charset="-122"/>
                                      </a:rPr>
                                      <m:t>𝑏𝑚</m:t>
                                    </m:r>
                                  </m:sub>
                                </m:sSub>
                                <m:r>
                                  <a:rPr lang="en-US" sz="1050" i="1" kern="100">
                                    <a:effectLst/>
                                    <a:latin typeface="Cambria Math" panose="02040503050406030204" pitchFamily="18" charset="0"/>
                                    <a:ea typeface="宋体" panose="02010600030101010101" pitchFamily="2" charset="-122"/>
                                  </a:rPr>
                                  <m:t>+2</m:t>
                                </m:r>
                                <m:sSub>
                                  <m:sSubPr>
                                    <m:ctrlPr>
                                      <a:rPr lang="zh-CN" sz="1050" i="1" kern="100">
                                        <a:effectLst/>
                                        <a:latin typeface="Cambria Math" panose="02040503050406030204" pitchFamily="18" charset="0"/>
                                        <a:ea typeface="Cambria Math" panose="02040503050406030204" pitchFamily="18" charset="0"/>
                                      </a:rPr>
                                    </m:ctrlPr>
                                  </m:sSubPr>
                                  <m:e>
                                    <m:r>
                                      <a:rPr lang="en-US" sz="1050" i="1" kern="0">
                                        <a:effectLst/>
                                        <a:latin typeface="Cambria Math" panose="02040503050406030204" pitchFamily="18" charset="0"/>
                                        <a:ea typeface="宋体" panose="02010600030101010101" pitchFamily="2" charset="-122"/>
                                      </a:rPr>
                                      <m:t>𝑇</m:t>
                                    </m:r>
                                  </m:e>
                                  <m:sub>
                                    <m:r>
                                      <a:rPr lang="en-US" sz="1050" i="1" kern="100">
                                        <a:effectLst/>
                                        <a:latin typeface="Cambria Math" panose="02040503050406030204" pitchFamily="18" charset="0"/>
                                        <a:ea typeface="宋体" panose="02010600030101010101" pitchFamily="2" charset="-122"/>
                                      </a:rPr>
                                      <m:t>h</m:t>
                                    </m:r>
                                  </m:sub>
                                </m:sSub>
                              </m:oMath>
                            </m:oMathPara>
                          </a14:m>
                          <a:endParaRPr lang="zh-CN" sz="1200" kern="100" dirty="0">
                            <a:effectLst/>
                            <a:latin typeface="Times New Roman" panose="02020603050405020304" pitchFamily="18" charset="0"/>
                            <a:ea typeface="宋体" panose="02010600030101010101" pitchFamily="2" charset="-122"/>
                          </a:endParaRPr>
                        </a:p>
                        <a:p>
                          <a:pPr indent="127000" algn="just">
                            <a:lnSpc>
                              <a:spcPct val="150000"/>
                            </a:lnSpc>
                          </a:pPr>
                          <a14:m>
                            <m:oMathPara xmlns:m="http://schemas.openxmlformats.org/officeDocument/2006/math">
                              <m:oMathParaPr>
                                <m:jc m:val="centerGroup"/>
                              </m:oMathParaPr>
                              <m:oMath xmlns:m="http://schemas.openxmlformats.org/officeDocument/2006/math">
                                <m:r>
                                  <a:rPr lang="en-US" sz="1050" i="1" kern="100">
                                    <a:effectLst/>
                                    <a:latin typeface="Cambria Math" panose="02040503050406030204" pitchFamily="18" charset="0"/>
                                    <a:ea typeface="宋体" panose="02010600030101010101" pitchFamily="2" charset="-122"/>
                                  </a:rPr>
                                  <m:t>+1</m:t>
                                </m:r>
                                <m:sSub>
                                  <m:sSubPr>
                                    <m:ctrlPr>
                                      <a:rPr lang="zh-CN" sz="1050" i="1" kern="100">
                                        <a:effectLst/>
                                        <a:latin typeface="Cambria Math" panose="02040503050406030204" pitchFamily="18" charset="0"/>
                                        <a:ea typeface="Cambria Math" panose="02040503050406030204" pitchFamily="18" charset="0"/>
                                      </a:rPr>
                                    </m:ctrlPr>
                                  </m:sSubPr>
                                  <m:e>
                                    <m:r>
                                      <a:rPr lang="en-US" sz="1050" i="1" kern="0">
                                        <a:effectLst/>
                                        <a:latin typeface="Cambria Math" panose="02040503050406030204" pitchFamily="18" charset="0"/>
                                        <a:ea typeface="宋体" panose="02010600030101010101" pitchFamily="2" charset="-122"/>
                                      </a:rPr>
                                      <m:t>𝑇</m:t>
                                    </m:r>
                                  </m:e>
                                  <m:sub>
                                    <m:r>
                                      <a:rPr lang="en-US" sz="1050" i="1" kern="100">
                                        <a:effectLst/>
                                        <a:latin typeface="Cambria Math" panose="02040503050406030204" pitchFamily="18" charset="0"/>
                                        <a:ea typeface="宋体" panose="02010600030101010101" pitchFamily="2" charset="-122"/>
                                      </a:rPr>
                                      <m:t>𝑚𝑡𝑝</m:t>
                                    </m:r>
                                  </m:sub>
                                </m:sSub>
                              </m:oMath>
                            </m:oMathPara>
                          </a14:m>
                          <a:endParaRPr lang="zh-CN" sz="1200" kern="100" dirty="0">
                            <a:effectLst/>
                            <a:latin typeface="Times New Roman" panose="02020603050405020304" pitchFamily="18" charset="0"/>
                            <a:ea typeface="宋体" panose="02010600030101010101" pitchFamily="2" charset="-122"/>
                          </a:endParaRPr>
                        </a:p>
                        <a:p>
                          <a:pPr indent="127000" algn="just">
                            <a:lnSpc>
                              <a:spcPct val="150000"/>
                            </a:lnSpc>
                          </a:pPr>
                          <a14:m>
                            <m:oMathPara xmlns:m="http://schemas.openxmlformats.org/officeDocument/2006/math">
                              <m:oMathParaPr>
                                <m:jc m:val="centerGroup"/>
                              </m:oMathParaPr>
                              <m:oMath xmlns:m="http://schemas.openxmlformats.org/officeDocument/2006/math">
                                <m:r>
                                  <a:rPr lang="en-US" sz="1050" i="1" kern="100">
                                    <a:effectLst/>
                                    <a:latin typeface="Cambria Math" panose="02040503050406030204" pitchFamily="18" charset="0"/>
                                    <a:ea typeface="宋体" panose="02010600030101010101" pitchFamily="2" charset="-122"/>
                                  </a:rPr>
                                  <m:t>≈12.9583</m:t>
                                </m:r>
                                <m:r>
                                  <a:rPr lang="en-US" sz="1050" i="1" kern="100">
                                    <a:effectLst/>
                                    <a:latin typeface="Cambria Math" panose="02040503050406030204" pitchFamily="18" charset="0"/>
                                    <a:ea typeface="宋体" panose="02010600030101010101" pitchFamily="2" charset="-122"/>
                                  </a:rPr>
                                  <m:t>𝑚𝑠</m:t>
                                </m:r>
                              </m:oMath>
                            </m:oMathPara>
                          </a14:m>
                          <a:endParaRPr lang="zh-CN" sz="1200" kern="100" dirty="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lnSpc>
                              <a:spcPct val="150000"/>
                            </a:lnSpc>
                          </a:pPr>
                          <a14:m>
                            <m:oMathPara xmlns:m="http://schemas.openxmlformats.org/officeDocument/2006/math">
                              <m:oMathParaPr>
                                <m:jc m:val="centerGroup"/>
                              </m:oMathParaPr>
                              <m:oMath xmlns:m="http://schemas.openxmlformats.org/officeDocument/2006/math">
                                <m:r>
                                  <a:rPr lang="en-US" sz="1050" i="1" kern="100">
                                    <a:effectLst/>
                                    <a:latin typeface="Cambria Math" panose="02040503050406030204" pitchFamily="18" charset="0"/>
                                    <a:ea typeface="宋体" panose="02010600030101010101" pitchFamily="2" charset="-122"/>
                                  </a:rPr>
                                  <m:t>3</m:t>
                                </m:r>
                                <m:sSub>
                                  <m:sSubPr>
                                    <m:ctrlPr>
                                      <a:rPr lang="zh-CN" sz="1050" i="1" kern="100">
                                        <a:effectLst/>
                                        <a:latin typeface="Cambria Math" panose="02040503050406030204" pitchFamily="18" charset="0"/>
                                        <a:ea typeface="Cambria Math" panose="02040503050406030204" pitchFamily="18" charset="0"/>
                                      </a:rPr>
                                    </m:ctrlPr>
                                  </m:sSubPr>
                                  <m:e>
                                    <m:r>
                                      <a:rPr lang="en-US" sz="1050" i="1" kern="0">
                                        <a:effectLst/>
                                        <a:latin typeface="Cambria Math" panose="02040503050406030204" pitchFamily="18" charset="0"/>
                                        <a:ea typeface="宋体" panose="02010600030101010101" pitchFamily="2" charset="-122"/>
                                      </a:rPr>
                                      <m:t>𝑇</m:t>
                                    </m:r>
                                  </m:e>
                                  <m:sub>
                                    <m:r>
                                      <a:rPr lang="en-US" sz="1050" i="1" kern="100">
                                        <a:effectLst/>
                                        <a:latin typeface="Cambria Math" panose="02040503050406030204" pitchFamily="18" charset="0"/>
                                        <a:ea typeface="宋体" panose="02010600030101010101" pitchFamily="2" charset="-122"/>
                                      </a:rPr>
                                      <m:t>𝑏𝑝</m:t>
                                    </m:r>
                                  </m:sub>
                                </m:sSub>
                                <m:r>
                                  <a:rPr lang="en-US" sz="1050" i="1" kern="100">
                                    <a:effectLst/>
                                    <a:latin typeface="Cambria Math" panose="02040503050406030204" pitchFamily="18" charset="0"/>
                                    <a:ea typeface="宋体" panose="02010600030101010101" pitchFamily="2" charset="-122"/>
                                  </a:rPr>
                                  <m:t>+1</m:t>
                                </m:r>
                                <m:sSub>
                                  <m:sSubPr>
                                    <m:ctrlPr>
                                      <a:rPr lang="zh-CN" sz="1050" i="1" kern="100">
                                        <a:effectLst/>
                                        <a:latin typeface="Cambria Math" panose="02040503050406030204" pitchFamily="18" charset="0"/>
                                        <a:ea typeface="Cambria Math" panose="02040503050406030204" pitchFamily="18" charset="0"/>
                                      </a:rPr>
                                    </m:ctrlPr>
                                  </m:sSubPr>
                                  <m:e>
                                    <m:r>
                                      <a:rPr lang="en-US" sz="1050" i="1" kern="0">
                                        <a:effectLst/>
                                        <a:latin typeface="Cambria Math" panose="02040503050406030204" pitchFamily="18" charset="0"/>
                                        <a:ea typeface="宋体" panose="02010600030101010101" pitchFamily="2" charset="-122"/>
                                      </a:rPr>
                                      <m:t>𝑇</m:t>
                                    </m:r>
                                  </m:e>
                                  <m:sub>
                                    <m:r>
                                      <a:rPr lang="en-US" sz="1050" i="1" kern="100">
                                        <a:effectLst/>
                                        <a:latin typeface="Cambria Math" panose="02040503050406030204" pitchFamily="18" charset="0"/>
                                        <a:ea typeface="宋体" panose="02010600030101010101" pitchFamily="2" charset="-122"/>
                                      </a:rPr>
                                      <m:t>𝑏𝑚</m:t>
                                    </m:r>
                                  </m:sub>
                                </m:sSub>
                                <m:r>
                                  <a:rPr lang="en-US" sz="1050" i="1" kern="100">
                                    <a:effectLst/>
                                    <a:latin typeface="Cambria Math" panose="02040503050406030204" pitchFamily="18" charset="0"/>
                                    <a:ea typeface="宋体" panose="02010600030101010101" pitchFamily="2" charset="-122"/>
                                  </a:rPr>
                                  <m:t>+1</m:t>
                                </m:r>
                                <m:sSub>
                                  <m:sSubPr>
                                    <m:ctrlPr>
                                      <a:rPr lang="zh-CN" sz="1050" i="1" kern="100">
                                        <a:effectLst/>
                                        <a:latin typeface="Cambria Math" panose="02040503050406030204" pitchFamily="18" charset="0"/>
                                        <a:ea typeface="Cambria Math" panose="02040503050406030204" pitchFamily="18" charset="0"/>
                                      </a:rPr>
                                    </m:ctrlPr>
                                  </m:sSubPr>
                                  <m:e>
                                    <m:r>
                                      <a:rPr lang="en-US" sz="1050" i="1" kern="0">
                                        <a:effectLst/>
                                        <a:latin typeface="Cambria Math" panose="02040503050406030204" pitchFamily="18" charset="0"/>
                                        <a:ea typeface="宋体" panose="02010600030101010101" pitchFamily="2" charset="-122"/>
                                      </a:rPr>
                                      <m:t>𝑇</m:t>
                                    </m:r>
                                  </m:e>
                                  <m:sub>
                                    <m:r>
                                      <a:rPr lang="en-US" sz="1050" i="1" kern="100">
                                        <a:effectLst/>
                                        <a:latin typeface="Cambria Math" panose="02040503050406030204" pitchFamily="18" charset="0"/>
                                        <a:ea typeface="宋体" panose="02010600030101010101" pitchFamily="2" charset="-122"/>
                                      </a:rPr>
                                      <m:t>h</m:t>
                                    </m:r>
                                  </m:sub>
                                </m:sSub>
                              </m:oMath>
                            </m:oMathPara>
                          </a14:m>
                          <a:endParaRPr lang="zh-CN" sz="1200" kern="100">
                            <a:effectLst/>
                            <a:latin typeface="Times New Roman" panose="02020603050405020304" pitchFamily="18" charset="0"/>
                            <a:ea typeface="宋体" panose="02010600030101010101" pitchFamily="2" charset="-122"/>
                          </a:endParaRPr>
                        </a:p>
                        <a:p>
                          <a:pPr indent="127000" algn="just">
                            <a:lnSpc>
                              <a:spcPct val="150000"/>
                            </a:lnSpc>
                          </a:pPr>
                          <a14:m>
                            <m:oMathPara xmlns:m="http://schemas.openxmlformats.org/officeDocument/2006/math">
                              <m:oMathParaPr>
                                <m:jc m:val="centerGroup"/>
                              </m:oMathParaPr>
                              <m:oMath xmlns:m="http://schemas.openxmlformats.org/officeDocument/2006/math">
                                <m:r>
                                  <a:rPr lang="en-US" sz="1050" i="1" kern="100">
                                    <a:effectLst/>
                                    <a:latin typeface="Cambria Math" panose="02040503050406030204" pitchFamily="18" charset="0"/>
                                    <a:ea typeface="宋体" panose="02010600030101010101" pitchFamily="2" charset="-122"/>
                                  </a:rPr>
                                  <m:t>+1</m:t>
                                </m:r>
                                <m:sSub>
                                  <m:sSubPr>
                                    <m:ctrlPr>
                                      <a:rPr lang="zh-CN" sz="1050" i="1" kern="100">
                                        <a:effectLst/>
                                        <a:latin typeface="Cambria Math" panose="02040503050406030204" pitchFamily="18" charset="0"/>
                                        <a:ea typeface="Cambria Math" panose="02040503050406030204" pitchFamily="18" charset="0"/>
                                      </a:rPr>
                                    </m:ctrlPr>
                                  </m:sSubPr>
                                  <m:e>
                                    <m:r>
                                      <a:rPr lang="en-US" sz="1050" i="1" kern="0">
                                        <a:effectLst/>
                                        <a:latin typeface="Cambria Math" panose="02040503050406030204" pitchFamily="18" charset="0"/>
                                        <a:ea typeface="宋体" panose="02010600030101010101" pitchFamily="2" charset="-122"/>
                                      </a:rPr>
                                      <m:t>𝑇</m:t>
                                    </m:r>
                                  </m:e>
                                  <m:sub>
                                    <m:r>
                                      <a:rPr lang="en-US" sz="1050" i="1" kern="100">
                                        <a:effectLst/>
                                        <a:latin typeface="Cambria Math" panose="02040503050406030204" pitchFamily="18" charset="0"/>
                                        <a:ea typeface="宋体" panose="02010600030101010101" pitchFamily="2" charset="-122"/>
                                      </a:rPr>
                                      <m:t>𝑚𝑡𝑝</m:t>
                                    </m:r>
                                  </m:sub>
                                </m:sSub>
                              </m:oMath>
                            </m:oMathPara>
                          </a14:m>
                          <a:endParaRPr lang="zh-CN" sz="1200" kern="100">
                            <a:effectLst/>
                            <a:latin typeface="Times New Roman" panose="02020603050405020304" pitchFamily="18" charset="0"/>
                            <a:ea typeface="宋体" panose="02010600030101010101" pitchFamily="2" charset="-122"/>
                          </a:endParaRPr>
                        </a:p>
                        <a:p>
                          <a:pPr indent="127000" algn="just">
                            <a:lnSpc>
                              <a:spcPct val="150000"/>
                            </a:lnSpc>
                          </a:pPr>
                          <a14:m>
                            <m:oMathPara xmlns:m="http://schemas.openxmlformats.org/officeDocument/2006/math">
                              <m:oMathParaPr>
                                <m:jc m:val="centerGroup"/>
                              </m:oMathParaPr>
                              <m:oMath xmlns:m="http://schemas.openxmlformats.org/officeDocument/2006/math">
                                <m:r>
                                  <a:rPr lang="en-US" sz="1050" i="1" kern="100">
                                    <a:effectLst/>
                                    <a:latin typeface="Cambria Math" panose="02040503050406030204" pitchFamily="18" charset="0"/>
                                    <a:ea typeface="宋体" panose="02010600030101010101" pitchFamily="2" charset="-122"/>
                                  </a:rPr>
                                  <m:t>≈18.7481</m:t>
                                </m:r>
                                <m:r>
                                  <a:rPr lang="en-US" sz="1050" i="1" kern="100">
                                    <a:effectLst/>
                                    <a:latin typeface="Cambria Math" panose="02040503050406030204" pitchFamily="18" charset="0"/>
                                    <a:ea typeface="宋体" panose="02010600030101010101" pitchFamily="2" charset="-122"/>
                                  </a:rPr>
                                  <m:t>𝑚𝑠</m:t>
                                </m:r>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9251132"/>
                      </a:ext>
                    </a:extLst>
                  </a:tr>
                  <a:tr h="0">
                    <a:tc>
                      <a:txBody>
                        <a:bodyPr/>
                        <a:lstStyle/>
                        <a:p>
                          <a:pPr indent="127000" algn="ctr">
                            <a:lnSpc>
                              <a:spcPct val="250000"/>
                            </a:lnSpc>
                          </a:pPr>
                          <a:r>
                            <a:rPr lang="en-US" sz="1050" kern="100" dirty="0" err="1">
                              <a:effectLst/>
                              <a:latin typeface="Times New Roman" panose="02020603050405020304" pitchFamily="18" charset="0"/>
                              <a:ea typeface="宋体" panose="02010600030101010101" pitchFamily="2" charset="-122"/>
                            </a:rPr>
                            <a:t>Thumbur</a:t>
                          </a:r>
                          <a:r>
                            <a:rPr lang="en-US" sz="1050" kern="100" dirty="0">
                              <a:effectLst/>
                              <a:latin typeface="Times New Roman" panose="02020603050405020304" pitchFamily="18" charset="0"/>
                              <a:ea typeface="宋体" panose="02010600030101010101" pitchFamily="2" charset="-122"/>
                            </a:rPr>
                            <a:t> et al.</a:t>
                          </a:r>
                          <a:r>
                            <a:rPr lang="en-US" sz="1050" kern="100" baseline="30000" dirty="0">
                              <a:effectLst/>
                              <a:latin typeface="Times New Roman" panose="02020603050405020304" pitchFamily="18" charset="0"/>
                              <a:ea typeface="宋体" panose="02010600030101010101" pitchFamily="2" charset="-122"/>
                            </a:rPr>
                            <a:t>[30]</a:t>
                          </a:r>
                          <a:endParaRPr lang="zh-CN" sz="1200" kern="100" dirty="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pPr>
                          <a14:m>
                            <m:oMathPara xmlns:m="http://schemas.openxmlformats.org/officeDocument/2006/math">
                              <m:oMathParaPr>
                                <m:jc m:val="centerGroup"/>
                              </m:oMathParaPr>
                              <m:oMath xmlns:m="http://schemas.openxmlformats.org/officeDocument/2006/math">
                                <m:r>
                                  <a:rPr lang="en-US" sz="1050" i="1" kern="100">
                                    <a:effectLst/>
                                    <a:latin typeface="Cambria Math" panose="02040503050406030204" pitchFamily="18" charset="0"/>
                                    <a:ea typeface="宋体" panose="02010600030101010101" pitchFamily="2" charset="-122"/>
                                  </a:rPr>
                                  <m:t>1</m:t>
                                </m:r>
                                <m:sSub>
                                  <m:sSubPr>
                                    <m:ctrlPr>
                                      <a:rPr lang="zh-CN" sz="1050" i="1" kern="100">
                                        <a:effectLst/>
                                        <a:latin typeface="Cambria Math" panose="02040503050406030204" pitchFamily="18" charset="0"/>
                                        <a:ea typeface="Cambria Math" panose="02040503050406030204" pitchFamily="18" charset="0"/>
                                      </a:rPr>
                                    </m:ctrlPr>
                                  </m:sSubPr>
                                  <m:e>
                                    <m:r>
                                      <a:rPr lang="en-US" sz="1050" i="1" kern="0">
                                        <a:effectLst/>
                                        <a:latin typeface="Cambria Math" panose="02040503050406030204" pitchFamily="18" charset="0"/>
                                        <a:ea typeface="宋体" panose="02010600030101010101" pitchFamily="2" charset="-122"/>
                                      </a:rPr>
                                      <m:t>𝑇</m:t>
                                    </m:r>
                                  </m:e>
                                  <m:sub>
                                    <m:r>
                                      <a:rPr lang="en-US" sz="1050" i="1" kern="100">
                                        <a:effectLst/>
                                        <a:latin typeface="Cambria Math" panose="02040503050406030204" pitchFamily="18" charset="0"/>
                                        <a:ea typeface="宋体" panose="02010600030101010101" pitchFamily="2" charset="-122"/>
                                      </a:rPr>
                                      <m:t>𝑒𝑚</m:t>
                                    </m:r>
                                  </m:sub>
                                </m:sSub>
                                <m:r>
                                  <a:rPr lang="en-US" sz="1050" i="1" kern="100">
                                    <a:effectLst/>
                                    <a:latin typeface="Cambria Math" panose="02040503050406030204" pitchFamily="18" charset="0"/>
                                    <a:ea typeface="宋体" panose="02010600030101010101" pitchFamily="2" charset="-122"/>
                                  </a:rPr>
                                  <m:t>+2</m:t>
                                </m:r>
                                <m:sSub>
                                  <m:sSubPr>
                                    <m:ctrlPr>
                                      <a:rPr lang="zh-CN" sz="1050" i="1" kern="100">
                                        <a:effectLst/>
                                        <a:latin typeface="Cambria Math" panose="02040503050406030204" pitchFamily="18" charset="0"/>
                                        <a:ea typeface="Cambria Math" panose="02040503050406030204" pitchFamily="18" charset="0"/>
                                      </a:rPr>
                                    </m:ctrlPr>
                                  </m:sSubPr>
                                  <m:e>
                                    <m:r>
                                      <a:rPr lang="en-US" sz="1050" i="1" kern="0">
                                        <a:effectLst/>
                                        <a:latin typeface="Cambria Math" panose="02040503050406030204" pitchFamily="18" charset="0"/>
                                        <a:ea typeface="宋体" panose="02010600030101010101" pitchFamily="2" charset="-122"/>
                                      </a:rPr>
                                      <m:t>𝑇</m:t>
                                    </m:r>
                                  </m:e>
                                  <m:sub>
                                    <m:r>
                                      <a:rPr lang="en-US" sz="1050" i="1" kern="100">
                                        <a:effectLst/>
                                        <a:latin typeface="Cambria Math" panose="02040503050406030204" pitchFamily="18" charset="0"/>
                                        <a:ea typeface="宋体" panose="02010600030101010101" pitchFamily="2" charset="-122"/>
                                      </a:rPr>
                                      <m:t>h</m:t>
                                    </m:r>
                                  </m:sub>
                                </m:sSub>
                              </m:oMath>
                            </m:oMathPara>
                          </a14:m>
                          <a:endParaRPr lang="zh-CN" sz="1200" kern="100" dirty="0">
                            <a:effectLst/>
                            <a:latin typeface="Times New Roman" panose="02020603050405020304" pitchFamily="18" charset="0"/>
                            <a:ea typeface="宋体" panose="02010600030101010101" pitchFamily="2" charset="-122"/>
                          </a:endParaRPr>
                        </a:p>
                        <a:p>
                          <a:pPr indent="127000" algn="l">
                            <a:lnSpc>
                              <a:spcPct val="150000"/>
                            </a:lnSpc>
                          </a:pPr>
                          <a14:m>
                            <m:oMath xmlns:m="http://schemas.openxmlformats.org/officeDocument/2006/math">
                              <m:r>
                                <a:rPr lang="en-US" sz="1050" i="1" kern="100">
                                  <a:effectLst/>
                                  <a:latin typeface="Cambria Math" panose="02040503050406030204" pitchFamily="18" charset="0"/>
                                  <a:ea typeface="宋体" panose="02010600030101010101" pitchFamily="2" charset="-122"/>
                                </a:rPr>
                                <m:t>≈0.4422</m:t>
                              </m:r>
                            </m:oMath>
                          </a14:m>
                          <a:r>
                            <a:rPr lang="en-US" sz="1050" kern="100" dirty="0" err="1">
                              <a:effectLst/>
                              <a:latin typeface="Times New Roman" panose="02020603050405020304" pitchFamily="18" charset="0"/>
                              <a:ea typeface="宋体" panose="02010600030101010101" pitchFamily="2" charset="-122"/>
                            </a:rPr>
                            <a:t>ms</a:t>
                          </a:r>
                          <a:endParaRPr lang="zh-CN" sz="1200" kern="100" dirty="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lnSpc>
                              <a:spcPct val="150000"/>
                            </a:lnSpc>
                          </a:pPr>
                          <a14:m>
                            <m:oMathPara xmlns:m="http://schemas.openxmlformats.org/officeDocument/2006/math">
                              <m:oMathParaPr>
                                <m:jc m:val="centerGroup"/>
                              </m:oMathParaPr>
                              <m:oMath xmlns:m="http://schemas.openxmlformats.org/officeDocument/2006/math">
                                <m:r>
                                  <a:rPr lang="en-US" sz="1050" i="1" kern="100">
                                    <a:effectLst/>
                                    <a:latin typeface="Cambria Math" panose="02040503050406030204" pitchFamily="18" charset="0"/>
                                    <a:ea typeface="宋体" panose="02010600030101010101" pitchFamily="2" charset="-122"/>
                                  </a:rPr>
                                  <m:t>2</m:t>
                                </m:r>
                                <m:sSub>
                                  <m:sSubPr>
                                    <m:ctrlPr>
                                      <a:rPr lang="zh-CN" sz="1050" i="1" kern="100">
                                        <a:effectLst/>
                                        <a:latin typeface="Cambria Math" panose="02040503050406030204" pitchFamily="18" charset="0"/>
                                        <a:ea typeface="Cambria Math" panose="02040503050406030204" pitchFamily="18" charset="0"/>
                                      </a:rPr>
                                    </m:ctrlPr>
                                  </m:sSubPr>
                                  <m:e>
                                    <m:r>
                                      <a:rPr lang="en-US" sz="1050" i="1" kern="0">
                                        <a:effectLst/>
                                        <a:latin typeface="Cambria Math" panose="02040503050406030204" pitchFamily="18" charset="0"/>
                                        <a:ea typeface="宋体" panose="02010600030101010101" pitchFamily="2" charset="-122"/>
                                      </a:rPr>
                                      <m:t>𝑇</m:t>
                                    </m:r>
                                  </m:e>
                                  <m:sub>
                                    <m:r>
                                      <a:rPr lang="en-US" sz="1050" i="1" kern="100">
                                        <a:effectLst/>
                                        <a:latin typeface="Cambria Math" panose="02040503050406030204" pitchFamily="18" charset="0"/>
                                        <a:ea typeface="宋体" panose="02010600030101010101" pitchFamily="2" charset="-122"/>
                                      </a:rPr>
                                      <m:t>𝑒𝑎</m:t>
                                    </m:r>
                                  </m:sub>
                                </m:sSub>
                                <m:r>
                                  <a:rPr lang="en-US" sz="1050" i="1" kern="100">
                                    <a:effectLst/>
                                    <a:latin typeface="Cambria Math" panose="02040503050406030204" pitchFamily="18" charset="0"/>
                                    <a:ea typeface="宋体" panose="02010600030101010101" pitchFamily="2" charset="-122"/>
                                  </a:rPr>
                                  <m:t>+3</m:t>
                                </m:r>
                                <m:sSub>
                                  <m:sSubPr>
                                    <m:ctrlPr>
                                      <a:rPr lang="zh-CN" sz="1050" i="1" kern="100">
                                        <a:effectLst/>
                                        <a:latin typeface="Cambria Math" panose="02040503050406030204" pitchFamily="18" charset="0"/>
                                        <a:ea typeface="Cambria Math" panose="02040503050406030204" pitchFamily="18" charset="0"/>
                                      </a:rPr>
                                    </m:ctrlPr>
                                  </m:sSubPr>
                                  <m:e>
                                    <m:r>
                                      <a:rPr lang="en-US" sz="1050" i="1" kern="0">
                                        <a:effectLst/>
                                        <a:latin typeface="Cambria Math" panose="02040503050406030204" pitchFamily="18" charset="0"/>
                                        <a:ea typeface="宋体" panose="02010600030101010101" pitchFamily="2" charset="-122"/>
                                      </a:rPr>
                                      <m:t>𝑇</m:t>
                                    </m:r>
                                  </m:e>
                                  <m:sub>
                                    <m:r>
                                      <a:rPr lang="en-US" sz="1050" i="1" kern="100">
                                        <a:effectLst/>
                                        <a:latin typeface="Cambria Math" panose="02040503050406030204" pitchFamily="18" charset="0"/>
                                        <a:ea typeface="宋体" panose="02010600030101010101" pitchFamily="2" charset="-122"/>
                                      </a:rPr>
                                      <m:t>𝑒𝑚</m:t>
                                    </m:r>
                                  </m:sub>
                                </m:sSub>
                                <m:r>
                                  <a:rPr lang="en-US" sz="1050" i="1" kern="100">
                                    <a:effectLst/>
                                    <a:latin typeface="Cambria Math" panose="02040503050406030204" pitchFamily="18" charset="0"/>
                                    <a:ea typeface="宋体" panose="02010600030101010101" pitchFamily="2" charset="-122"/>
                                  </a:rPr>
                                  <m:t>+2</m:t>
                                </m:r>
                                <m:sSub>
                                  <m:sSubPr>
                                    <m:ctrlPr>
                                      <a:rPr lang="zh-CN" sz="1050" i="1" kern="100">
                                        <a:effectLst/>
                                        <a:latin typeface="Cambria Math" panose="02040503050406030204" pitchFamily="18" charset="0"/>
                                        <a:ea typeface="Cambria Math" panose="02040503050406030204" pitchFamily="18" charset="0"/>
                                      </a:rPr>
                                    </m:ctrlPr>
                                  </m:sSubPr>
                                  <m:e>
                                    <m:r>
                                      <a:rPr lang="en-US" sz="1050" i="1" kern="0">
                                        <a:effectLst/>
                                        <a:latin typeface="Cambria Math" panose="02040503050406030204" pitchFamily="18" charset="0"/>
                                        <a:ea typeface="宋体" panose="02010600030101010101" pitchFamily="2" charset="-122"/>
                                      </a:rPr>
                                      <m:t>𝑇</m:t>
                                    </m:r>
                                  </m:e>
                                  <m:sub>
                                    <m:r>
                                      <a:rPr lang="en-US" sz="1050" i="1" kern="100">
                                        <a:effectLst/>
                                        <a:latin typeface="Cambria Math" panose="02040503050406030204" pitchFamily="18" charset="0"/>
                                        <a:ea typeface="宋体" panose="02010600030101010101" pitchFamily="2" charset="-122"/>
                                      </a:rPr>
                                      <m:t>h</m:t>
                                    </m:r>
                                  </m:sub>
                                </m:sSub>
                              </m:oMath>
                            </m:oMathPara>
                          </a14:m>
                          <a:endParaRPr lang="zh-CN" sz="1200" kern="100">
                            <a:effectLst/>
                            <a:latin typeface="Times New Roman" panose="02020603050405020304" pitchFamily="18" charset="0"/>
                            <a:ea typeface="宋体" panose="02010600030101010101" pitchFamily="2" charset="-122"/>
                          </a:endParaRPr>
                        </a:p>
                        <a:p>
                          <a:pPr indent="127000" algn="just">
                            <a:lnSpc>
                              <a:spcPct val="150000"/>
                            </a:lnSpc>
                          </a:pPr>
                          <a14:m>
                            <m:oMathPara xmlns:m="http://schemas.openxmlformats.org/officeDocument/2006/math">
                              <m:oMathParaPr>
                                <m:jc m:val="centerGroup"/>
                              </m:oMathParaPr>
                              <m:oMath xmlns:m="http://schemas.openxmlformats.org/officeDocument/2006/math">
                                <m:r>
                                  <a:rPr lang="en-US" sz="1050" i="1" kern="100">
                                    <a:effectLst/>
                                    <a:latin typeface="Cambria Math" panose="02040503050406030204" pitchFamily="18" charset="0"/>
                                    <a:ea typeface="宋体" panose="02010600030101010101" pitchFamily="2" charset="-122"/>
                                  </a:rPr>
                                  <m:t>≈1.3298</m:t>
                                </m:r>
                                <m:r>
                                  <a:rPr lang="en-US" sz="1050" i="1" kern="100">
                                    <a:effectLst/>
                                    <a:latin typeface="Cambria Math" panose="02040503050406030204" pitchFamily="18" charset="0"/>
                                    <a:ea typeface="宋体" panose="02010600030101010101" pitchFamily="2" charset="-122"/>
                                  </a:rPr>
                                  <m:t>𝑚𝑠</m:t>
                                </m:r>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6933322"/>
                      </a:ext>
                    </a:extLst>
                  </a:tr>
                  <a:tr h="0">
                    <a:tc>
                      <a:txBody>
                        <a:bodyPr/>
                        <a:lstStyle/>
                        <a:p>
                          <a:pPr indent="127000" algn="ctr">
                            <a:lnSpc>
                              <a:spcPct val="250000"/>
                            </a:lnSpc>
                          </a:pPr>
                          <a:r>
                            <a:rPr lang="en-US" sz="1050" kern="100" dirty="0">
                              <a:effectLst/>
                              <a:latin typeface="Times New Roman" panose="02020603050405020304" pitchFamily="18" charset="0"/>
                              <a:ea typeface="宋体" panose="02010600030101010101" pitchFamily="2" charset="-122"/>
                            </a:rPr>
                            <a:t> Proposed</a:t>
                          </a:r>
                          <a:endParaRPr lang="zh-CN" sz="1200" kern="100" dirty="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lnSpc>
                              <a:spcPct val="150000"/>
                            </a:lnSpc>
                          </a:pPr>
                          <a14:m>
                            <m:oMathPara xmlns:m="http://schemas.openxmlformats.org/officeDocument/2006/math">
                              <m:oMathParaPr>
                                <m:jc m:val="centerGroup"/>
                              </m:oMathParaPr>
                              <m:oMath xmlns:m="http://schemas.openxmlformats.org/officeDocument/2006/math">
                                <m:r>
                                  <a:rPr lang="en-US" sz="1050" i="1" kern="100">
                                    <a:effectLst/>
                                    <a:latin typeface="Cambria Math" panose="02040503050406030204" pitchFamily="18" charset="0"/>
                                    <a:ea typeface="宋体" panose="02010600030101010101" pitchFamily="2" charset="-122"/>
                                  </a:rPr>
                                  <m:t>2</m:t>
                                </m:r>
                                <m:sSub>
                                  <m:sSubPr>
                                    <m:ctrlPr>
                                      <a:rPr lang="zh-CN" sz="1050" i="1" kern="100">
                                        <a:effectLst/>
                                        <a:latin typeface="Cambria Math" panose="02040503050406030204" pitchFamily="18" charset="0"/>
                                        <a:ea typeface="Cambria Math" panose="02040503050406030204" pitchFamily="18" charset="0"/>
                                      </a:rPr>
                                    </m:ctrlPr>
                                  </m:sSubPr>
                                  <m:e>
                                    <m:r>
                                      <a:rPr lang="en-US" sz="1050" i="1" kern="0">
                                        <a:effectLst/>
                                        <a:latin typeface="Cambria Math" panose="02040503050406030204" pitchFamily="18" charset="0"/>
                                        <a:ea typeface="宋体" panose="02010600030101010101" pitchFamily="2" charset="-122"/>
                                      </a:rPr>
                                      <m:t>𝑇</m:t>
                                    </m:r>
                                  </m:e>
                                  <m:sub>
                                    <m:r>
                                      <a:rPr lang="en-US" sz="1050" i="1" kern="100">
                                        <a:effectLst/>
                                        <a:latin typeface="Cambria Math" panose="02040503050406030204" pitchFamily="18" charset="0"/>
                                        <a:ea typeface="宋体" panose="02010600030101010101" pitchFamily="2" charset="-122"/>
                                      </a:rPr>
                                      <m:t>𝑒𝑚</m:t>
                                    </m:r>
                                  </m:sub>
                                </m:sSub>
                                <m:r>
                                  <a:rPr lang="en-US" sz="1050" i="1" kern="100">
                                    <a:effectLst/>
                                    <a:latin typeface="Cambria Math" panose="02040503050406030204" pitchFamily="18" charset="0"/>
                                    <a:ea typeface="宋体" panose="02010600030101010101" pitchFamily="2" charset="-122"/>
                                  </a:rPr>
                                  <m:t>+1</m:t>
                                </m:r>
                                <m:sSub>
                                  <m:sSubPr>
                                    <m:ctrlPr>
                                      <a:rPr lang="zh-CN" sz="1050" i="1" kern="100">
                                        <a:effectLst/>
                                        <a:latin typeface="Cambria Math" panose="02040503050406030204" pitchFamily="18" charset="0"/>
                                        <a:ea typeface="Cambria Math" panose="02040503050406030204" pitchFamily="18" charset="0"/>
                                      </a:rPr>
                                    </m:ctrlPr>
                                  </m:sSubPr>
                                  <m:e>
                                    <m:r>
                                      <a:rPr lang="en-US" sz="1050" i="1" kern="0">
                                        <a:effectLst/>
                                        <a:latin typeface="Cambria Math" panose="02040503050406030204" pitchFamily="18" charset="0"/>
                                        <a:ea typeface="宋体" panose="02010600030101010101" pitchFamily="2" charset="-122"/>
                                      </a:rPr>
                                      <m:t>𝑇</m:t>
                                    </m:r>
                                  </m:e>
                                  <m:sub>
                                    <m:r>
                                      <a:rPr lang="en-US" sz="1050" i="1" kern="100">
                                        <a:effectLst/>
                                        <a:latin typeface="Cambria Math" panose="02040503050406030204" pitchFamily="18" charset="0"/>
                                        <a:ea typeface="宋体" panose="02010600030101010101" pitchFamily="2" charset="-122"/>
                                      </a:rPr>
                                      <m:t>h</m:t>
                                    </m:r>
                                  </m:sub>
                                </m:sSub>
                              </m:oMath>
                            </m:oMathPara>
                          </a14:m>
                          <a:endParaRPr lang="zh-CN" sz="1200" kern="100">
                            <a:effectLst/>
                            <a:latin typeface="Times New Roman" panose="02020603050405020304" pitchFamily="18" charset="0"/>
                            <a:ea typeface="宋体" panose="02010600030101010101" pitchFamily="2" charset="-122"/>
                          </a:endParaRPr>
                        </a:p>
                        <a:p>
                          <a:pPr indent="127000" algn="just">
                            <a:lnSpc>
                              <a:spcPct val="150000"/>
                            </a:lnSpc>
                          </a:pPr>
                          <a14:m>
                            <m:oMathPara xmlns:m="http://schemas.openxmlformats.org/officeDocument/2006/math">
                              <m:oMathParaPr>
                                <m:jc m:val="centerGroup"/>
                              </m:oMathParaPr>
                              <m:oMath xmlns:m="http://schemas.openxmlformats.org/officeDocument/2006/math">
                                <m:r>
                                  <a:rPr lang="en-US" sz="1050" i="1" kern="100">
                                    <a:effectLst/>
                                    <a:latin typeface="Cambria Math" panose="02040503050406030204" pitchFamily="18" charset="0"/>
                                    <a:ea typeface="宋体" panose="02010600030101010101" pitchFamily="2" charset="-122"/>
                                  </a:rPr>
                                  <m:t>≈0.8841</m:t>
                                </m:r>
                                <m:r>
                                  <a:rPr lang="en-US" sz="1050" i="1" kern="100">
                                    <a:effectLst/>
                                    <a:latin typeface="Cambria Math" panose="02040503050406030204" pitchFamily="18" charset="0"/>
                                    <a:ea typeface="宋体" panose="02010600030101010101" pitchFamily="2" charset="-122"/>
                                  </a:rPr>
                                  <m:t>𝑚𝑠</m:t>
                                </m:r>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lnSpc>
                              <a:spcPct val="150000"/>
                            </a:lnSpc>
                          </a:pPr>
                          <a14:m>
                            <m:oMathPara xmlns:m="http://schemas.openxmlformats.org/officeDocument/2006/math">
                              <m:oMathParaPr>
                                <m:jc m:val="centerGroup"/>
                              </m:oMathParaPr>
                              <m:oMath xmlns:m="http://schemas.openxmlformats.org/officeDocument/2006/math">
                                <m:r>
                                  <a:rPr lang="en-US" sz="1050" i="1" kern="100">
                                    <a:effectLst/>
                                    <a:latin typeface="Cambria Math" panose="02040503050406030204" pitchFamily="18" charset="0"/>
                                    <a:ea typeface="宋体" panose="02010600030101010101" pitchFamily="2" charset="-122"/>
                                  </a:rPr>
                                  <m:t>1</m:t>
                                </m:r>
                                <m:sSub>
                                  <m:sSubPr>
                                    <m:ctrlPr>
                                      <a:rPr lang="zh-CN" sz="1050" i="1" kern="100">
                                        <a:effectLst/>
                                        <a:latin typeface="Cambria Math" panose="02040503050406030204" pitchFamily="18" charset="0"/>
                                        <a:ea typeface="Cambria Math" panose="02040503050406030204" pitchFamily="18" charset="0"/>
                                      </a:rPr>
                                    </m:ctrlPr>
                                  </m:sSubPr>
                                  <m:e>
                                    <m:r>
                                      <a:rPr lang="en-US" sz="1050" i="1" kern="0">
                                        <a:effectLst/>
                                        <a:latin typeface="Cambria Math" panose="02040503050406030204" pitchFamily="18" charset="0"/>
                                        <a:ea typeface="宋体" panose="02010600030101010101" pitchFamily="2" charset="-122"/>
                                      </a:rPr>
                                      <m:t>𝑇</m:t>
                                    </m:r>
                                  </m:e>
                                  <m:sub>
                                    <m:r>
                                      <a:rPr lang="en-US" sz="1050" i="1" kern="100">
                                        <a:effectLst/>
                                        <a:latin typeface="Cambria Math" panose="02040503050406030204" pitchFamily="18" charset="0"/>
                                        <a:ea typeface="宋体" panose="02010600030101010101" pitchFamily="2" charset="-122"/>
                                      </a:rPr>
                                      <m:t>𝑒𝑎</m:t>
                                    </m:r>
                                  </m:sub>
                                </m:sSub>
                                <m:r>
                                  <a:rPr lang="en-US" sz="1050" i="1" kern="100">
                                    <a:effectLst/>
                                    <a:latin typeface="Cambria Math" panose="02040503050406030204" pitchFamily="18" charset="0"/>
                                    <a:ea typeface="宋体" panose="02010600030101010101" pitchFamily="2" charset="-122"/>
                                  </a:rPr>
                                  <m:t>+</m:t>
                                </m:r>
                                <m:sSub>
                                  <m:sSubPr>
                                    <m:ctrlPr>
                                      <a:rPr lang="zh-CN" sz="1050" i="1" kern="100">
                                        <a:effectLst/>
                                        <a:latin typeface="Cambria Math" panose="02040503050406030204" pitchFamily="18" charset="0"/>
                                        <a:ea typeface="Cambria Math" panose="02040503050406030204" pitchFamily="18" charset="0"/>
                                      </a:rPr>
                                    </m:ctrlPr>
                                  </m:sSubPr>
                                  <m:e>
                                    <m:r>
                                      <a:rPr lang="en-US" sz="1050" i="1" kern="0">
                                        <a:effectLst/>
                                        <a:latin typeface="Cambria Math" panose="02040503050406030204" pitchFamily="18" charset="0"/>
                                        <a:ea typeface="宋体" panose="02010600030101010101" pitchFamily="2" charset="-122"/>
                                      </a:rPr>
                                      <m:t>1</m:t>
                                    </m:r>
                                    <m:r>
                                      <a:rPr lang="en-US" sz="1050" i="1" kern="0">
                                        <a:effectLst/>
                                        <a:latin typeface="Cambria Math" panose="02040503050406030204" pitchFamily="18" charset="0"/>
                                        <a:ea typeface="宋体" panose="02010600030101010101" pitchFamily="2" charset="-122"/>
                                      </a:rPr>
                                      <m:t>𝑇</m:t>
                                    </m:r>
                                  </m:e>
                                  <m:sub>
                                    <m:r>
                                      <a:rPr lang="en-US" sz="1050" i="1" kern="100">
                                        <a:effectLst/>
                                        <a:latin typeface="Cambria Math" panose="02040503050406030204" pitchFamily="18" charset="0"/>
                                        <a:ea typeface="宋体" panose="02010600030101010101" pitchFamily="2" charset="-122"/>
                                      </a:rPr>
                                      <m:t>𝑒𝑚</m:t>
                                    </m:r>
                                  </m:sub>
                                </m:sSub>
                              </m:oMath>
                            </m:oMathPara>
                          </a14:m>
                          <a:endParaRPr lang="zh-CN" sz="1200" kern="100" dirty="0">
                            <a:effectLst/>
                            <a:latin typeface="Times New Roman" panose="02020603050405020304" pitchFamily="18" charset="0"/>
                            <a:ea typeface="宋体" panose="02010600030101010101" pitchFamily="2" charset="-122"/>
                          </a:endParaRPr>
                        </a:p>
                        <a:p>
                          <a:pPr indent="127000" algn="just">
                            <a:lnSpc>
                              <a:spcPct val="150000"/>
                            </a:lnSpc>
                          </a:pPr>
                          <a14:m>
                            <m:oMathPara xmlns:m="http://schemas.openxmlformats.org/officeDocument/2006/math">
                              <m:oMathParaPr>
                                <m:jc m:val="centerGroup"/>
                              </m:oMathParaPr>
                              <m:oMath xmlns:m="http://schemas.openxmlformats.org/officeDocument/2006/math">
                                <m:r>
                                  <a:rPr lang="en-US" sz="1050" i="1" kern="100">
                                    <a:effectLst/>
                                    <a:latin typeface="Cambria Math" panose="02040503050406030204" pitchFamily="18" charset="0"/>
                                    <a:ea typeface="宋体" panose="02010600030101010101" pitchFamily="2" charset="-122"/>
                                  </a:rPr>
                                  <m:t>≈0.4438</m:t>
                                </m:r>
                                <m:r>
                                  <a:rPr lang="en-US" sz="1050" i="1" kern="100">
                                    <a:effectLst/>
                                    <a:latin typeface="Cambria Math" panose="02040503050406030204" pitchFamily="18" charset="0"/>
                                    <a:ea typeface="宋体" panose="02010600030101010101" pitchFamily="2" charset="-122"/>
                                  </a:rPr>
                                  <m:t>𝑚𝑠</m:t>
                                </m:r>
                              </m:oMath>
                            </m:oMathPara>
                          </a14:m>
                          <a:endParaRPr lang="zh-CN" sz="1200" kern="100" dirty="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79099890"/>
                      </a:ext>
                    </a:extLst>
                  </a:tr>
                </a:tbl>
              </a:graphicData>
            </a:graphic>
          </p:graphicFrame>
        </mc:Choice>
        <mc:Fallback xmlns="">
          <p:graphicFrame>
            <p:nvGraphicFramePr>
              <p:cNvPr id="12" name="表格 11">
                <a:extLst>
                  <a:ext uri="{FF2B5EF4-FFF2-40B4-BE49-F238E27FC236}">
                    <a16:creationId xmlns:a16="http://schemas.microsoft.com/office/drawing/2014/main" id="{70A37E82-7746-72B3-6857-F0A5AFC3035B}"/>
                  </a:ext>
                </a:extLst>
              </p:cNvPr>
              <p:cNvGraphicFramePr>
                <a:graphicFrameLocks noGrp="1"/>
              </p:cNvGraphicFramePr>
              <p:nvPr>
                <p:extLst>
                  <p:ext uri="{D42A27DB-BD31-4B8C-83A1-F6EECF244321}">
                    <p14:modId xmlns:p14="http://schemas.microsoft.com/office/powerpoint/2010/main" val="2709933453"/>
                  </p:ext>
                </p:extLst>
              </p:nvPr>
            </p:nvGraphicFramePr>
            <p:xfrm>
              <a:off x="4572000" y="3630430"/>
              <a:ext cx="4006215" cy="2723884"/>
            </p:xfrm>
            <a:graphic>
              <a:graphicData uri="http://schemas.openxmlformats.org/drawingml/2006/table">
                <a:tbl>
                  <a:tblPr firstRow="1" firstCol="1" bandRow="1"/>
                  <a:tblGrid>
                    <a:gridCol w="1214638">
                      <a:extLst>
                        <a:ext uri="{9D8B030D-6E8A-4147-A177-3AD203B41FA5}">
                          <a16:colId xmlns:a16="http://schemas.microsoft.com/office/drawing/2014/main" val="41063092"/>
                        </a:ext>
                      </a:extLst>
                    </a:gridCol>
                    <a:gridCol w="1392865">
                      <a:extLst>
                        <a:ext uri="{9D8B030D-6E8A-4147-A177-3AD203B41FA5}">
                          <a16:colId xmlns:a16="http://schemas.microsoft.com/office/drawing/2014/main" val="984003120"/>
                        </a:ext>
                      </a:extLst>
                    </a:gridCol>
                    <a:gridCol w="1398712">
                      <a:extLst>
                        <a:ext uri="{9D8B030D-6E8A-4147-A177-3AD203B41FA5}">
                          <a16:colId xmlns:a16="http://schemas.microsoft.com/office/drawing/2014/main" val="2899377540"/>
                        </a:ext>
                      </a:extLst>
                    </a:gridCol>
                  </a:tblGrid>
                  <a:tr h="267767">
                    <a:tc>
                      <a:txBody>
                        <a:bodyPr/>
                        <a:lstStyle/>
                        <a:p>
                          <a:pPr indent="127000" algn="ctr">
                            <a:lnSpc>
                              <a:spcPct val="150000"/>
                            </a:lnSpc>
                          </a:pPr>
                          <a:r>
                            <a:rPr lang="zh-CN" sz="1050" kern="100" dirty="0">
                              <a:effectLst/>
                              <a:latin typeface="Calibri" panose="020F0502020204030204" pitchFamily="34" charset="0"/>
                              <a:ea typeface="宋体" panose="02010600030101010101" pitchFamily="2" charset="-122"/>
                              <a:cs typeface="Times New Roman" panose="02020603050405020304" pitchFamily="18" charset="0"/>
                            </a:rPr>
                            <a:t>方案</a:t>
                          </a:r>
                          <a:endParaRPr lang="zh-CN" sz="1200" kern="100" dirty="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pPr>
                          <a:r>
                            <a:rPr lang="zh-CN" sz="1050" kern="100">
                              <a:effectLst/>
                              <a:latin typeface="Times New Roman" panose="02020603050405020304" pitchFamily="18" charset="0"/>
                              <a:ea typeface="宋体" panose="02010600030101010101" pitchFamily="2" charset="-122"/>
                            </a:rPr>
                            <a:t>签名</a:t>
                          </a:r>
                          <a:endParaRPr lang="zh-CN" sz="12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pPr>
                          <a:r>
                            <a:rPr lang="zh-CN" sz="1050" kern="100">
                              <a:effectLst/>
                              <a:latin typeface="Times New Roman" panose="02020603050405020304" pitchFamily="18" charset="0"/>
                              <a:ea typeface="宋体" panose="02010600030101010101" pitchFamily="2" charset="-122"/>
                            </a:rPr>
                            <a:t>单条消息验证</a:t>
                          </a:r>
                          <a:endParaRPr lang="zh-CN" sz="12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6955124"/>
                      </a:ext>
                    </a:extLst>
                  </a:tr>
                  <a:tr h="738696">
                    <a:tc>
                      <a:txBody>
                        <a:bodyPr/>
                        <a:lstStyle/>
                        <a:p>
                          <a:pPr indent="127000" algn="ctr">
                            <a:lnSpc>
                              <a:spcPct val="150000"/>
                            </a:lnSpc>
                          </a:pPr>
                          <a:r>
                            <a:rPr lang="en-US" sz="1050" kern="100" dirty="0">
                              <a:effectLst/>
                              <a:latin typeface="Times New Roman" panose="02020603050405020304" pitchFamily="18" charset="0"/>
                              <a:ea typeface="宋体" panose="02010600030101010101" pitchFamily="2" charset="-122"/>
                            </a:rPr>
                            <a:t> </a:t>
                          </a:r>
                          <a:endParaRPr lang="zh-CN" sz="1200" kern="100" dirty="0">
                            <a:effectLst/>
                            <a:latin typeface="Times New Roman" panose="02020603050405020304" pitchFamily="18" charset="0"/>
                            <a:ea typeface="宋体" panose="02010600030101010101" pitchFamily="2" charset="-122"/>
                          </a:endParaRPr>
                        </a:p>
                        <a:p>
                          <a:pPr indent="127000" algn="ctr">
                            <a:lnSpc>
                              <a:spcPct val="150000"/>
                            </a:lnSpc>
                          </a:pPr>
                          <a:r>
                            <a:rPr lang="en-US" sz="1050" kern="100" dirty="0">
                              <a:solidFill>
                                <a:srgbClr val="000000"/>
                              </a:solidFill>
                              <a:effectLst/>
                              <a:latin typeface="Times New Roman" panose="02020603050405020304" pitchFamily="18" charset="0"/>
                              <a:ea typeface="宋体" panose="02010600030101010101" pitchFamily="2" charset="-122"/>
                            </a:rPr>
                            <a:t>Jiang et al</a:t>
                          </a:r>
                          <a:r>
                            <a:rPr lang="en-US" altLang="zh-CN" sz="900" kern="100" dirty="0">
                              <a:solidFill>
                                <a:srgbClr val="000000"/>
                              </a:solidFill>
                              <a:effectLst/>
                              <a:latin typeface="Times New Roman" panose="02020603050405020304" pitchFamily="18" charset="0"/>
                              <a:ea typeface="宋体" panose="02010600030101010101" pitchFamily="2" charset="-122"/>
                            </a:rPr>
                            <a:t>.</a:t>
                          </a:r>
                          <a:r>
                            <a:rPr lang="en-US" altLang="zh-CN" sz="1050" kern="100" baseline="30000" dirty="0">
                              <a:solidFill>
                                <a:srgbClr val="000000"/>
                              </a:solidFill>
                              <a:effectLst/>
                              <a:latin typeface="Times New Roman" panose="02020603050405020304" pitchFamily="18" charset="0"/>
                              <a:ea typeface="宋体" panose="02010600030101010101" pitchFamily="2" charset="-122"/>
                            </a:rPr>
                            <a:t>[27]</a:t>
                          </a:r>
                          <a:endParaRPr lang="zh-CN" sz="1200" kern="100" dirty="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5"/>
                          <a:stretch>
                            <a:fillRect l="-87773" t="-36885" r="-101310" b="-232787"/>
                          </a:stretch>
                        </a:blipFill>
                      </a:tcPr>
                    </a:tc>
                    <a:tc>
                      <a:txBody>
                        <a:bodyPr/>
                        <a:lstStyle/>
                        <a:p>
                          <a:endParaRPr lang="zh-CN"/>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5"/>
                          <a:stretch>
                            <a:fillRect l="-186957" t="-36885" r="-870" b="-232787"/>
                          </a:stretch>
                        </a:blipFill>
                      </a:tcPr>
                    </a:tc>
                    <a:extLst>
                      <a:ext uri="{0D108BD9-81ED-4DB2-BD59-A6C34878D82A}">
                        <a16:rowId xmlns:a16="http://schemas.microsoft.com/office/drawing/2014/main" val="2836656317"/>
                      </a:ext>
                    </a:extLst>
                  </a:tr>
                  <a:tr h="757301">
                    <a:tc>
                      <a:txBody>
                        <a:bodyPr/>
                        <a:lstStyle/>
                        <a:p>
                          <a:pPr indent="127000" algn="ctr">
                            <a:lnSpc>
                              <a:spcPct val="150000"/>
                            </a:lnSpc>
                          </a:pPr>
                          <a:r>
                            <a:rPr lang="en-US" sz="1050" kern="100" dirty="0">
                              <a:effectLst/>
                              <a:latin typeface="Times New Roman" panose="02020603050405020304" pitchFamily="18" charset="0"/>
                              <a:ea typeface="宋体" panose="02010600030101010101" pitchFamily="2" charset="-122"/>
                            </a:rPr>
                            <a:t> </a:t>
                          </a:r>
                          <a:endParaRPr lang="zh-CN" sz="1200" kern="100" dirty="0">
                            <a:effectLst/>
                            <a:latin typeface="Times New Roman" panose="02020603050405020304" pitchFamily="18" charset="0"/>
                            <a:ea typeface="宋体" panose="02010600030101010101" pitchFamily="2" charset="-122"/>
                          </a:endParaRPr>
                        </a:p>
                        <a:p>
                          <a:pPr indent="127000" algn="ctr">
                            <a:lnSpc>
                              <a:spcPct val="150000"/>
                            </a:lnSpc>
                          </a:pPr>
                          <a:r>
                            <a:rPr lang="en-US" sz="1050" kern="100" dirty="0">
                              <a:effectLst/>
                              <a:latin typeface="Times New Roman" panose="02020603050405020304" pitchFamily="18" charset="0"/>
                              <a:ea typeface="宋体" panose="02010600030101010101" pitchFamily="2" charset="-122"/>
                            </a:rPr>
                            <a:t>Bayat et al.</a:t>
                          </a:r>
                          <a:r>
                            <a:rPr lang="en-US" sz="1050" kern="100" baseline="30000" dirty="0">
                              <a:effectLst/>
                              <a:latin typeface="Times New Roman" panose="02020603050405020304" pitchFamily="18" charset="0"/>
                              <a:ea typeface="宋体" panose="02010600030101010101" pitchFamily="2" charset="-122"/>
                            </a:rPr>
                            <a:t>[26]</a:t>
                          </a:r>
                          <a:endParaRPr lang="zh-CN" sz="1200" kern="100" dirty="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5"/>
                          <a:stretch>
                            <a:fillRect l="-87773" t="-134677" r="-101310" b="-129032"/>
                          </a:stretch>
                        </a:blipFill>
                      </a:tcPr>
                    </a:tc>
                    <a:tc>
                      <a:txBody>
                        <a:bodyPr/>
                        <a:lstStyle/>
                        <a:p>
                          <a:endParaRPr lang="zh-CN"/>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5"/>
                          <a:stretch>
                            <a:fillRect l="-186957" t="-134677" r="-870" b="-129032"/>
                          </a:stretch>
                        </a:blipFill>
                      </a:tcPr>
                    </a:tc>
                    <a:extLst>
                      <a:ext uri="{0D108BD9-81ED-4DB2-BD59-A6C34878D82A}">
                        <a16:rowId xmlns:a16="http://schemas.microsoft.com/office/drawing/2014/main" val="4239251132"/>
                      </a:ext>
                    </a:extLst>
                  </a:tr>
                  <a:tr h="480060">
                    <a:tc>
                      <a:txBody>
                        <a:bodyPr/>
                        <a:lstStyle/>
                        <a:p>
                          <a:pPr indent="127000" algn="ctr">
                            <a:lnSpc>
                              <a:spcPct val="250000"/>
                            </a:lnSpc>
                          </a:pPr>
                          <a:r>
                            <a:rPr lang="en-US" sz="1050" kern="100" dirty="0" err="1">
                              <a:effectLst/>
                              <a:latin typeface="Times New Roman" panose="02020603050405020304" pitchFamily="18" charset="0"/>
                              <a:ea typeface="宋体" panose="02010600030101010101" pitchFamily="2" charset="-122"/>
                            </a:rPr>
                            <a:t>Thumbur</a:t>
                          </a:r>
                          <a:r>
                            <a:rPr lang="en-US" sz="1050" kern="100" dirty="0">
                              <a:effectLst/>
                              <a:latin typeface="Times New Roman" panose="02020603050405020304" pitchFamily="18" charset="0"/>
                              <a:ea typeface="宋体" panose="02010600030101010101" pitchFamily="2" charset="-122"/>
                            </a:rPr>
                            <a:t> et al.</a:t>
                          </a:r>
                          <a:r>
                            <a:rPr lang="en-US" sz="1050" kern="100" baseline="30000" dirty="0">
                              <a:effectLst/>
                              <a:latin typeface="Times New Roman" panose="02020603050405020304" pitchFamily="18" charset="0"/>
                              <a:ea typeface="宋体" panose="02010600030101010101" pitchFamily="2" charset="-122"/>
                            </a:rPr>
                            <a:t>[30]</a:t>
                          </a:r>
                          <a:endParaRPr lang="zh-CN" sz="1200" kern="100" dirty="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5"/>
                          <a:stretch>
                            <a:fillRect l="-87773" t="-368354" r="-101310" b="-102532"/>
                          </a:stretch>
                        </a:blipFill>
                      </a:tcPr>
                    </a:tc>
                    <a:tc>
                      <a:txBody>
                        <a:bodyPr/>
                        <a:lstStyle/>
                        <a:p>
                          <a:endParaRPr lang="zh-CN"/>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5"/>
                          <a:stretch>
                            <a:fillRect l="-186957" t="-368354" r="-870" b="-102532"/>
                          </a:stretch>
                        </a:blipFill>
                      </a:tcPr>
                    </a:tc>
                    <a:extLst>
                      <a:ext uri="{0D108BD9-81ED-4DB2-BD59-A6C34878D82A}">
                        <a16:rowId xmlns:a16="http://schemas.microsoft.com/office/drawing/2014/main" val="1576933322"/>
                      </a:ext>
                    </a:extLst>
                  </a:tr>
                  <a:tr h="480060">
                    <a:tc>
                      <a:txBody>
                        <a:bodyPr/>
                        <a:lstStyle/>
                        <a:p>
                          <a:pPr indent="127000" algn="ctr">
                            <a:lnSpc>
                              <a:spcPct val="250000"/>
                            </a:lnSpc>
                          </a:pPr>
                          <a:r>
                            <a:rPr lang="en-US" sz="1050" kern="100" dirty="0">
                              <a:effectLst/>
                              <a:latin typeface="Times New Roman" panose="02020603050405020304" pitchFamily="18" charset="0"/>
                              <a:ea typeface="宋体" panose="02010600030101010101" pitchFamily="2" charset="-122"/>
                            </a:rPr>
                            <a:t> Proposed</a:t>
                          </a:r>
                          <a:endParaRPr lang="zh-CN" sz="1200" kern="100" dirty="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5"/>
                          <a:stretch>
                            <a:fillRect l="-87773" t="-468354" r="-101310" b="-2532"/>
                          </a:stretch>
                        </a:blipFill>
                      </a:tcPr>
                    </a:tc>
                    <a:tc>
                      <a:txBody>
                        <a:bodyPr/>
                        <a:lstStyle/>
                        <a:p>
                          <a:endParaRPr lang="zh-CN"/>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5"/>
                          <a:stretch>
                            <a:fillRect l="-186957" t="-468354" r="-870" b="-2532"/>
                          </a:stretch>
                        </a:blipFill>
                      </a:tcPr>
                    </a:tc>
                    <a:extLst>
                      <a:ext uri="{0D108BD9-81ED-4DB2-BD59-A6C34878D82A}">
                        <a16:rowId xmlns:a16="http://schemas.microsoft.com/office/drawing/2014/main" val="1779099890"/>
                      </a:ext>
                    </a:extLst>
                  </a:tr>
                </a:tbl>
              </a:graphicData>
            </a:graphic>
          </p:graphicFrame>
        </mc:Fallback>
      </mc:AlternateContent>
      <p:sp>
        <p:nvSpPr>
          <p:cNvPr id="3" name="Freeform 115">
            <a:extLst>
              <a:ext uri="{FF2B5EF4-FFF2-40B4-BE49-F238E27FC236}">
                <a16:creationId xmlns:a16="http://schemas.microsoft.com/office/drawing/2014/main" id="{F44045F3-DAFE-E245-86CC-669996B156CF}"/>
              </a:ext>
            </a:extLst>
          </p:cNvPr>
          <p:cNvSpPr/>
          <p:nvPr/>
        </p:nvSpPr>
        <p:spPr bwMode="auto">
          <a:xfrm>
            <a:off x="620089" y="1081166"/>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5" name="矩形 4">
            <a:extLst>
              <a:ext uri="{FF2B5EF4-FFF2-40B4-BE49-F238E27FC236}">
                <a16:creationId xmlns:a16="http://schemas.microsoft.com/office/drawing/2014/main" id="{F3F6BEC6-06E8-6031-1C07-577B100F5DA7}"/>
              </a:ext>
            </a:extLst>
          </p:cNvPr>
          <p:cNvSpPr/>
          <p:nvPr/>
        </p:nvSpPr>
        <p:spPr>
          <a:xfrm>
            <a:off x="767611" y="942179"/>
            <a:ext cx="7159984" cy="372025"/>
          </a:xfrm>
          <a:prstGeom prst="rect">
            <a:avLst/>
          </a:prstGeom>
        </p:spPr>
        <p:txBody>
          <a:bodyPr wrap="square">
            <a:spAutoFit/>
          </a:bodyPr>
          <a:lstStyle/>
          <a:p>
            <a:pPr>
              <a:lnSpc>
                <a:spcPct val="125000"/>
              </a:lnSpc>
            </a:pPr>
            <a:r>
              <a:rPr lang="zh-CN" altLang="en-US" sz="1600" dirty="0">
                <a:solidFill>
                  <a:schemeClr val="tx1">
                    <a:lumMod val="75000"/>
                    <a:lumOff val="25000"/>
                  </a:schemeClr>
                </a:solidFill>
                <a:latin typeface="+mj-ea"/>
                <a:ea typeface="+mj-ea"/>
              </a:rPr>
              <a:t>单个签名验证计算开销分析</a:t>
            </a:r>
            <a:endParaRPr lang="en-US" altLang="zh-CN" sz="1600" dirty="0">
              <a:solidFill>
                <a:schemeClr val="tx1">
                  <a:lumMod val="75000"/>
                  <a:lumOff val="25000"/>
                </a:schemeClr>
              </a:solidFill>
              <a:latin typeface="+mj-ea"/>
              <a:ea typeface="+mj-ea"/>
            </a:endParaRPr>
          </a:p>
        </p:txBody>
      </p:sp>
    </p:spTree>
    <p:extLst>
      <p:ext uri="{BB962C8B-B14F-4D97-AF65-F5344CB8AC3E}">
        <p14:creationId xmlns:p14="http://schemas.microsoft.com/office/powerpoint/2010/main" val="1247345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3" grpId="0" animBg="1"/>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8430CF-D6E6-79D0-D0DF-B8650A00E42F}"/>
              </a:ext>
            </a:extLst>
          </p:cNvPr>
          <p:cNvSpPr>
            <a:spLocks noGrp="1"/>
          </p:cNvSpPr>
          <p:nvPr>
            <p:ph type="title"/>
          </p:nvPr>
        </p:nvSpPr>
        <p:spPr/>
        <p:txBody>
          <a:bodyPr/>
          <a:lstStyle/>
          <a:p>
            <a:r>
              <a:rPr lang="en-US" altLang="zh-CN" dirty="0"/>
              <a:t>3.2 </a:t>
            </a:r>
            <a:r>
              <a:rPr lang="zh-CN" altLang="en-US" dirty="0"/>
              <a:t>性能评估</a:t>
            </a:r>
          </a:p>
        </p:txBody>
      </p:sp>
      <p:pic>
        <p:nvPicPr>
          <p:cNvPr id="3" name="图片 2">
            <a:extLst>
              <a:ext uri="{FF2B5EF4-FFF2-40B4-BE49-F238E27FC236}">
                <a16:creationId xmlns:a16="http://schemas.microsoft.com/office/drawing/2014/main" id="{73C45AE7-C3A2-1AE2-B03F-E04E6651A5FB}"/>
              </a:ext>
            </a:extLst>
          </p:cNvPr>
          <p:cNvPicPr>
            <a:picLocks noChangeAspect="1"/>
          </p:cNvPicPr>
          <p:nvPr/>
        </p:nvPicPr>
        <p:blipFill rotWithShape="1">
          <a:blip r:embed="rId3">
            <a:extLst>
              <a:ext uri="{28A0092B-C50C-407E-A947-70E740481C1C}">
                <a14:useLocalDpi xmlns:a14="http://schemas.microsoft.com/office/drawing/2010/main" val="0"/>
              </a:ext>
            </a:extLst>
          </a:blip>
          <a:srcRect l="1917" t="10417" r="7273"/>
          <a:stretch/>
        </p:blipFill>
        <p:spPr bwMode="auto">
          <a:xfrm>
            <a:off x="273404" y="2592890"/>
            <a:ext cx="4359865" cy="3225929"/>
          </a:xfrm>
          <a:prstGeom prst="rect">
            <a:avLst/>
          </a:prstGeom>
          <a:ln>
            <a:noFill/>
          </a:ln>
          <a:extLst>
            <a:ext uri="{53640926-AAD7-44D8-BBD7-CCE9431645EC}">
              <a14:shadowObscured xmlns:a14="http://schemas.microsoft.com/office/drawing/2010/main"/>
            </a:ext>
          </a:extLst>
        </p:spPr>
      </p:pic>
      <p:sp>
        <p:nvSpPr>
          <p:cNvPr id="4" name="Rectangle 33">
            <a:extLst>
              <a:ext uri="{FF2B5EF4-FFF2-40B4-BE49-F238E27FC236}">
                <a16:creationId xmlns:a16="http://schemas.microsoft.com/office/drawing/2014/main" id="{A1BB546C-7829-A15A-B554-3775FFC66098}"/>
              </a:ext>
            </a:extLst>
          </p:cNvPr>
          <p:cNvSpPr/>
          <p:nvPr/>
        </p:nvSpPr>
        <p:spPr>
          <a:xfrm>
            <a:off x="2754719" y="5667784"/>
            <a:ext cx="3757100"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消息批量认证计算开销对比</a:t>
            </a:r>
          </a:p>
        </p:txBody>
      </p:sp>
      <mc:AlternateContent xmlns:mc="http://schemas.openxmlformats.org/markup-compatibility/2006" xmlns:a14="http://schemas.microsoft.com/office/drawing/2010/main">
        <mc:Choice Requires="a14">
          <p:graphicFrame>
            <p:nvGraphicFramePr>
              <p:cNvPr id="6" name="表格 5">
                <a:extLst>
                  <a:ext uri="{FF2B5EF4-FFF2-40B4-BE49-F238E27FC236}">
                    <a16:creationId xmlns:a16="http://schemas.microsoft.com/office/drawing/2014/main" id="{F2FB2CDC-5CC3-6D16-715E-AC1F19B5A8BE}"/>
                  </a:ext>
                </a:extLst>
              </p:cNvPr>
              <p:cNvGraphicFramePr>
                <a:graphicFrameLocks noGrp="1"/>
              </p:cNvGraphicFramePr>
              <p:nvPr>
                <p:extLst>
                  <p:ext uri="{D42A27DB-BD31-4B8C-83A1-F6EECF244321}">
                    <p14:modId xmlns:p14="http://schemas.microsoft.com/office/powerpoint/2010/main" val="32351786"/>
                  </p:ext>
                </p:extLst>
              </p:nvPr>
            </p:nvGraphicFramePr>
            <p:xfrm>
              <a:off x="4704775" y="2642834"/>
              <a:ext cx="4111675" cy="2879471"/>
            </p:xfrm>
            <a:graphic>
              <a:graphicData uri="http://schemas.openxmlformats.org/drawingml/2006/table">
                <a:tbl>
                  <a:tblPr firstRow="1" firstCol="1" bandRow="1"/>
                  <a:tblGrid>
                    <a:gridCol w="1382123">
                      <a:extLst>
                        <a:ext uri="{9D8B030D-6E8A-4147-A177-3AD203B41FA5}">
                          <a16:colId xmlns:a16="http://schemas.microsoft.com/office/drawing/2014/main" val="113167388"/>
                        </a:ext>
                      </a:extLst>
                    </a:gridCol>
                    <a:gridCol w="2729552">
                      <a:extLst>
                        <a:ext uri="{9D8B030D-6E8A-4147-A177-3AD203B41FA5}">
                          <a16:colId xmlns:a16="http://schemas.microsoft.com/office/drawing/2014/main" val="1838191177"/>
                        </a:ext>
                      </a:extLst>
                    </a:gridCol>
                  </a:tblGrid>
                  <a:tr h="264255">
                    <a:tc>
                      <a:txBody>
                        <a:bodyPr/>
                        <a:lstStyle/>
                        <a:p>
                          <a:pPr indent="127000" algn="ctr">
                            <a:lnSpc>
                              <a:spcPct val="200000"/>
                            </a:lnSpc>
                          </a:pPr>
                          <a:r>
                            <a:rPr lang="zh-CN" sz="1050" kern="100" dirty="0">
                              <a:effectLst/>
                              <a:latin typeface="Calibri" panose="020F0502020204030204" pitchFamily="34" charset="0"/>
                              <a:ea typeface="宋体" panose="02010600030101010101" pitchFamily="2" charset="-122"/>
                              <a:cs typeface="Times New Roman" panose="02020603050405020304" pitchFamily="18" charset="0"/>
                            </a:rPr>
                            <a:t>方案</a:t>
                          </a:r>
                          <a:endParaRPr lang="zh-CN" sz="1200" kern="100" dirty="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200000"/>
                            </a:lnSpc>
                          </a:pPr>
                          <a:r>
                            <a:rPr lang="zh-CN" sz="1050" kern="100">
                              <a:effectLst/>
                              <a:latin typeface="Calibri" panose="020F0502020204030204" pitchFamily="34" charset="0"/>
                              <a:ea typeface="宋体" panose="02010600030101010101" pitchFamily="2" charset="-122"/>
                              <a:cs typeface="Times New Roman" panose="02020603050405020304" pitchFamily="18" charset="0"/>
                            </a:rPr>
                            <a:t>批量消息验证</a:t>
                          </a:r>
                          <a:endParaRPr lang="zh-CN" sz="12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07801292"/>
                      </a:ext>
                    </a:extLst>
                  </a:tr>
                  <a:tr h="0">
                    <a:tc>
                      <a:txBody>
                        <a:bodyPr/>
                        <a:lstStyle/>
                        <a:p>
                          <a:pPr indent="127000" algn="ctr">
                            <a:lnSpc>
                              <a:spcPct val="250000"/>
                            </a:lnSpc>
                          </a:pPr>
                          <a:r>
                            <a:rPr lang="en-US" altLang="zh-CN" sz="1050" kern="100" dirty="0">
                              <a:solidFill>
                                <a:srgbClr val="000000"/>
                              </a:solidFill>
                              <a:effectLst/>
                              <a:latin typeface="Times New Roman" panose="02020603050405020304" pitchFamily="18" charset="0"/>
                              <a:ea typeface="宋体" panose="02010600030101010101" pitchFamily="2" charset="-122"/>
                            </a:rPr>
                            <a:t>Jiang et al.</a:t>
                          </a:r>
                          <a:r>
                            <a:rPr lang="en-US" altLang="zh-CN" sz="1200" kern="100" baseline="30000" dirty="0">
                              <a:solidFill>
                                <a:srgbClr val="000000"/>
                              </a:solidFill>
                              <a:effectLst/>
                              <a:latin typeface="Times New Roman" panose="02020603050405020304" pitchFamily="18" charset="0"/>
                              <a:ea typeface="宋体" panose="02010600030101010101" pitchFamily="2" charset="-122"/>
                            </a:rPr>
                            <a:t>[27]</a:t>
                          </a:r>
                          <a:endParaRPr lang="zh-CN" altLang="zh-CN" sz="1200" kern="100" dirty="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lnSpc>
                              <a:spcPct val="200000"/>
                            </a:lnSpc>
                          </a:pPr>
                          <a14:m>
                            <m:oMathPara xmlns:m="http://schemas.openxmlformats.org/officeDocument/2006/math">
                              <m:oMathParaPr>
                                <m:jc m:val="centerGroup"/>
                              </m:oMathParaPr>
                              <m:oMath xmlns:m="http://schemas.openxmlformats.org/officeDocument/2006/math">
                                <m:r>
                                  <a:rPr lang="en-US" sz="1050" i="1" kern="100">
                                    <a:effectLst/>
                                    <a:latin typeface="Cambria Math" panose="02040503050406030204" pitchFamily="18" charset="0"/>
                                    <a:ea typeface="宋体" panose="02010600030101010101" pitchFamily="2" charset="-122"/>
                                  </a:rPr>
                                  <m:t>3</m:t>
                                </m:r>
                                <m:sSub>
                                  <m:sSubPr>
                                    <m:ctrlPr>
                                      <a:rPr lang="zh-CN" sz="1050" i="1" kern="100">
                                        <a:effectLst/>
                                        <a:latin typeface="Cambria Math" panose="02040503050406030204" pitchFamily="18" charset="0"/>
                                        <a:ea typeface="Cambria Math" panose="02040503050406030204" pitchFamily="18" charset="0"/>
                                      </a:rPr>
                                    </m:ctrlPr>
                                  </m:sSubPr>
                                  <m:e>
                                    <m:r>
                                      <a:rPr lang="en-US" sz="1050" i="1" kern="0">
                                        <a:effectLst/>
                                        <a:latin typeface="Cambria Math" panose="02040503050406030204" pitchFamily="18" charset="0"/>
                                        <a:ea typeface="宋体" panose="02010600030101010101" pitchFamily="2" charset="-122"/>
                                      </a:rPr>
                                      <m:t>𝑇</m:t>
                                    </m:r>
                                  </m:e>
                                  <m:sub>
                                    <m:r>
                                      <a:rPr lang="en-US" sz="1050" i="1" kern="100">
                                        <a:effectLst/>
                                        <a:latin typeface="Cambria Math" panose="02040503050406030204" pitchFamily="18" charset="0"/>
                                        <a:ea typeface="宋体" panose="02010600030101010101" pitchFamily="2" charset="-122"/>
                                      </a:rPr>
                                      <m:t>𝑏𝑝</m:t>
                                    </m:r>
                                  </m:sub>
                                </m:sSub>
                                <m:r>
                                  <a:rPr lang="en-US" sz="1050" i="1" kern="100">
                                    <a:effectLst/>
                                    <a:latin typeface="Cambria Math" panose="02040503050406030204" pitchFamily="18" charset="0"/>
                                    <a:ea typeface="宋体" panose="02010600030101010101" pitchFamily="2" charset="-122"/>
                                  </a:rPr>
                                  <m:t>+</m:t>
                                </m:r>
                                <m:d>
                                  <m:dPr>
                                    <m:begChr m:val="（"/>
                                    <m:endChr m:val="）"/>
                                    <m:ctrlPr>
                                      <a:rPr lang="zh-CN" sz="1050" i="1" kern="100">
                                        <a:effectLst/>
                                        <a:latin typeface="Cambria Math" panose="02040503050406030204" pitchFamily="18" charset="0"/>
                                        <a:ea typeface="Cambria Math" panose="02040503050406030204" pitchFamily="18" charset="0"/>
                                      </a:rPr>
                                    </m:ctrlPr>
                                  </m:dPr>
                                  <m:e>
                                    <m:r>
                                      <a:rPr lang="en-US" sz="1050" i="1" kern="100">
                                        <a:effectLst/>
                                        <a:latin typeface="Cambria Math" panose="02040503050406030204" pitchFamily="18" charset="0"/>
                                        <a:ea typeface="宋体" panose="02010600030101010101" pitchFamily="2" charset="-122"/>
                                      </a:rPr>
                                      <m:t>3</m:t>
                                    </m:r>
                                    <m:r>
                                      <a:rPr lang="en-US" sz="1050" i="1" kern="100">
                                        <a:effectLst/>
                                        <a:latin typeface="Cambria Math" panose="02040503050406030204" pitchFamily="18" charset="0"/>
                                        <a:ea typeface="宋体" panose="02010600030101010101" pitchFamily="2" charset="-122"/>
                                      </a:rPr>
                                      <m:t>𝑛</m:t>
                                    </m:r>
                                    <m:r>
                                      <a:rPr lang="en-US" sz="1050" i="1" kern="100">
                                        <a:effectLst/>
                                        <a:latin typeface="Cambria Math" panose="02040503050406030204" pitchFamily="18" charset="0"/>
                                        <a:ea typeface="宋体" panose="02010600030101010101" pitchFamily="2" charset="-122"/>
                                      </a:rPr>
                                      <m:t>−2</m:t>
                                    </m:r>
                                  </m:e>
                                </m:d>
                                <m:sSub>
                                  <m:sSubPr>
                                    <m:ctrlPr>
                                      <a:rPr lang="zh-CN" sz="1050" i="1" kern="100">
                                        <a:effectLst/>
                                        <a:latin typeface="Cambria Math" panose="02040503050406030204" pitchFamily="18" charset="0"/>
                                        <a:ea typeface="Cambria Math" panose="02040503050406030204" pitchFamily="18" charset="0"/>
                                      </a:rPr>
                                    </m:ctrlPr>
                                  </m:sSubPr>
                                  <m:e>
                                    <m:r>
                                      <a:rPr lang="en-US" sz="1050" i="1" kern="0">
                                        <a:effectLst/>
                                        <a:latin typeface="Cambria Math" panose="02040503050406030204" pitchFamily="18" charset="0"/>
                                        <a:ea typeface="宋体" panose="02010600030101010101" pitchFamily="2" charset="-122"/>
                                      </a:rPr>
                                      <m:t>𝑇</m:t>
                                    </m:r>
                                  </m:e>
                                  <m:sub>
                                    <m:r>
                                      <a:rPr lang="en-US" sz="1050" i="1" kern="100">
                                        <a:effectLst/>
                                        <a:latin typeface="Cambria Math" panose="02040503050406030204" pitchFamily="18" charset="0"/>
                                        <a:ea typeface="宋体" panose="02010600030101010101" pitchFamily="2" charset="-122"/>
                                      </a:rPr>
                                      <m:t>𝑏𝑎</m:t>
                                    </m:r>
                                  </m:sub>
                                </m:sSub>
                                <m:r>
                                  <a:rPr lang="en-US" sz="1050" i="1" kern="100">
                                    <a:effectLst/>
                                    <a:latin typeface="Cambria Math" panose="02040503050406030204" pitchFamily="18" charset="0"/>
                                    <a:ea typeface="宋体" panose="02010600030101010101" pitchFamily="2" charset="-122"/>
                                  </a:rPr>
                                  <m:t>+</m:t>
                                </m:r>
                                <m:d>
                                  <m:dPr>
                                    <m:ctrlPr>
                                      <a:rPr lang="zh-CN" sz="1050" i="1" kern="100">
                                        <a:effectLst/>
                                        <a:latin typeface="Cambria Math" panose="02040503050406030204" pitchFamily="18" charset="0"/>
                                        <a:ea typeface="Cambria Math" panose="02040503050406030204" pitchFamily="18" charset="0"/>
                                      </a:rPr>
                                    </m:ctrlPr>
                                  </m:dPr>
                                  <m:e>
                                    <m:r>
                                      <a:rPr lang="en-US" sz="1050" i="1" kern="100">
                                        <a:effectLst/>
                                        <a:latin typeface="Cambria Math" panose="02040503050406030204" pitchFamily="18" charset="0"/>
                                        <a:ea typeface="宋体" panose="02010600030101010101" pitchFamily="2" charset="-122"/>
                                      </a:rPr>
                                      <m:t>𝑛</m:t>
                                    </m:r>
                                    <m:r>
                                      <a:rPr lang="en-US" sz="1050" i="1" kern="100">
                                        <a:effectLst/>
                                        <a:latin typeface="Cambria Math" panose="02040503050406030204" pitchFamily="18" charset="0"/>
                                        <a:ea typeface="宋体" panose="02010600030101010101" pitchFamily="2" charset="-122"/>
                                      </a:rPr>
                                      <m:t>+1</m:t>
                                    </m:r>
                                  </m:e>
                                </m:d>
                                <m:sSub>
                                  <m:sSubPr>
                                    <m:ctrlPr>
                                      <a:rPr lang="zh-CN" sz="1050" i="1" kern="100">
                                        <a:effectLst/>
                                        <a:latin typeface="Cambria Math" panose="02040503050406030204" pitchFamily="18" charset="0"/>
                                        <a:ea typeface="Cambria Math" panose="02040503050406030204" pitchFamily="18" charset="0"/>
                                      </a:rPr>
                                    </m:ctrlPr>
                                  </m:sSubPr>
                                  <m:e>
                                    <m:r>
                                      <a:rPr lang="en-US" sz="1050" i="1" kern="0">
                                        <a:effectLst/>
                                        <a:latin typeface="Cambria Math" panose="02040503050406030204" pitchFamily="18" charset="0"/>
                                        <a:ea typeface="宋体" panose="02010600030101010101" pitchFamily="2" charset="-122"/>
                                      </a:rPr>
                                      <m:t>𝑇</m:t>
                                    </m:r>
                                  </m:e>
                                  <m:sub>
                                    <m:r>
                                      <a:rPr lang="en-US" sz="1050" i="1" kern="100">
                                        <a:effectLst/>
                                        <a:latin typeface="Cambria Math" panose="02040503050406030204" pitchFamily="18" charset="0"/>
                                        <a:ea typeface="宋体" panose="02010600030101010101" pitchFamily="2" charset="-122"/>
                                      </a:rPr>
                                      <m:t>𝑏𝑚</m:t>
                                    </m:r>
                                  </m:sub>
                                </m:sSub>
                                <m:r>
                                  <a:rPr lang="en-US" sz="1050" i="1" kern="100">
                                    <a:effectLst/>
                                    <a:latin typeface="Cambria Math" panose="02040503050406030204" pitchFamily="18" charset="0"/>
                                    <a:ea typeface="宋体" panose="02010600030101010101" pitchFamily="2" charset="-122"/>
                                  </a:rPr>
                                  <m:t>+2</m:t>
                                </m:r>
                                <m:r>
                                  <a:rPr lang="en-US" sz="1050" i="1" kern="100">
                                    <a:effectLst/>
                                    <a:latin typeface="Cambria Math" panose="02040503050406030204" pitchFamily="18" charset="0"/>
                                    <a:ea typeface="宋体" panose="02010600030101010101" pitchFamily="2" charset="-122"/>
                                  </a:rPr>
                                  <m:t>𝑛</m:t>
                                </m:r>
                                <m:sSub>
                                  <m:sSubPr>
                                    <m:ctrlPr>
                                      <a:rPr lang="zh-CN" sz="1050" i="1" kern="100">
                                        <a:effectLst/>
                                        <a:latin typeface="Cambria Math" panose="02040503050406030204" pitchFamily="18" charset="0"/>
                                        <a:ea typeface="Cambria Math" panose="02040503050406030204" pitchFamily="18" charset="0"/>
                                      </a:rPr>
                                    </m:ctrlPr>
                                  </m:sSubPr>
                                  <m:e>
                                    <m:r>
                                      <a:rPr lang="en-US" sz="1050" i="1" kern="0">
                                        <a:effectLst/>
                                        <a:latin typeface="Cambria Math" panose="02040503050406030204" pitchFamily="18" charset="0"/>
                                        <a:ea typeface="宋体" panose="02010600030101010101" pitchFamily="2" charset="-122"/>
                                      </a:rPr>
                                      <m:t>𝑇</m:t>
                                    </m:r>
                                  </m:e>
                                  <m:sub>
                                    <m:r>
                                      <a:rPr lang="en-US" sz="1050" i="1" kern="100">
                                        <a:effectLst/>
                                        <a:latin typeface="Cambria Math" panose="02040503050406030204" pitchFamily="18" charset="0"/>
                                        <a:ea typeface="宋体" panose="02010600030101010101" pitchFamily="2" charset="-122"/>
                                      </a:rPr>
                                      <m:t>h</m:t>
                                    </m:r>
                                  </m:sub>
                                </m:sSub>
                              </m:oMath>
                            </m:oMathPara>
                          </a14:m>
                          <a:endParaRPr lang="zh-CN" sz="1200" kern="100" dirty="0">
                            <a:effectLst/>
                            <a:latin typeface="Times New Roman" panose="02020603050405020304" pitchFamily="18" charset="0"/>
                            <a:ea typeface="宋体" panose="02010600030101010101" pitchFamily="2" charset="-122"/>
                          </a:endParaRPr>
                        </a:p>
                        <a:p>
                          <a:pPr indent="127000" algn="just">
                            <a:lnSpc>
                              <a:spcPct val="200000"/>
                            </a:lnSpc>
                          </a:pPr>
                          <a14:m>
                            <m:oMathPara xmlns:m="http://schemas.openxmlformats.org/officeDocument/2006/math">
                              <m:oMathParaPr>
                                <m:jc m:val="centerGroup"/>
                              </m:oMathParaPr>
                              <m:oMath xmlns:m="http://schemas.openxmlformats.org/officeDocument/2006/math">
                                <m:r>
                                  <a:rPr lang="en-US" sz="1050" i="1" kern="100">
                                    <a:effectLst/>
                                    <a:latin typeface="Cambria Math" panose="02040503050406030204" pitchFamily="18" charset="0"/>
                                    <a:ea typeface="宋体" panose="02010600030101010101" pitchFamily="2" charset="-122"/>
                                  </a:rPr>
                                  <m:t>≈1.7305</m:t>
                                </m:r>
                                <m:r>
                                  <a:rPr lang="en-US" sz="1050" i="1" kern="100">
                                    <a:effectLst/>
                                    <a:latin typeface="Cambria Math" panose="02040503050406030204" pitchFamily="18" charset="0"/>
                                    <a:ea typeface="宋体" panose="02010600030101010101" pitchFamily="2" charset="-122"/>
                                  </a:rPr>
                                  <m:t>𝑛</m:t>
                                </m:r>
                                <m:r>
                                  <a:rPr lang="en-US" sz="1050" i="1" kern="100">
                                    <a:effectLst/>
                                    <a:latin typeface="Cambria Math" panose="02040503050406030204" pitchFamily="18" charset="0"/>
                                    <a:ea typeface="宋体" panose="02010600030101010101" pitchFamily="2" charset="-122"/>
                                  </a:rPr>
                                  <m:t>+14.3278</m:t>
                                </m:r>
                                <m:r>
                                  <a:rPr lang="en-US" sz="1050" i="1" kern="100">
                                    <a:effectLst/>
                                    <a:latin typeface="Cambria Math" panose="02040503050406030204" pitchFamily="18" charset="0"/>
                                    <a:ea typeface="宋体" panose="02010600030101010101" pitchFamily="2" charset="-122"/>
                                  </a:rPr>
                                  <m:t>𝑚𝑠</m:t>
                                </m:r>
                              </m:oMath>
                            </m:oMathPara>
                          </a14:m>
                          <a:endParaRPr lang="zh-CN" sz="1200" kern="100" dirty="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0345308"/>
                      </a:ext>
                    </a:extLst>
                  </a:tr>
                  <a:tr h="0">
                    <a:tc>
                      <a:txBody>
                        <a:bodyPr/>
                        <a:lstStyle/>
                        <a:p>
                          <a:pPr indent="127000" algn="ctr">
                            <a:lnSpc>
                              <a:spcPct val="250000"/>
                            </a:lnSpc>
                          </a:pPr>
                          <a:r>
                            <a:rPr lang="en-US" altLang="zh-CN" sz="1050" kern="100" dirty="0">
                              <a:effectLst/>
                              <a:latin typeface="Times New Roman" panose="02020603050405020304" pitchFamily="18" charset="0"/>
                              <a:ea typeface="宋体" panose="02010600030101010101" pitchFamily="2" charset="-122"/>
                            </a:rPr>
                            <a:t>Bayat et al.</a:t>
                          </a:r>
                          <a:r>
                            <a:rPr lang="en-US" altLang="zh-CN" sz="1050" kern="100" dirty="0">
                              <a:solidFill>
                                <a:srgbClr val="000000"/>
                              </a:solidFill>
                              <a:effectLst/>
                              <a:latin typeface="Times New Roman" panose="02020603050405020304" pitchFamily="18" charset="0"/>
                              <a:ea typeface="宋体" panose="02010600030101010101" pitchFamily="2" charset="-122"/>
                            </a:rPr>
                            <a:t> </a:t>
                          </a:r>
                          <a:r>
                            <a:rPr lang="en-US" altLang="zh-CN" sz="1200" kern="100" baseline="30000" dirty="0">
                              <a:solidFill>
                                <a:srgbClr val="000000"/>
                              </a:solidFill>
                              <a:effectLst/>
                              <a:latin typeface="Times New Roman" panose="02020603050405020304" pitchFamily="18" charset="0"/>
                              <a:ea typeface="宋体" panose="02010600030101010101" pitchFamily="2" charset="-122"/>
                            </a:rPr>
                            <a:t>[26]</a:t>
                          </a:r>
                          <a:endParaRPr lang="zh-CN" altLang="zh-CN" sz="1200" kern="100" dirty="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lnSpc>
                              <a:spcPct val="200000"/>
                            </a:lnSpc>
                          </a:pPr>
                          <a14:m>
                            <m:oMathPara xmlns:m="http://schemas.openxmlformats.org/officeDocument/2006/math">
                              <m:oMathParaPr>
                                <m:jc m:val="centerGroup"/>
                              </m:oMathParaPr>
                              <m:oMath xmlns:m="http://schemas.openxmlformats.org/officeDocument/2006/math">
                                <m:r>
                                  <a:rPr lang="en-US" sz="1050" i="1" kern="100">
                                    <a:effectLst/>
                                    <a:latin typeface="Cambria Math" panose="02040503050406030204" pitchFamily="18" charset="0"/>
                                    <a:ea typeface="宋体" panose="02010600030101010101" pitchFamily="2" charset="-122"/>
                                  </a:rPr>
                                  <m:t>3</m:t>
                                </m:r>
                                <m:sSub>
                                  <m:sSubPr>
                                    <m:ctrlPr>
                                      <a:rPr lang="zh-CN" sz="1050" i="1" kern="100">
                                        <a:effectLst/>
                                        <a:latin typeface="Cambria Math" panose="02040503050406030204" pitchFamily="18" charset="0"/>
                                        <a:ea typeface="Cambria Math" panose="02040503050406030204" pitchFamily="18" charset="0"/>
                                      </a:rPr>
                                    </m:ctrlPr>
                                  </m:sSubPr>
                                  <m:e>
                                    <m:r>
                                      <a:rPr lang="en-US" sz="1050" i="1" kern="0">
                                        <a:effectLst/>
                                        <a:latin typeface="Cambria Math" panose="02040503050406030204" pitchFamily="18" charset="0"/>
                                        <a:ea typeface="宋体" panose="02010600030101010101" pitchFamily="2" charset="-122"/>
                                      </a:rPr>
                                      <m:t>𝑇</m:t>
                                    </m:r>
                                  </m:e>
                                  <m:sub>
                                    <m:r>
                                      <a:rPr lang="en-US" sz="1050" i="1" kern="100">
                                        <a:effectLst/>
                                        <a:latin typeface="Cambria Math" panose="02040503050406030204" pitchFamily="18" charset="0"/>
                                        <a:ea typeface="宋体" panose="02010600030101010101" pitchFamily="2" charset="-122"/>
                                      </a:rPr>
                                      <m:t>𝑏𝑝</m:t>
                                    </m:r>
                                  </m:sub>
                                </m:sSub>
                                <m:r>
                                  <a:rPr lang="en-US" sz="1050" i="1" kern="100">
                                    <a:effectLst/>
                                    <a:latin typeface="Cambria Math" panose="02040503050406030204" pitchFamily="18" charset="0"/>
                                    <a:ea typeface="宋体" panose="02010600030101010101" pitchFamily="2" charset="-122"/>
                                  </a:rPr>
                                  <m:t>+3</m:t>
                                </m:r>
                                <m:d>
                                  <m:dPr>
                                    <m:begChr m:val="（"/>
                                    <m:endChr m:val="）"/>
                                    <m:ctrlPr>
                                      <a:rPr lang="zh-CN" sz="1050" i="1" kern="100">
                                        <a:effectLst/>
                                        <a:latin typeface="Cambria Math" panose="02040503050406030204" pitchFamily="18" charset="0"/>
                                        <a:ea typeface="Cambria Math" panose="02040503050406030204" pitchFamily="18" charset="0"/>
                                      </a:rPr>
                                    </m:ctrlPr>
                                  </m:dPr>
                                  <m:e>
                                    <m:r>
                                      <a:rPr lang="en-US" sz="1050" i="1" kern="100">
                                        <a:effectLst/>
                                        <a:latin typeface="Cambria Math" panose="02040503050406030204" pitchFamily="18" charset="0"/>
                                        <a:ea typeface="宋体" panose="02010600030101010101" pitchFamily="2" charset="-122"/>
                                      </a:rPr>
                                      <m:t>𝑛</m:t>
                                    </m:r>
                                    <m:r>
                                      <a:rPr lang="en-US" sz="1050" i="1" kern="100">
                                        <a:effectLst/>
                                        <a:latin typeface="Cambria Math" panose="02040503050406030204" pitchFamily="18" charset="0"/>
                                        <a:ea typeface="宋体" panose="02010600030101010101" pitchFamily="2" charset="-122"/>
                                      </a:rPr>
                                      <m:t>−1</m:t>
                                    </m:r>
                                  </m:e>
                                </m:d>
                                <m:sSub>
                                  <m:sSubPr>
                                    <m:ctrlPr>
                                      <a:rPr lang="zh-CN" sz="1050" i="1" kern="100">
                                        <a:effectLst/>
                                        <a:latin typeface="Cambria Math" panose="02040503050406030204" pitchFamily="18" charset="0"/>
                                        <a:ea typeface="Cambria Math" panose="02040503050406030204" pitchFamily="18" charset="0"/>
                                      </a:rPr>
                                    </m:ctrlPr>
                                  </m:sSubPr>
                                  <m:e>
                                    <m:r>
                                      <a:rPr lang="en-US" sz="1050" i="1" kern="0">
                                        <a:effectLst/>
                                        <a:latin typeface="Cambria Math" panose="02040503050406030204" pitchFamily="18" charset="0"/>
                                        <a:ea typeface="宋体" panose="02010600030101010101" pitchFamily="2" charset="-122"/>
                                      </a:rPr>
                                      <m:t>𝑇</m:t>
                                    </m:r>
                                  </m:e>
                                  <m:sub>
                                    <m:r>
                                      <a:rPr lang="en-US" sz="1050" i="1" kern="100">
                                        <a:effectLst/>
                                        <a:latin typeface="Cambria Math" panose="02040503050406030204" pitchFamily="18" charset="0"/>
                                        <a:ea typeface="宋体" panose="02010600030101010101" pitchFamily="2" charset="-122"/>
                                      </a:rPr>
                                      <m:t>𝑏𝑎</m:t>
                                    </m:r>
                                  </m:sub>
                                </m:sSub>
                                <m:r>
                                  <a:rPr lang="en-US" sz="1050" i="1" kern="100">
                                    <a:effectLst/>
                                    <a:latin typeface="Cambria Math" panose="02040503050406030204" pitchFamily="18" charset="0"/>
                                    <a:ea typeface="宋体" panose="02010600030101010101" pitchFamily="2" charset="-122"/>
                                  </a:rPr>
                                  <m:t>+</m:t>
                                </m:r>
                                <m:r>
                                  <a:rPr lang="en-US" sz="1050" i="1" kern="100">
                                    <a:effectLst/>
                                    <a:latin typeface="Cambria Math" panose="02040503050406030204" pitchFamily="18" charset="0"/>
                                    <a:ea typeface="宋体" panose="02010600030101010101" pitchFamily="2" charset="-122"/>
                                  </a:rPr>
                                  <m:t>𝑛</m:t>
                                </m:r>
                                <m:sSub>
                                  <m:sSubPr>
                                    <m:ctrlPr>
                                      <a:rPr lang="zh-CN" sz="1050" i="1" kern="100">
                                        <a:effectLst/>
                                        <a:latin typeface="Cambria Math" panose="02040503050406030204" pitchFamily="18" charset="0"/>
                                        <a:ea typeface="Cambria Math" panose="02040503050406030204" pitchFamily="18" charset="0"/>
                                      </a:rPr>
                                    </m:ctrlPr>
                                  </m:sSubPr>
                                  <m:e>
                                    <m:r>
                                      <a:rPr lang="en-US" sz="1050" i="1" kern="0">
                                        <a:effectLst/>
                                        <a:latin typeface="Cambria Math" panose="02040503050406030204" pitchFamily="18" charset="0"/>
                                        <a:ea typeface="宋体" panose="02010600030101010101" pitchFamily="2" charset="-122"/>
                                      </a:rPr>
                                      <m:t>𝑇</m:t>
                                    </m:r>
                                  </m:e>
                                  <m:sub>
                                    <m:r>
                                      <a:rPr lang="en-US" sz="1050" i="1" kern="100">
                                        <a:effectLst/>
                                        <a:latin typeface="Cambria Math" panose="02040503050406030204" pitchFamily="18" charset="0"/>
                                        <a:ea typeface="宋体" panose="02010600030101010101" pitchFamily="2" charset="-122"/>
                                      </a:rPr>
                                      <m:t>𝑏𝑚</m:t>
                                    </m:r>
                                  </m:sub>
                                </m:sSub>
                                <m:r>
                                  <a:rPr lang="en-US" sz="1050" i="1" kern="100">
                                    <a:effectLst/>
                                    <a:latin typeface="Cambria Math" panose="02040503050406030204" pitchFamily="18" charset="0"/>
                                    <a:ea typeface="宋体" panose="02010600030101010101" pitchFamily="2" charset="-122"/>
                                  </a:rPr>
                                  <m:t>+</m:t>
                                </m:r>
                                <m:r>
                                  <a:rPr lang="en-US" sz="1050" i="1" kern="100">
                                    <a:effectLst/>
                                    <a:latin typeface="Cambria Math" panose="02040503050406030204" pitchFamily="18" charset="0"/>
                                    <a:ea typeface="宋体" panose="02010600030101010101" pitchFamily="2" charset="-122"/>
                                  </a:rPr>
                                  <m:t>𝑛</m:t>
                                </m:r>
                                <m:sSub>
                                  <m:sSubPr>
                                    <m:ctrlPr>
                                      <a:rPr lang="zh-CN" sz="1050" i="1" kern="100">
                                        <a:effectLst/>
                                        <a:latin typeface="Cambria Math" panose="02040503050406030204" pitchFamily="18" charset="0"/>
                                        <a:ea typeface="Cambria Math" panose="02040503050406030204" pitchFamily="18" charset="0"/>
                                      </a:rPr>
                                    </m:ctrlPr>
                                  </m:sSubPr>
                                  <m:e>
                                    <m:r>
                                      <a:rPr lang="en-US" sz="1050" i="1" kern="0">
                                        <a:effectLst/>
                                        <a:latin typeface="Cambria Math" panose="02040503050406030204" pitchFamily="18" charset="0"/>
                                        <a:ea typeface="宋体" panose="02010600030101010101" pitchFamily="2" charset="-122"/>
                                      </a:rPr>
                                      <m:t>𝑇</m:t>
                                    </m:r>
                                  </m:e>
                                  <m:sub>
                                    <m:r>
                                      <a:rPr lang="en-US" sz="1050" i="1" kern="100">
                                        <a:effectLst/>
                                        <a:latin typeface="Cambria Math" panose="02040503050406030204" pitchFamily="18" charset="0"/>
                                        <a:ea typeface="宋体" panose="02010600030101010101" pitchFamily="2" charset="-122"/>
                                      </a:rPr>
                                      <m:t>h</m:t>
                                    </m:r>
                                  </m:sub>
                                </m:sSub>
                                <m:r>
                                  <a:rPr lang="en-US" sz="1050" i="1" kern="100">
                                    <a:effectLst/>
                                    <a:latin typeface="Cambria Math" panose="02040503050406030204" pitchFamily="18" charset="0"/>
                                    <a:ea typeface="宋体" panose="02010600030101010101" pitchFamily="2" charset="-122"/>
                                  </a:rPr>
                                  <m:t>+</m:t>
                                </m:r>
                                <m:r>
                                  <a:rPr lang="en-US" sz="1050" i="1" kern="100">
                                    <a:effectLst/>
                                    <a:latin typeface="Cambria Math" panose="02040503050406030204" pitchFamily="18" charset="0"/>
                                    <a:ea typeface="宋体" panose="02010600030101010101" pitchFamily="2" charset="-122"/>
                                  </a:rPr>
                                  <m:t>𝑛</m:t>
                                </m:r>
                                <m:sSub>
                                  <m:sSubPr>
                                    <m:ctrlPr>
                                      <a:rPr lang="zh-CN" sz="1050" i="1" kern="100">
                                        <a:effectLst/>
                                        <a:latin typeface="Cambria Math" panose="02040503050406030204" pitchFamily="18" charset="0"/>
                                        <a:ea typeface="Cambria Math" panose="02040503050406030204" pitchFamily="18" charset="0"/>
                                      </a:rPr>
                                    </m:ctrlPr>
                                  </m:sSubPr>
                                  <m:e>
                                    <m:r>
                                      <a:rPr lang="en-US" sz="1050" i="1" kern="0">
                                        <a:effectLst/>
                                        <a:latin typeface="Cambria Math" panose="02040503050406030204" pitchFamily="18" charset="0"/>
                                        <a:ea typeface="宋体" panose="02010600030101010101" pitchFamily="2" charset="-122"/>
                                      </a:rPr>
                                      <m:t>𝑇</m:t>
                                    </m:r>
                                  </m:e>
                                  <m:sub>
                                    <m:r>
                                      <a:rPr lang="en-US" sz="1050" i="1" kern="100">
                                        <a:effectLst/>
                                        <a:latin typeface="Cambria Math" panose="02040503050406030204" pitchFamily="18" charset="0"/>
                                        <a:ea typeface="宋体" panose="02010600030101010101" pitchFamily="2" charset="-122"/>
                                      </a:rPr>
                                      <m:t>𝑚𝑡𝑝</m:t>
                                    </m:r>
                                  </m:sub>
                                </m:sSub>
                              </m:oMath>
                            </m:oMathPara>
                          </a14:m>
                          <a:endParaRPr lang="zh-CN" sz="1200" kern="100" dirty="0">
                            <a:effectLst/>
                            <a:latin typeface="Times New Roman" panose="02020603050405020304" pitchFamily="18" charset="0"/>
                            <a:ea typeface="宋体" panose="02010600030101010101" pitchFamily="2" charset="-122"/>
                          </a:endParaRPr>
                        </a:p>
                        <a:p>
                          <a:pPr indent="127000" algn="just">
                            <a:lnSpc>
                              <a:spcPct val="200000"/>
                            </a:lnSpc>
                          </a:pPr>
                          <a14:m>
                            <m:oMathPara xmlns:m="http://schemas.openxmlformats.org/officeDocument/2006/math">
                              <m:oMathParaPr>
                                <m:jc m:val="centerGroup"/>
                              </m:oMathParaPr>
                              <m:oMath xmlns:m="http://schemas.openxmlformats.org/officeDocument/2006/math">
                                <m:r>
                                  <a:rPr lang="en-US" sz="1050" i="1" kern="100">
                                    <a:effectLst/>
                                    <a:latin typeface="Cambria Math" panose="02040503050406030204" pitchFamily="18" charset="0"/>
                                    <a:ea typeface="宋体" panose="02010600030101010101" pitchFamily="2" charset="-122"/>
                                  </a:rPr>
                                  <m:t>≈6.1364</m:t>
                                </m:r>
                                <m:r>
                                  <a:rPr lang="en-US" sz="1050" i="1" kern="100">
                                    <a:effectLst/>
                                    <a:latin typeface="Cambria Math" panose="02040503050406030204" pitchFamily="18" charset="0"/>
                                    <a:ea typeface="宋体" panose="02010600030101010101" pitchFamily="2" charset="-122"/>
                                  </a:rPr>
                                  <m:t>𝑛</m:t>
                                </m:r>
                                <m:r>
                                  <a:rPr lang="en-US" sz="1050" i="1" kern="100">
                                    <a:effectLst/>
                                    <a:latin typeface="Cambria Math" panose="02040503050406030204" pitchFamily="18" charset="0"/>
                                    <a:ea typeface="宋体" panose="02010600030101010101" pitchFamily="2" charset="-122"/>
                                  </a:rPr>
                                  <m:t>+12.6259 </m:t>
                                </m:r>
                                <m:r>
                                  <a:rPr lang="en-US" sz="1050" i="1" kern="100">
                                    <a:effectLst/>
                                    <a:latin typeface="Cambria Math" panose="02040503050406030204" pitchFamily="18" charset="0"/>
                                    <a:ea typeface="宋体" panose="02010600030101010101" pitchFamily="2" charset="-122"/>
                                  </a:rPr>
                                  <m:t>𝑚𝑠</m:t>
                                </m:r>
                              </m:oMath>
                            </m:oMathPara>
                          </a14:m>
                          <a:endParaRPr lang="zh-CN" sz="1200" kern="100" dirty="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14569001"/>
                      </a:ext>
                    </a:extLst>
                  </a:tr>
                  <a:tr h="0">
                    <a:tc>
                      <a:txBody>
                        <a:bodyPr/>
                        <a:lstStyle/>
                        <a:p>
                          <a:pPr indent="127000" algn="ctr">
                            <a:lnSpc>
                              <a:spcPct val="250000"/>
                            </a:lnSpc>
                          </a:pPr>
                          <a:r>
                            <a:rPr lang="en-US" altLang="zh-CN" sz="1050" kern="100" dirty="0" err="1">
                              <a:effectLst/>
                              <a:latin typeface="Times New Roman" panose="02020603050405020304" pitchFamily="18" charset="0"/>
                              <a:ea typeface="宋体" panose="02010600030101010101" pitchFamily="2" charset="-122"/>
                            </a:rPr>
                            <a:t>Thumbur</a:t>
                          </a:r>
                          <a:r>
                            <a:rPr lang="en-US" altLang="zh-CN" sz="1050" kern="100" dirty="0">
                              <a:effectLst/>
                              <a:latin typeface="Times New Roman" panose="02020603050405020304" pitchFamily="18" charset="0"/>
                              <a:ea typeface="宋体" panose="02010600030101010101" pitchFamily="2" charset="-122"/>
                            </a:rPr>
                            <a:t> et al.</a:t>
                          </a:r>
                          <a:r>
                            <a:rPr lang="en-US" altLang="zh-CN" sz="1050" kern="100" dirty="0">
                              <a:solidFill>
                                <a:srgbClr val="000000"/>
                              </a:solidFill>
                              <a:effectLst/>
                              <a:latin typeface="Times New Roman" panose="02020603050405020304" pitchFamily="18" charset="0"/>
                              <a:ea typeface="宋体" panose="02010600030101010101" pitchFamily="2" charset="-122"/>
                            </a:rPr>
                            <a:t> </a:t>
                          </a:r>
                          <a:r>
                            <a:rPr lang="en-US" altLang="zh-CN" sz="1200" kern="100" baseline="30000" dirty="0">
                              <a:solidFill>
                                <a:srgbClr val="000000"/>
                              </a:solidFill>
                              <a:effectLst/>
                              <a:latin typeface="Times New Roman" panose="02020603050405020304" pitchFamily="18" charset="0"/>
                              <a:ea typeface="宋体" panose="02010600030101010101" pitchFamily="2" charset="-122"/>
                            </a:rPr>
                            <a:t>[30]</a:t>
                          </a:r>
                          <a:endParaRPr lang="zh-CN" altLang="zh-CN" sz="1200" kern="100" dirty="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lnSpc>
                              <a:spcPct val="200000"/>
                            </a:lnSpc>
                          </a:pPr>
                          <a14:m>
                            <m:oMathPara xmlns:m="http://schemas.openxmlformats.org/officeDocument/2006/math">
                              <m:oMathParaPr>
                                <m:jc m:val="centerGroup"/>
                              </m:oMathParaPr>
                              <m:oMath xmlns:m="http://schemas.openxmlformats.org/officeDocument/2006/math">
                                <m:r>
                                  <a:rPr lang="en-US" sz="1050" i="1" kern="100">
                                    <a:effectLst/>
                                    <a:latin typeface="Cambria Math" panose="02040503050406030204" pitchFamily="18" charset="0"/>
                                    <a:ea typeface="宋体" panose="02010600030101010101" pitchFamily="2" charset="-122"/>
                                  </a:rPr>
                                  <m:t>2</m:t>
                                </m:r>
                                <m:r>
                                  <a:rPr lang="en-US" sz="1050" i="1" kern="100">
                                    <a:effectLst/>
                                    <a:latin typeface="Cambria Math" panose="02040503050406030204" pitchFamily="18" charset="0"/>
                                    <a:ea typeface="宋体" panose="02010600030101010101" pitchFamily="2" charset="-122"/>
                                  </a:rPr>
                                  <m:t>𝑛</m:t>
                                </m:r>
                                <m:sSub>
                                  <m:sSubPr>
                                    <m:ctrlPr>
                                      <a:rPr lang="zh-CN" sz="1050" i="1" kern="100">
                                        <a:effectLst/>
                                        <a:latin typeface="Cambria Math" panose="02040503050406030204" pitchFamily="18" charset="0"/>
                                        <a:ea typeface="Cambria Math" panose="02040503050406030204" pitchFamily="18" charset="0"/>
                                      </a:rPr>
                                    </m:ctrlPr>
                                  </m:sSubPr>
                                  <m:e>
                                    <m:r>
                                      <a:rPr lang="en-US" sz="1050" i="1" kern="0">
                                        <a:effectLst/>
                                        <a:latin typeface="Cambria Math" panose="02040503050406030204" pitchFamily="18" charset="0"/>
                                        <a:ea typeface="宋体" panose="02010600030101010101" pitchFamily="2" charset="-122"/>
                                      </a:rPr>
                                      <m:t>𝑇</m:t>
                                    </m:r>
                                  </m:e>
                                  <m:sub>
                                    <m:r>
                                      <a:rPr lang="en-US" sz="1050" i="1" kern="100">
                                        <a:effectLst/>
                                        <a:latin typeface="Cambria Math" panose="02040503050406030204" pitchFamily="18" charset="0"/>
                                        <a:ea typeface="宋体" panose="02010600030101010101" pitchFamily="2" charset="-122"/>
                                      </a:rPr>
                                      <m:t>𝑒𝑎</m:t>
                                    </m:r>
                                  </m:sub>
                                </m:sSub>
                                <m:r>
                                  <a:rPr lang="en-US" sz="1050" i="1" kern="100">
                                    <a:effectLst/>
                                    <a:latin typeface="Cambria Math" panose="02040503050406030204" pitchFamily="18" charset="0"/>
                                    <a:ea typeface="宋体" panose="02010600030101010101" pitchFamily="2" charset="-122"/>
                                  </a:rPr>
                                  <m:t>+</m:t>
                                </m:r>
                                <m:d>
                                  <m:dPr>
                                    <m:begChr m:val="（"/>
                                    <m:endChr m:val="）"/>
                                    <m:ctrlPr>
                                      <a:rPr lang="zh-CN" sz="1050" i="1" kern="100">
                                        <a:effectLst/>
                                        <a:latin typeface="Cambria Math" panose="02040503050406030204" pitchFamily="18" charset="0"/>
                                        <a:ea typeface="Cambria Math" panose="02040503050406030204" pitchFamily="18" charset="0"/>
                                      </a:rPr>
                                    </m:ctrlPr>
                                  </m:dPr>
                                  <m:e>
                                    <m:r>
                                      <a:rPr lang="en-US" sz="1050" i="1" kern="100">
                                        <a:effectLst/>
                                        <a:latin typeface="Cambria Math" panose="02040503050406030204" pitchFamily="18" charset="0"/>
                                        <a:ea typeface="宋体" panose="02010600030101010101" pitchFamily="2" charset="-122"/>
                                      </a:rPr>
                                      <m:t>𝑛</m:t>
                                    </m:r>
                                    <m:r>
                                      <a:rPr lang="en-US" sz="1050" i="1" kern="100">
                                        <a:effectLst/>
                                        <a:latin typeface="Cambria Math" panose="02040503050406030204" pitchFamily="18" charset="0"/>
                                        <a:ea typeface="宋体" panose="02010600030101010101" pitchFamily="2" charset="-122"/>
                                      </a:rPr>
                                      <m:t>+2</m:t>
                                    </m:r>
                                  </m:e>
                                </m:d>
                                <m:sSub>
                                  <m:sSubPr>
                                    <m:ctrlPr>
                                      <a:rPr lang="zh-CN" sz="1050" i="1" kern="100">
                                        <a:effectLst/>
                                        <a:latin typeface="Cambria Math" panose="02040503050406030204" pitchFamily="18" charset="0"/>
                                        <a:ea typeface="Cambria Math" panose="02040503050406030204" pitchFamily="18" charset="0"/>
                                      </a:rPr>
                                    </m:ctrlPr>
                                  </m:sSubPr>
                                  <m:e>
                                    <m:r>
                                      <a:rPr lang="en-US" sz="1050" i="1" kern="0">
                                        <a:effectLst/>
                                        <a:latin typeface="Cambria Math" panose="02040503050406030204" pitchFamily="18" charset="0"/>
                                        <a:ea typeface="宋体" panose="02010600030101010101" pitchFamily="2" charset="-122"/>
                                      </a:rPr>
                                      <m:t>𝑇</m:t>
                                    </m:r>
                                  </m:e>
                                  <m:sub>
                                    <m:r>
                                      <a:rPr lang="en-US" sz="1050" i="1" kern="100">
                                        <a:effectLst/>
                                        <a:latin typeface="Cambria Math" panose="02040503050406030204" pitchFamily="18" charset="0"/>
                                        <a:ea typeface="宋体" panose="02010600030101010101" pitchFamily="2" charset="-122"/>
                                      </a:rPr>
                                      <m:t>𝑒𝑚</m:t>
                                    </m:r>
                                  </m:sub>
                                </m:sSub>
                                <m:r>
                                  <a:rPr lang="en-US" sz="1050" i="1" kern="100">
                                    <a:effectLst/>
                                    <a:latin typeface="Cambria Math" panose="02040503050406030204" pitchFamily="18" charset="0"/>
                                    <a:ea typeface="宋体" panose="02010600030101010101" pitchFamily="2" charset="-122"/>
                                  </a:rPr>
                                  <m:t>+2</m:t>
                                </m:r>
                                <m:r>
                                  <a:rPr lang="en-US" sz="1050" i="1" kern="100">
                                    <a:effectLst/>
                                    <a:latin typeface="Cambria Math" panose="02040503050406030204" pitchFamily="18" charset="0"/>
                                    <a:ea typeface="宋体" panose="02010600030101010101" pitchFamily="2" charset="-122"/>
                                  </a:rPr>
                                  <m:t>𝑛</m:t>
                                </m:r>
                                <m:sSub>
                                  <m:sSubPr>
                                    <m:ctrlPr>
                                      <a:rPr lang="zh-CN" sz="1050" i="1" kern="100">
                                        <a:effectLst/>
                                        <a:latin typeface="Cambria Math" panose="02040503050406030204" pitchFamily="18" charset="0"/>
                                        <a:ea typeface="Cambria Math" panose="02040503050406030204" pitchFamily="18" charset="0"/>
                                      </a:rPr>
                                    </m:ctrlPr>
                                  </m:sSubPr>
                                  <m:e>
                                    <m:r>
                                      <a:rPr lang="en-US" sz="1050" i="1" kern="0">
                                        <a:effectLst/>
                                        <a:latin typeface="Cambria Math" panose="02040503050406030204" pitchFamily="18" charset="0"/>
                                        <a:ea typeface="宋体" panose="02010600030101010101" pitchFamily="2" charset="-122"/>
                                      </a:rPr>
                                      <m:t>𝑇</m:t>
                                    </m:r>
                                  </m:e>
                                  <m:sub>
                                    <m:r>
                                      <a:rPr lang="en-US" sz="1050" i="1" kern="100">
                                        <a:effectLst/>
                                        <a:latin typeface="Cambria Math" panose="02040503050406030204" pitchFamily="18" charset="0"/>
                                        <a:ea typeface="宋体" panose="02010600030101010101" pitchFamily="2" charset="-122"/>
                                      </a:rPr>
                                      <m:t>h</m:t>
                                    </m:r>
                                  </m:sub>
                                </m:sSub>
                              </m:oMath>
                            </m:oMathPara>
                          </a14:m>
                          <a:endParaRPr lang="zh-CN" sz="1200" kern="100" dirty="0">
                            <a:effectLst/>
                            <a:latin typeface="Times New Roman" panose="02020603050405020304" pitchFamily="18" charset="0"/>
                            <a:ea typeface="宋体" panose="02010600030101010101" pitchFamily="2" charset="-122"/>
                          </a:endParaRPr>
                        </a:p>
                        <a:p>
                          <a:pPr indent="127000" algn="just">
                            <a:lnSpc>
                              <a:spcPct val="200000"/>
                            </a:lnSpc>
                          </a:pPr>
                          <a14:m>
                            <m:oMathPara xmlns:m="http://schemas.openxmlformats.org/officeDocument/2006/math">
                              <m:oMathParaPr>
                                <m:jc m:val="centerGroup"/>
                              </m:oMathParaPr>
                              <m:oMath xmlns:m="http://schemas.openxmlformats.org/officeDocument/2006/math">
                                <m:r>
                                  <a:rPr lang="en-US" sz="1050" i="1" kern="100">
                                    <a:effectLst/>
                                    <a:latin typeface="Cambria Math" panose="02040503050406030204" pitchFamily="18" charset="0"/>
                                    <a:ea typeface="宋体" panose="02010600030101010101" pitchFamily="2" charset="-122"/>
                                  </a:rPr>
                                  <m:t>≈0.4458</m:t>
                                </m:r>
                                <m:r>
                                  <a:rPr lang="en-US" sz="1050" i="1" kern="100">
                                    <a:effectLst/>
                                    <a:latin typeface="Cambria Math" panose="02040503050406030204" pitchFamily="18" charset="0"/>
                                    <a:ea typeface="宋体" panose="02010600030101010101" pitchFamily="2" charset="-122"/>
                                  </a:rPr>
                                  <m:t>𝑛</m:t>
                                </m:r>
                                <m:r>
                                  <a:rPr lang="en-US" sz="1050" i="1" kern="100">
                                    <a:effectLst/>
                                    <a:latin typeface="Cambria Math" panose="02040503050406030204" pitchFamily="18" charset="0"/>
                                    <a:ea typeface="宋体" panose="02010600030101010101" pitchFamily="2" charset="-122"/>
                                  </a:rPr>
                                  <m:t>+0.884</m:t>
                                </m:r>
                                <m:r>
                                  <a:rPr lang="en-US" sz="1050" i="1" kern="100">
                                    <a:effectLst/>
                                    <a:latin typeface="Cambria Math" panose="02040503050406030204" pitchFamily="18" charset="0"/>
                                    <a:ea typeface="宋体" panose="02010600030101010101" pitchFamily="2" charset="-122"/>
                                  </a:rPr>
                                  <m:t>𝑚𝑠</m:t>
                                </m:r>
                              </m:oMath>
                            </m:oMathPara>
                          </a14:m>
                          <a:endParaRPr lang="zh-CN" sz="1200" kern="100" dirty="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3873103"/>
                      </a:ext>
                    </a:extLst>
                  </a:tr>
                  <a:tr h="0">
                    <a:tc>
                      <a:txBody>
                        <a:bodyPr/>
                        <a:lstStyle/>
                        <a:p>
                          <a:pPr marL="0" indent="127000" algn="ctr" defTabSz="914400" rtl="0" eaLnBrk="1" latinLnBrk="0" hangingPunct="1">
                            <a:lnSpc>
                              <a:spcPct val="300000"/>
                            </a:lnSpc>
                          </a:pPr>
                          <a:r>
                            <a:rPr lang="en-US" sz="1050" kern="100" dirty="0">
                              <a:solidFill>
                                <a:schemeClr val="tx1"/>
                              </a:solidFill>
                              <a:effectLst/>
                              <a:latin typeface="Times New Roman" panose="02020603050405020304" pitchFamily="18" charset="0"/>
                              <a:ea typeface="宋体" panose="02010600030101010101" pitchFamily="2" charset="-122"/>
                              <a:cs typeface="+mn-cs"/>
                            </a:rPr>
                            <a:t> Proposed</a:t>
                          </a:r>
                          <a:endParaRPr lang="zh-CN" altLang="en-US" sz="1050" kern="100" dirty="0">
                            <a:solidFill>
                              <a:schemeClr val="tx1"/>
                            </a:solidFill>
                            <a:effectLst/>
                            <a:latin typeface="Times New Roman" panose="02020603050405020304" pitchFamily="18" charset="0"/>
                            <a:ea typeface="宋体" panose="02010600030101010101" pitchFamily="2"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lnSpc>
                              <a:spcPct val="200000"/>
                            </a:lnSpc>
                          </a:pPr>
                          <a14:m>
                            <m:oMathPara xmlns:m="http://schemas.openxmlformats.org/officeDocument/2006/math">
                              <m:oMathParaPr>
                                <m:jc m:val="centerGroup"/>
                              </m:oMathParaPr>
                              <m:oMath xmlns:m="http://schemas.openxmlformats.org/officeDocument/2006/math">
                                <m:d>
                                  <m:dPr>
                                    <m:begChr m:val="（"/>
                                    <m:endChr m:val="）"/>
                                    <m:ctrlPr>
                                      <a:rPr lang="zh-CN" sz="1050" i="1" kern="100">
                                        <a:effectLst/>
                                        <a:latin typeface="Cambria Math" panose="02040503050406030204" pitchFamily="18" charset="0"/>
                                        <a:ea typeface="Cambria Math" panose="02040503050406030204" pitchFamily="18" charset="0"/>
                                      </a:rPr>
                                    </m:ctrlPr>
                                  </m:dPr>
                                  <m:e>
                                    <m:r>
                                      <a:rPr lang="en-US" sz="1050" i="1" kern="100">
                                        <a:effectLst/>
                                        <a:latin typeface="Cambria Math" panose="02040503050406030204" pitchFamily="18" charset="0"/>
                                        <a:ea typeface="宋体" panose="02010600030101010101" pitchFamily="2" charset="-122"/>
                                      </a:rPr>
                                      <m:t>2</m:t>
                                    </m:r>
                                    <m:r>
                                      <a:rPr lang="en-US" sz="1050" i="1" kern="100">
                                        <a:effectLst/>
                                        <a:latin typeface="Cambria Math" panose="02040503050406030204" pitchFamily="18" charset="0"/>
                                        <a:ea typeface="宋体" panose="02010600030101010101" pitchFamily="2" charset="-122"/>
                                      </a:rPr>
                                      <m:t>𝑛</m:t>
                                    </m:r>
                                    <m:r>
                                      <a:rPr lang="zh-CN" altLang="en-US" sz="105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sz="1050" i="1" kern="100">
                                        <a:effectLst/>
                                        <a:latin typeface="Cambria Math" panose="02040503050406030204" pitchFamily="18" charset="0"/>
                                        <a:ea typeface="宋体" panose="02010600030101010101" pitchFamily="2" charset="-122"/>
                                      </a:rPr>
                                      <m:t>1</m:t>
                                    </m:r>
                                  </m:e>
                                </m:d>
                                <m:sSub>
                                  <m:sSubPr>
                                    <m:ctrlPr>
                                      <a:rPr lang="zh-CN" sz="1050" i="1" kern="100">
                                        <a:effectLst/>
                                        <a:latin typeface="Cambria Math" panose="02040503050406030204" pitchFamily="18" charset="0"/>
                                        <a:ea typeface="Cambria Math" panose="02040503050406030204" pitchFamily="18" charset="0"/>
                                      </a:rPr>
                                    </m:ctrlPr>
                                  </m:sSubPr>
                                  <m:e>
                                    <m:r>
                                      <a:rPr lang="en-US" sz="1050" i="1" kern="0">
                                        <a:effectLst/>
                                        <a:latin typeface="Cambria Math" panose="02040503050406030204" pitchFamily="18" charset="0"/>
                                        <a:ea typeface="宋体" panose="02010600030101010101" pitchFamily="2" charset="-122"/>
                                      </a:rPr>
                                      <m:t>𝑇</m:t>
                                    </m:r>
                                  </m:e>
                                  <m:sub>
                                    <m:r>
                                      <a:rPr lang="en-US" sz="1050" i="1" kern="100">
                                        <a:effectLst/>
                                        <a:latin typeface="Cambria Math" panose="02040503050406030204" pitchFamily="18" charset="0"/>
                                        <a:ea typeface="宋体" panose="02010600030101010101" pitchFamily="2" charset="-122"/>
                                      </a:rPr>
                                      <m:t>𝑒𝑎</m:t>
                                    </m:r>
                                  </m:sub>
                                </m:sSub>
                                <m:r>
                                  <a:rPr lang="en-US" sz="1050" i="1" kern="100">
                                    <a:effectLst/>
                                    <a:latin typeface="Cambria Math" panose="02040503050406030204" pitchFamily="18" charset="0"/>
                                    <a:ea typeface="宋体" panose="02010600030101010101" pitchFamily="2" charset="-122"/>
                                  </a:rPr>
                                  <m:t>+1</m:t>
                                </m:r>
                                <m:sSub>
                                  <m:sSubPr>
                                    <m:ctrlPr>
                                      <a:rPr lang="zh-CN" sz="1050" i="1" kern="100">
                                        <a:effectLst/>
                                        <a:latin typeface="Cambria Math" panose="02040503050406030204" pitchFamily="18" charset="0"/>
                                        <a:ea typeface="Cambria Math" panose="02040503050406030204" pitchFamily="18" charset="0"/>
                                      </a:rPr>
                                    </m:ctrlPr>
                                  </m:sSubPr>
                                  <m:e>
                                    <m:r>
                                      <a:rPr lang="en-US" sz="1050" i="1" kern="0">
                                        <a:effectLst/>
                                        <a:latin typeface="Cambria Math" panose="02040503050406030204" pitchFamily="18" charset="0"/>
                                        <a:ea typeface="宋体" panose="02010600030101010101" pitchFamily="2" charset="-122"/>
                                      </a:rPr>
                                      <m:t>𝑇</m:t>
                                    </m:r>
                                  </m:e>
                                  <m:sub>
                                    <m:r>
                                      <a:rPr lang="en-US" sz="1050" i="1" kern="100">
                                        <a:effectLst/>
                                        <a:latin typeface="Cambria Math" panose="02040503050406030204" pitchFamily="18" charset="0"/>
                                        <a:ea typeface="宋体" panose="02010600030101010101" pitchFamily="2" charset="-122"/>
                                      </a:rPr>
                                      <m:t>𝑒𝑚</m:t>
                                    </m:r>
                                  </m:sub>
                                </m:sSub>
                                <m:r>
                                  <a:rPr lang="en-US" sz="1050" i="1" kern="100">
                                    <a:effectLst/>
                                    <a:latin typeface="Cambria Math" panose="02040503050406030204" pitchFamily="18" charset="0"/>
                                    <a:ea typeface="宋体" panose="02010600030101010101" pitchFamily="2" charset="-122"/>
                                  </a:rPr>
                                  <m:t>+2</m:t>
                                </m:r>
                                <m:r>
                                  <a:rPr lang="en-US" sz="1050" i="1" kern="100">
                                    <a:effectLst/>
                                    <a:latin typeface="Cambria Math" panose="02040503050406030204" pitchFamily="18" charset="0"/>
                                    <a:ea typeface="宋体" panose="02010600030101010101" pitchFamily="2" charset="-122"/>
                                  </a:rPr>
                                  <m:t>𝑛</m:t>
                                </m:r>
                                <m:sSub>
                                  <m:sSubPr>
                                    <m:ctrlPr>
                                      <a:rPr lang="zh-CN" sz="1050" i="1" kern="100">
                                        <a:effectLst/>
                                        <a:latin typeface="Cambria Math" panose="02040503050406030204" pitchFamily="18" charset="0"/>
                                        <a:ea typeface="Cambria Math" panose="02040503050406030204" pitchFamily="18" charset="0"/>
                                      </a:rPr>
                                    </m:ctrlPr>
                                  </m:sSubPr>
                                  <m:e>
                                    <m:r>
                                      <a:rPr lang="en-US" sz="1050" i="1" kern="0">
                                        <a:effectLst/>
                                        <a:latin typeface="Cambria Math" panose="02040503050406030204" pitchFamily="18" charset="0"/>
                                        <a:ea typeface="宋体" panose="02010600030101010101" pitchFamily="2" charset="-122"/>
                                      </a:rPr>
                                      <m:t>𝑇</m:t>
                                    </m:r>
                                  </m:e>
                                  <m:sub>
                                    <m:r>
                                      <a:rPr lang="en-US" sz="1050" i="1" kern="100">
                                        <a:effectLst/>
                                        <a:latin typeface="Cambria Math" panose="02040503050406030204" pitchFamily="18" charset="0"/>
                                        <a:ea typeface="宋体" panose="02010600030101010101" pitchFamily="2" charset="-122"/>
                                      </a:rPr>
                                      <m:t>𝑒𝑠𝑚</m:t>
                                    </m:r>
                                  </m:sub>
                                </m:sSub>
                              </m:oMath>
                            </m:oMathPara>
                          </a14:m>
                          <a:endParaRPr lang="zh-CN" sz="1200" kern="100" dirty="0">
                            <a:effectLst/>
                            <a:latin typeface="Times New Roman" panose="02020603050405020304" pitchFamily="18" charset="0"/>
                            <a:ea typeface="宋体" panose="02010600030101010101" pitchFamily="2" charset="-122"/>
                          </a:endParaRPr>
                        </a:p>
                        <a:p>
                          <a:pPr indent="127000" algn="just">
                            <a:lnSpc>
                              <a:spcPct val="200000"/>
                            </a:lnSpc>
                          </a:pPr>
                          <a14:m>
                            <m:oMathPara xmlns:m="http://schemas.openxmlformats.org/officeDocument/2006/math">
                              <m:oMathParaPr>
                                <m:jc m:val="centerGroup"/>
                              </m:oMathParaPr>
                              <m:oMath xmlns:m="http://schemas.openxmlformats.org/officeDocument/2006/math">
                                <m:r>
                                  <a:rPr lang="en-US" sz="1050" i="1" kern="100">
                                    <a:effectLst/>
                                    <a:latin typeface="Cambria Math" panose="02040503050406030204" pitchFamily="18" charset="0"/>
                                    <a:ea typeface="宋体" panose="02010600030101010101" pitchFamily="2" charset="-122"/>
                                  </a:rPr>
                                  <m:t>≈0.0588</m:t>
                                </m:r>
                                <m:r>
                                  <a:rPr lang="en-US" sz="1050" i="1" kern="100">
                                    <a:effectLst/>
                                    <a:latin typeface="Cambria Math" panose="02040503050406030204" pitchFamily="18" charset="0"/>
                                    <a:ea typeface="宋体" panose="02010600030101010101" pitchFamily="2" charset="-122"/>
                                  </a:rPr>
                                  <m:t>𝑛</m:t>
                                </m:r>
                                <m:r>
                                  <a:rPr lang="en-US" sz="1050" i="1" kern="100">
                                    <a:effectLst/>
                                    <a:latin typeface="Cambria Math" panose="02040503050406030204" pitchFamily="18" charset="0"/>
                                    <a:ea typeface="宋体" panose="02010600030101010101" pitchFamily="2" charset="-122"/>
                                  </a:rPr>
                                  <m:t>+0.4402</m:t>
                                </m:r>
                                <m:r>
                                  <a:rPr lang="en-US" sz="1050" i="1" kern="100">
                                    <a:effectLst/>
                                    <a:latin typeface="Cambria Math" panose="02040503050406030204" pitchFamily="18" charset="0"/>
                                    <a:ea typeface="宋体" panose="02010600030101010101" pitchFamily="2" charset="-122"/>
                                  </a:rPr>
                                  <m:t>𝑚𝑠</m:t>
                                </m:r>
                              </m:oMath>
                            </m:oMathPara>
                          </a14:m>
                          <a:endParaRPr lang="zh-CN" sz="1200" kern="100" dirty="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2505750"/>
                      </a:ext>
                    </a:extLst>
                  </a:tr>
                </a:tbl>
              </a:graphicData>
            </a:graphic>
          </p:graphicFrame>
        </mc:Choice>
        <mc:Fallback xmlns="">
          <p:graphicFrame>
            <p:nvGraphicFramePr>
              <p:cNvPr id="6" name="表格 5">
                <a:extLst>
                  <a:ext uri="{FF2B5EF4-FFF2-40B4-BE49-F238E27FC236}">
                    <a16:creationId xmlns:a16="http://schemas.microsoft.com/office/drawing/2014/main" id="{F2FB2CDC-5CC3-6D16-715E-AC1F19B5A8BE}"/>
                  </a:ext>
                </a:extLst>
              </p:cNvPr>
              <p:cNvGraphicFramePr>
                <a:graphicFrameLocks noGrp="1"/>
              </p:cNvGraphicFramePr>
              <p:nvPr>
                <p:extLst>
                  <p:ext uri="{D42A27DB-BD31-4B8C-83A1-F6EECF244321}">
                    <p14:modId xmlns:p14="http://schemas.microsoft.com/office/powerpoint/2010/main" val="32351786"/>
                  </p:ext>
                </p:extLst>
              </p:nvPr>
            </p:nvGraphicFramePr>
            <p:xfrm>
              <a:off x="4704775" y="2642834"/>
              <a:ext cx="4111675" cy="2879471"/>
            </p:xfrm>
            <a:graphic>
              <a:graphicData uri="http://schemas.openxmlformats.org/drawingml/2006/table">
                <a:tbl>
                  <a:tblPr firstRow="1" firstCol="1" bandRow="1"/>
                  <a:tblGrid>
                    <a:gridCol w="1382123">
                      <a:extLst>
                        <a:ext uri="{9D8B030D-6E8A-4147-A177-3AD203B41FA5}">
                          <a16:colId xmlns:a16="http://schemas.microsoft.com/office/drawing/2014/main" val="113167388"/>
                        </a:ext>
                      </a:extLst>
                    </a:gridCol>
                    <a:gridCol w="2729552">
                      <a:extLst>
                        <a:ext uri="{9D8B030D-6E8A-4147-A177-3AD203B41FA5}">
                          <a16:colId xmlns:a16="http://schemas.microsoft.com/office/drawing/2014/main" val="1838191177"/>
                        </a:ext>
                      </a:extLst>
                    </a:gridCol>
                  </a:tblGrid>
                  <a:tr h="269621">
                    <a:tc>
                      <a:txBody>
                        <a:bodyPr/>
                        <a:lstStyle/>
                        <a:p>
                          <a:pPr indent="127000" algn="ctr">
                            <a:lnSpc>
                              <a:spcPct val="200000"/>
                            </a:lnSpc>
                          </a:pPr>
                          <a:r>
                            <a:rPr lang="zh-CN" sz="1050" kern="100" dirty="0">
                              <a:effectLst/>
                              <a:latin typeface="Calibri" panose="020F0502020204030204" pitchFamily="34" charset="0"/>
                              <a:ea typeface="宋体" panose="02010600030101010101" pitchFamily="2" charset="-122"/>
                              <a:cs typeface="Times New Roman" panose="02020603050405020304" pitchFamily="18" charset="0"/>
                            </a:rPr>
                            <a:t>方案</a:t>
                          </a:r>
                          <a:endParaRPr lang="zh-CN" sz="1200" kern="100" dirty="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200000"/>
                            </a:lnSpc>
                          </a:pPr>
                          <a:r>
                            <a:rPr lang="zh-CN" sz="1050" kern="100">
                              <a:effectLst/>
                              <a:latin typeface="Calibri" panose="020F0502020204030204" pitchFamily="34" charset="0"/>
                              <a:ea typeface="宋体" panose="02010600030101010101" pitchFamily="2" charset="-122"/>
                              <a:cs typeface="Times New Roman" panose="02020603050405020304" pitchFamily="18" charset="0"/>
                            </a:rPr>
                            <a:t>批量消息验证</a:t>
                          </a:r>
                          <a:endParaRPr lang="zh-CN" sz="12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07801292"/>
                      </a:ext>
                    </a:extLst>
                  </a:tr>
                  <a:tr h="664845">
                    <a:tc>
                      <a:txBody>
                        <a:bodyPr/>
                        <a:lstStyle/>
                        <a:p>
                          <a:pPr indent="127000" algn="ctr">
                            <a:lnSpc>
                              <a:spcPct val="250000"/>
                            </a:lnSpc>
                          </a:pPr>
                          <a:r>
                            <a:rPr lang="en-US" altLang="zh-CN" sz="1050" kern="100" dirty="0">
                              <a:solidFill>
                                <a:srgbClr val="000000"/>
                              </a:solidFill>
                              <a:effectLst/>
                              <a:latin typeface="Times New Roman" panose="02020603050405020304" pitchFamily="18" charset="0"/>
                              <a:ea typeface="宋体" panose="02010600030101010101" pitchFamily="2" charset="-122"/>
                            </a:rPr>
                            <a:t>Jiang et al.</a:t>
                          </a:r>
                          <a:r>
                            <a:rPr lang="en-US" altLang="zh-CN" sz="1200" kern="100" baseline="30000" dirty="0">
                              <a:solidFill>
                                <a:srgbClr val="000000"/>
                              </a:solidFill>
                              <a:effectLst/>
                              <a:latin typeface="Times New Roman" panose="02020603050405020304" pitchFamily="18" charset="0"/>
                              <a:ea typeface="宋体" panose="02010600030101010101" pitchFamily="2" charset="-122"/>
                            </a:rPr>
                            <a:t>[27]</a:t>
                          </a:r>
                          <a:endParaRPr lang="zh-CN" altLang="zh-CN" sz="1200" kern="100" dirty="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50780" t="-40909" r="-445" b="-291818"/>
                          </a:stretch>
                        </a:blipFill>
                      </a:tcPr>
                    </a:tc>
                    <a:extLst>
                      <a:ext uri="{0D108BD9-81ED-4DB2-BD59-A6C34878D82A}">
                        <a16:rowId xmlns:a16="http://schemas.microsoft.com/office/drawing/2014/main" val="310345308"/>
                      </a:ext>
                    </a:extLst>
                  </a:tr>
                  <a:tr h="664845">
                    <a:tc>
                      <a:txBody>
                        <a:bodyPr/>
                        <a:lstStyle/>
                        <a:p>
                          <a:pPr indent="127000" algn="ctr">
                            <a:lnSpc>
                              <a:spcPct val="250000"/>
                            </a:lnSpc>
                          </a:pPr>
                          <a:r>
                            <a:rPr lang="en-US" altLang="zh-CN" sz="1050" kern="100" dirty="0">
                              <a:effectLst/>
                              <a:latin typeface="Times New Roman" panose="02020603050405020304" pitchFamily="18" charset="0"/>
                              <a:ea typeface="宋体" panose="02010600030101010101" pitchFamily="2" charset="-122"/>
                            </a:rPr>
                            <a:t>Bayat et al.</a:t>
                          </a:r>
                          <a:r>
                            <a:rPr lang="en-US" altLang="zh-CN" sz="1050" kern="100" dirty="0">
                              <a:solidFill>
                                <a:srgbClr val="000000"/>
                              </a:solidFill>
                              <a:effectLst/>
                              <a:latin typeface="Times New Roman" panose="02020603050405020304" pitchFamily="18" charset="0"/>
                              <a:ea typeface="宋体" panose="02010600030101010101" pitchFamily="2" charset="-122"/>
                            </a:rPr>
                            <a:t> </a:t>
                          </a:r>
                          <a:r>
                            <a:rPr lang="en-US" altLang="zh-CN" sz="1200" kern="100" baseline="30000" dirty="0">
                              <a:solidFill>
                                <a:srgbClr val="000000"/>
                              </a:solidFill>
                              <a:effectLst/>
                              <a:latin typeface="Times New Roman" panose="02020603050405020304" pitchFamily="18" charset="0"/>
                              <a:ea typeface="宋体" panose="02010600030101010101" pitchFamily="2" charset="-122"/>
                            </a:rPr>
                            <a:t>[26]</a:t>
                          </a:r>
                          <a:endParaRPr lang="zh-CN" altLang="zh-CN" sz="1200" kern="100" dirty="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50780" t="-142202" r="-445" b="-194495"/>
                          </a:stretch>
                        </a:blipFill>
                      </a:tcPr>
                    </a:tc>
                    <a:extLst>
                      <a:ext uri="{0D108BD9-81ED-4DB2-BD59-A6C34878D82A}">
                        <a16:rowId xmlns:a16="http://schemas.microsoft.com/office/drawing/2014/main" val="4114569001"/>
                      </a:ext>
                    </a:extLst>
                  </a:tr>
                  <a:tr h="640080">
                    <a:tc>
                      <a:txBody>
                        <a:bodyPr/>
                        <a:lstStyle/>
                        <a:p>
                          <a:pPr indent="127000" algn="ctr">
                            <a:lnSpc>
                              <a:spcPct val="250000"/>
                            </a:lnSpc>
                          </a:pPr>
                          <a:r>
                            <a:rPr lang="en-US" altLang="zh-CN" sz="1050" kern="100" dirty="0" err="1">
                              <a:effectLst/>
                              <a:latin typeface="Times New Roman" panose="02020603050405020304" pitchFamily="18" charset="0"/>
                              <a:ea typeface="宋体" panose="02010600030101010101" pitchFamily="2" charset="-122"/>
                            </a:rPr>
                            <a:t>Thumbur</a:t>
                          </a:r>
                          <a:r>
                            <a:rPr lang="en-US" altLang="zh-CN" sz="1050" kern="100" dirty="0">
                              <a:effectLst/>
                              <a:latin typeface="Times New Roman" panose="02020603050405020304" pitchFamily="18" charset="0"/>
                              <a:ea typeface="宋体" panose="02010600030101010101" pitchFamily="2" charset="-122"/>
                            </a:rPr>
                            <a:t> et al.</a:t>
                          </a:r>
                          <a:r>
                            <a:rPr lang="en-US" altLang="zh-CN" sz="1050" kern="100" dirty="0">
                              <a:solidFill>
                                <a:srgbClr val="000000"/>
                              </a:solidFill>
                              <a:effectLst/>
                              <a:latin typeface="Times New Roman" panose="02020603050405020304" pitchFamily="18" charset="0"/>
                              <a:ea typeface="宋体" panose="02010600030101010101" pitchFamily="2" charset="-122"/>
                            </a:rPr>
                            <a:t> </a:t>
                          </a:r>
                          <a:r>
                            <a:rPr lang="en-US" altLang="zh-CN" sz="1200" kern="100" baseline="30000" dirty="0">
                              <a:solidFill>
                                <a:srgbClr val="000000"/>
                              </a:solidFill>
                              <a:effectLst/>
                              <a:latin typeface="Times New Roman" panose="02020603050405020304" pitchFamily="18" charset="0"/>
                              <a:ea typeface="宋体" panose="02010600030101010101" pitchFamily="2" charset="-122"/>
                            </a:rPr>
                            <a:t>[30]</a:t>
                          </a:r>
                          <a:endParaRPr lang="zh-CN" altLang="zh-CN" sz="1200" kern="100" dirty="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50780" t="-251429" r="-445" b="-101905"/>
                          </a:stretch>
                        </a:blipFill>
                      </a:tcPr>
                    </a:tc>
                    <a:extLst>
                      <a:ext uri="{0D108BD9-81ED-4DB2-BD59-A6C34878D82A}">
                        <a16:rowId xmlns:a16="http://schemas.microsoft.com/office/drawing/2014/main" val="2873873103"/>
                      </a:ext>
                    </a:extLst>
                  </a:tr>
                  <a:tr h="640080">
                    <a:tc>
                      <a:txBody>
                        <a:bodyPr/>
                        <a:lstStyle/>
                        <a:p>
                          <a:pPr marL="0" indent="127000" algn="ctr" defTabSz="914400" rtl="0" eaLnBrk="1" latinLnBrk="0" hangingPunct="1">
                            <a:lnSpc>
                              <a:spcPct val="300000"/>
                            </a:lnSpc>
                          </a:pPr>
                          <a:r>
                            <a:rPr lang="en-US" sz="1050" kern="100" dirty="0">
                              <a:solidFill>
                                <a:schemeClr val="tx1"/>
                              </a:solidFill>
                              <a:effectLst/>
                              <a:latin typeface="Times New Roman" panose="02020603050405020304" pitchFamily="18" charset="0"/>
                              <a:ea typeface="宋体" panose="02010600030101010101" pitchFamily="2" charset="-122"/>
                              <a:cs typeface="+mn-cs"/>
                            </a:rPr>
                            <a:t> Proposed</a:t>
                          </a:r>
                          <a:endParaRPr lang="zh-CN" altLang="en-US" sz="1050" kern="100" dirty="0">
                            <a:solidFill>
                              <a:schemeClr val="tx1"/>
                            </a:solidFill>
                            <a:effectLst/>
                            <a:latin typeface="Times New Roman" panose="02020603050405020304" pitchFamily="18" charset="0"/>
                            <a:ea typeface="宋体" panose="02010600030101010101" pitchFamily="2"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50780" t="-351429" r="-445" b="-1905"/>
                          </a:stretch>
                        </a:blipFill>
                      </a:tcPr>
                    </a:tc>
                    <a:extLst>
                      <a:ext uri="{0D108BD9-81ED-4DB2-BD59-A6C34878D82A}">
                        <a16:rowId xmlns:a16="http://schemas.microsoft.com/office/drawing/2014/main" val="3622505750"/>
                      </a:ext>
                    </a:extLst>
                  </a:tr>
                </a:tbl>
              </a:graphicData>
            </a:graphic>
          </p:graphicFrame>
        </mc:Fallback>
      </mc:AlternateContent>
      <p:sp>
        <p:nvSpPr>
          <p:cNvPr id="5" name="文本框 4">
            <a:extLst>
              <a:ext uri="{FF2B5EF4-FFF2-40B4-BE49-F238E27FC236}">
                <a16:creationId xmlns:a16="http://schemas.microsoft.com/office/drawing/2014/main" id="{34A09625-2506-9387-383C-24751FA50BBE}"/>
              </a:ext>
            </a:extLst>
          </p:cNvPr>
          <p:cNvSpPr txBox="1"/>
          <p:nvPr/>
        </p:nvSpPr>
        <p:spPr>
          <a:xfrm>
            <a:off x="620089" y="1427695"/>
            <a:ext cx="7370972" cy="987578"/>
          </a:xfrm>
          <a:prstGeom prst="rect">
            <a:avLst/>
          </a:prstGeom>
          <a:noFill/>
        </p:spPr>
        <p:txBody>
          <a:bodyPr wrap="square">
            <a:spAutoFit/>
          </a:bodyPr>
          <a:lstStyle/>
          <a:p>
            <a:pPr indent="457200" algn="just" eaLnBrk="0" hangingPunct="0">
              <a:lnSpc>
                <a:spcPct val="125000"/>
              </a:lnSpc>
              <a:defRPr/>
            </a:pPr>
            <a:r>
              <a:rPr lang="zh-CN" altLang="en-US" sz="1600" dirty="0">
                <a:solidFill>
                  <a:schemeClr val="tx1">
                    <a:lumMod val="75000"/>
                    <a:lumOff val="25000"/>
                  </a:schemeClr>
                </a:solidFill>
                <a:latin typeface="+mj-ea"/>
                <a:ea typeface="+mj-ea"/>
              </a:rPr>
              <a:t>图中对比了各方案批量验证的计算开销在消息数量不断增加下的变化趋势，本文方案分别比</a:t>
            </a:r>
            <a:r>
              <a:rPr lang="en-US" altLang="zh-CN" sz="1600" dirty="0">
                <a:solidFill>
                  <a:schemeClr val="tx1">
                    <a:lumMod val="75000"/>
                    <a:lumOff val="25000"/>
                  </a:schemeClr>
                </a:solidFill>
                <a:latin typeface="+mj-ea"/>
                <a:ea typeface="+mj-ea"/>
              </a:rPr>
              <a:t>Jiang</a:t>
            </a:r>
            <a:r>
              <a:rPr lang="zh-CN" altLang="en-US" sz="1600" dirty="0">
                <a:solidFill>
                  <a:schemeClr val="tx1">
                    <a:lumMod val="75000"/>
                    <a:lumOff val="25000"/>
                  </a:schemeClr>
                </a:solidFill>
                <a:latin typeface="+mj-ea"/>
                <a:ea typeface="+mj-ea"/>
              </a:rPr>
              <a:t>等人</a:t>
            </a:r>
            <a:r>
              <a:rPr lang="en-US" altLang="zh-CN" sz="1600" baseline="30000" dirty="0">
                <a:solidFill>
                  <a:schemeClr val="tx1">
                    <a:lumMod val="75000"/>
                    <a:lumOff val="25000"/>
                  </a:schemeClr>
                </a:solidFill>
                <a:latin typeface="+mj-ea"/>
                <a:ea typeface="+mj-ea"/>
              </a:rPr>
              <a:t>[27]</a:t>
            </a:r>
            <a:r>
              <a:rPr lang="zh-CN" altLang="en-US" sz="1600" dirty="0">
                <a:solidFill>
                  <a:schemeClr val="tx1">
                    <a:lumMod val="75000"/>
                    <a:lumOff val="25000"/>
                  </a:schemeClr>
                </a:solidFill>
                <a:latin typeface="+mj-ea"/>
                <a:ea typeface="+mj-ea"/>
              </a:rPr>
              <a:t>、</a:t>
            </a:r>
            <a:r>
              <a:rPr lang="en-US" altLang="zh-CN" sz="1600" dirty="0">
                <a:solidFill>
                  <a:schemeClr val="tx1">
                    <a:lumMod val="75000"/>
                    <a:lumOff val="25000"/>
                  </a:schemeClr>
                </a:solidFill>
                <a:latin typeface="+mj-ea"/>
                <a:ea typeface="+mj-ea"/>
              </a:rPr>
              <a:t>Bayat</a:t>
            </a:r>
            <a:r>
              <a:rPr lang="zh-CN" altLang="en-US" sz="1600" dirty="0">
                <a:solidFill>
                  <a:schemeClr val="tx1">
                    <a:lumMod val="75000"/>
                    <a:lumOff val="25000"/>
                  </a:schemeClr>
                </a:solidFill>
                <a:latin typeface="+mj-ea"/>
                <a:ea typeface="+mj-ea"/>
              </a:rPr>
              <a:t>等人</a:t>
            </a:r>
            <a:r>
              <a:rPr lang="en-US" altLang="zh-CN" sz="1600" baseline="30000" dirty="0">
                <a:solidFill>
                  <a:schemeClr val="tx1">
                    <a:lumMod val="75000"/>
                    <a:lumOff val="25000"/>
                  </a:schemeClr>
                </a:solidFill>
                <a:latin typeface="+mj-ea"/>
                <a:ea typeface="+mj-ea"/>
              </a:rPr>
              <a:t>[26]</a:t>
            </a:r>
            <a:r>
              <a:rPr lang="zh-CN" altLang="en-US" sz="1600" dirty="0">
                <a:solidFill>
                  <a:schemeClr val="tx1">
                    <a:lumMod val="75000"/>
                    <a:lumOff val="25000"/>
                  </a:schemeClr>
                </a:solidFill>
                <a:latin typeface="+mj-ea"/>
                <a:ea typeface="+mj-ea"/>
              </a:rPr>
              <a:t>和</a:t>
            </a:r>
            <a:r>
              <a:rPr lang="en-US" altLang="zh-CN" sz="1600" dirty="0" err="1">
                <a:solidFill>
                  <a:schemeClr val="tx1">
                    <a:lumMod val="75000"/>
                    <a:lumOff val="25000"/>
                  </a:schemeClr>
                </a:solidFill>
                <a:latin typeface="+mj-ea"/>
                <a:ea typeface="+mj-ea"/>
              </a:rPr>
              <a:t>Thumburg</a:t>
            </a:r>
            <a:r>
              <a:rPr lang="zh-CN" altLang="en-US" sz="1600" dirty="0">
                <a:solidFill>
                  <a:schemeClr val="tx1">
                    <a:lumMod val="75000"/>
                    <a:lumOff val="25000"/>
                  </a:schemeClr>
                </a:solidFill>
                <a:latin typeface="+mj-ea"/>
                <a:ea typeface="+mj-ea"/>
              </a:rPr>
              <a:t>等人</a:t>
            </a:r>
            <a:r>
              <a:rPr lang="en-US" altLang="zh-CN" sz="1600" baseline="30000" dirty="0">
                <a:solidFill>
                  <a:schemeClr val="tx1">
                    <a:lumMod val="75000"/>
                    <a:lumOff val="25000"/>
                  </a:schemeClr>
                </a:solidFill>
                <a:latin typeface="+mj-ea"/>
                <a:ea typeface="+mj-ea"/>
              </a:rPr>
              <a:t>[30]</a:t>
            </a:r>
            <a:r>
              <a:rPr lang="zh-CN" altLang="en-US" sz="1600" dirty="0">
                <a:solidFill>
                  <a:schemeClr val="tx1">
                    <a:lumMod val="75000"/>
                    <a:lumOff val="25000"/>
                  </a:schemeClr>
                </a:solidFill>
                <a:latin typeface="+mj-ea"/>
                <a:ea typeface="+mj-ea"/>
              </a:rPr>
              <a:t>提出的方案在执行时间上减少了</a:t>
            </a:r>
            <a:r>
              <a:rPr lang="en-US" altLang="zh-CN" sz="1600" dirty="0">
                <a:solidFill>
                  <a:schemeClr val="tx1">
                    <a:lumMod val="75000"/>
                    <a:lumOff val="25000"/>
                  </a:schemeClr>
                </a:solidFill>
                <a:latin typeface="+mj-ea"/>
                <a:ea typeface="+mj-ea"/>
              </a:rPr>
              <a:t>96.6%</a:t>
            </a:r>
            <a:r>
              <a:rPr lang="zh-CN" altLang="en-US" sz="1600" dirty="0">
                <a:solidFill>
                  <a:schemeClr val="tx1">
                    <a:lumMod val="75000"/>
                    <a:lumOff val="25000"/>
                  </a:schemeClr>
                </a:solidFill>
                <a:latin typeface="+mj-ea"/>
                <a:ea typeface="+mj-ea"/>
              </a:rPr>
              <a:t>、</a:t>
            </a:r>
            <a:r>
              <a:rPr lang="en-US" altLang="zh-CN" sz="1600" dirty="0">
                <a:solidFill>
                  <a:schemeClr val="tx1">
                    <a:lumMod val="75000"/>
                    <a:lumOff val="25000"/>
                  </a:schemeClr>
                </a:solidFill>
                <a:latin typeface="+mj-ea"/>
                <a:ea typeface="+mj-ea"/>
              </a:rPr>
              <a:t>99.04%</a:t>
            </a:r>
            <a:r>
              <a:rPr lang="zh-CN" altLang="en-US" sz="1600" dirty="0">
                <a:solidFill>
                  <a:schemeClr val="tx1">
                    <a:lumMod val="75000"/>
                    <a:lumOff val="25000"/>
                  </a:schemeClr>
                </a:solidFill>
                <a:latin typeface="+mj-ea"/>
                <a:ea typeface="+mj-ea"/>
              </a:rPr>
              <a:t>、</a:t>
            </a:r>
            <a:r>
              <a:rPr lang="en-US" altLang="zh-CN" sz="1600" dirty="0">
                <a:solidFill>
                  <a:schemeClr val="tx1">
                    <a:lumMod val="75000"/>
                    <a:lumOff val="25000"/>
                  </a:schemeClr>
                </a:solidFill>
                <a:latin typeface="+mj-ea"/>
                <a:ea typeface="+mj-ea"/>
              </a:rPr>
              <a:t>86.81%</a:t>
            </a:r>
            <a:r>
              <a:rPr lang="zh-CN" altLang="en-US" sz="1600" dirty="0">
                <a:solidFill>
                  <a:schemeClr val="tx1">
                    <a:lumMod val="75000"/>
                    <a:lumOff val="25000"/>
                  </a:schemeClr>
                </a:solidFill>
                <a:latin typeface="+mj-ea"/>
                <a:ea typeface="+mj-ea"/>
              </a:rPr>
              <a:t>。</a:t>
            </a:r>
          </a:p>
        </p:txBody>
      </p:sp>
      <p:sp>
        <p:nvSpPr>
          <p:cNvPr id="8" name="Freeform 115">
            <a:extLst>
              <a:ext uri="{FF2B5EF4-FFF2-40B4-BE49-F238E27FC236}">
                <a16:creationId xmlns:a16="http://schemas.microsoft.com/office/drawing/2014/main" id="{DABC8611-0D09-6AC0-B2C8-743D27BA6703}"/>
              </a:ext>
            </a:extLst>
          </p:cNvPr>
          <p:cNvSpPr/>
          <p:nvPr/>
        </p:nvSpPr>
        <p:spPr bwMode="auto">
          <a:xfrm>
            <a:off x="620089" y="1155600"/>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10" name="矩形 9">
            <a:extLst>
              <a:ext uri="{FF2B5EF4-FFF2-40B4-BE49-F238E27FC236}">
                <a16:creationId xmlns:a16="http://schemas.microsoft.com/office/drawing/2014/main" id="{59B2DC88-44E1-3435-6CEA-2B1F4213908B}"/>
              </a:ext>
            </a:extLst>
          </p:cNvPr>
          <p:cNvSpPr/>
          <p:nvPr/>
        </p:nvSpPr>
        <p:spPr>
          <a:xfrm>
            <a:off x="767611" y="1016613"/>
            <a:ext cx="7159984" cy="372025"/>
          </a:xfrm>
          <a:prstGeom prst="rect">
            <a:avLst/>
          </a:prstGeom>
        </p:spPr>
        <p:txBody>
          <a:bodyPr wrap="square">
            <a:spAutoFit/>
          </a:bodyPr>
          <a:lstStyle/>
          <a:p>
            <a:pPr>
              <a:lnSpc>
                <a:spcPct val="125000"/>
              </a:lnSpc>
            </a:pPr>
            <a:r>
              <a:rPr lang="zh-CN" altLang="en-US" sz="1600" dirty="0">
                <a:solidFill>
                  <a:schemeClr val="tx1">
                    <a:lumMod val="75000"/>
                    <a:lumOff val="25000"/>
                  </a:schemeClr>
                </a:solidFill>
                <a:latin typeface="+mj-ea"/>
                <a:ea typeface="+mj-ea"/>
              </a:rPr>
              <a:t>批量验证计算开销分析</a:t>
            </a:r>
            <a:endParaRPr lang="en-US" altLang="zh-CN" sz="1600" dirty="0">
              <a:solidFill>
                <a:schemeClr val="tx1">
                  <a:lumMod val="75000"/>
                  <a:lumOff val="25000"/>
                </a:schemeClr>
              </a:solidFill>
              <a:latin typeface="+mj-ea"/>
              <a:ea typeface="+mj-ea"/>
            </a:endParaRPr>
          </a:p>
        </p:txBody>
      </p:sp>
    </p:spTree>
    <p:extLst>
      <p:ext uri="{BB962C8B-B14F-4D97-AF65-F5344CB8AC3E}">
        <p14:creationId xmlns:p14="http://schemas.microsoft.com/office/powerpoint/2010/main" val="1850086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animBg="1"/>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1 </a:t>
            </a:r>
            <a:r>
              <a:rPr lang="zh-CN" altLang="en-US" dirty="0">
                <a:sym typeface="微软雅黑" panose="020B0503020204020204" pitchFamily="34" charset="-122"/>
              </a:rPr>
              <a:t>研究动机</a:t>
            </a:r>
          </a:p>
        </p:txBody>
      </p:sp>
      <p:sp>
        <p:nvSpPr>
          <p:cNvPr id="21" name="Rectangle 33"/>
          <p:cNvSpPr/>
          <p:nvPr/>
        </p:nvSpPr>
        <p:spPr>
          <a:xfrm>
            <a:off x="780632" y="856200"/>
            <a:ext cx="7777162" cy="1295355"/>
          </a:xfrm>
          <a:prstGeom prst="rect">
            <a:avLst/>
          </a:prstGeom>
        </p:spPr>
        <p:txBody>
          <a:bodyPr wrap="square">
            <a:spAutoFit/>
          </a:bodyPr>
          <a:lstStyle/>
          <a:p>
            <a:pPr>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随着无线通信技术的不断成熟，车载自组网（</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Vehicle Ad Hoc Networks</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VANETs</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）发展到了一个新高度，通过提供交通安全信息以及各种娱乐服务信息，显著提高了交通安全和效率，为驾驶人员带来良好的行驶体验，是智能交通系统（</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Intelligent Traffic System</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ITS</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）必不可少的组成部分。</a:t>
            </a:r>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Freeform 115"/>
          <p:cNvSpPr/>
          <p:nvPr/>
        </p:nvSpPr>
        <p:spPr bwMode="auto">
          <a:xfrm>
            <a:off x="586206" y="983284"/>
            <a:ext cx="127530"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15" name="Rectangle 33"/>
          <p:cNvSpPr/>
          <p:nvPr/>
        </p:nvSpPr>
        <p:spPr>
          <a:xfrm>
            <a:off x="4181807" y="6391671"/>
            <a:ext cx="1478249" cy="302070"/>
          </a:xfrm>
          <a:prstGeom prst="rect">
            <a:avLst/>
          </a:prstGeom>
        </p:spPr>
        <p:txBody>
          <a:bodyPr wrap="square">
            <a:spAutoFit/>
          </a:bodyPr>
          <a:lstStyle/>
          <a:p>
            <a:pPr algn="ctr">
              <a:lnSpc>
                <a:spcPct val="125000"/>
              </a:lnSpc>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VANETs</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场景</a:t>
            </a:r>
          </a:p>
        </p:txBody>
      </p:sp>
      <p:sp>
        <p:nvSpPr>
          <p:cNvPr id="5" name="Rectangle 2">
            <a:extLst>
              <a:ext uri="{FF2B5EF4-FFF2-40B4-BE49-F238E27FC236}">
                <a16:creationId xmlns:a16="http://schemas.microsoft.com/office/drawing/2014/main" id="{8A2B1AD1-9F1B-18A4-18F7-DFD060E511B2}"/>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a:extLst>
              <a:ext uri="{FF2B5EF4-FFF2-40B4-BE49-F238E27FC236}">
                <a16:creationId xmlns:a16="http://schemas.microsoft.com/office/drawing/2014/main" id="{B64ACFD5-E20C-C070-1AC5-09683F20F37B}"/>
              </a:ext>
            </a:extLst>
          </p:cNvPr>
          <p:cNvGraphicFramePr>
            <a:graphicFrameLocks noChangeAspect="1"/>
          </p:cNvGraphicFramePr>
          <p:nvPr/>
        </p:nvGraphicFramePr>
        <p:xfrm>
          <a:off x="2326579" y="2151555"/>
          <a:ext cx="4647799" cy="4308512"/>
        </p:xfrm>
        <a:graphic>
          <a:graphicData uri="http://schemas.openxmlformats.org/presentationml/2006/ole">
            <mc:AlternateContent xmlns:mc="http://schemas.openxmlformats.org/markup-compatibility/2006">
              <mc:Choice xmlns:v="urn:schemas-microsoft-com:vml" Requires="v">
                <p:oleObj name="Visio" r:id="rId3" imgW="5257948" imgH="4756457" progId="Visio.Drawing.15">
                  <p:embed/>
                </p:oleObj>
              </mc:Choice>
              <mc:Fallback>
                <p:oleObj name="Visio" r:id="rId3" imgW="5257948" imgH="4756457" progId="Visio.Drawing.15">
                  <p:embed/>
                  <p:pic>
                    <p:nvPicPr>
                      <p:cNvPr id="6" name="对象 5">
                        <a:extLst>
                          <a:ext uri="{FF2B5EF4-FFF2-40B4-BE49-F238E27FC236}">
                            <a16:creationId xmlns:a16="http://schemas.microsoft.com/office/drawing/2014/main" id="{B64ACFD5-E20C-C070-1AC5-09683F20F3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6579" y="2151555"/>
                        <a:ext cx="4647799" cy="4308512"/>
                      </a:xfrm>
                      <a:prstGeom prst="rect">
                        <a:avLst/>
                      </a:prstGeom>
                      <a:noFill/>
                    </p:spPr>
                  </p:pic>
                </p:oleObj>
              </mc:Fallback>
            </mc:AlternateContent>
          </a:graphicData>
        </a:graphic>
      </p:graphicFrame>
    </p:spTree>
    <p:extLst>
      <p:ext uri="{BB962C8B-B14F-4D97-AF65-F5344CB8AC3E}">
        <p14:creationId xmlns:p14="http://schemas.microsoft.com/office/powerpoint/2010/main" val="2427786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9" grpId="0" animBg="1"/>
      <p:bldP spid="1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A6901E-547B-59EB-8835-D4A254AFE6BE}"/>
              </a:ext>
            </a:extLst>
          </p:cNvPr>
          <p:cNvSpPr>
            <a:spLocks noGrp="1"/>
          </p:cNvSpPr>
          <p:nvPr>
            <p:ph type="title"/>
          </p:nvPr>
        </p:nvSpPr>
        <p:spPr/>
        <p:txBody>
          <a:bodyPr/>
          <a:lstStyle/>
          <a:p>
            <a:r>
              <a:rPr lang="en-US" altLang="zh-CN" dirty="0"/>
              <a:t>3.2 </a:t>
            </a:r>
            <a:r>
              <a:rPr lang="zh-CN" altLang="en-US" dirty="0"/>
              <a:t>性能评估</a:t>
            </a:r>
          </a:p>
        </p:txBody>
      </p:sp>
      <p:pic>
        <p:nvPicPr>
          <p:cNvPr id="3" name="图片 2">
            <a:extLst>
              <a:ext uri="{FF2B5EF4-FFF2-40B4-BE49-F238E27FC236}">
                <a16:creationId xmlns:a16="http://schemas.microsoft.com/office/drawing/2014/main" id="{9EA6DCE6-05E2-23C6-2272-4E180A7F848A}"/>
              </a:ext>
            </a:extLst>
          </p:cNvPr>
          <p:cNvPicPr>
            <a:picLocks noChangeAspect="1"/>
          </p:cNvPicPr>
          <p:nvPr/>
        </p:nvPicPr>
        <p:blipFill rotWithShape="1">
          <a:blip r:embed="rId3">
            <a:extLst>
              <a:ext uri="{28A0092B-C50C-407E-A947-70E740481C1C}">
                <a14:useLocalDpi xmlns:a14="http://schemas.microsoft.com/office/drawing/2010/main" val="0"/>
              </a:ext>
            </a:extLst>
          </a:blip>
          <a:srcRect t="9239" r="7875"/>
          <a:stretch/>
        </p:blipFill>
        <p:spPr bwMode="auto">
          <a:xfrm>
            <a:off x="373931" y="1625415"/>
            <a:ext cx="4544459" cy="3358017"/>
          </a:xfrm>
          <a:prstGeom prst="rect">
            <a:avLst/>
          </a:prstGeom>
          <a:ln>
            <a:noFill/>
          </a:ln>
          <a:extLst>
            <a:ext uri="{53640926-AAD7-44D8-BBD7-CCE9431645EC}">
              <a14:shadowObscured xmlns:a14="http://schemas.microsoft.com/office/drawing/2010/main"/>
            </a:ext>
          </a:extLst>
        </p:spPr>
      </p:pic>
      <p:sp>
        <p:nvSpPr>
          <p:cNvPr id="4" name="Rectangle 33">
            <a:extLst>
              <a:ext uri="{FF2B5EF4-FFF2-40B4-BE49-F238E27FC236}">
                <a16:creationId xmlns:a16="http://schemas.microsoft.com/office/drawing/2014/main" id="{49E49F37-A8D4-9E92-3892-B8232B1E8A3E}"/>
              </a:ext>
            </a:extLst>
          </p:cNvPr>
          <p:cNvSpPr/>
          <p:nvPr/>
        </p:nvSpPr>
        <p:spPr>
          <a:xfrm>
            <a:off x="2754719" y="5081550"/>
            <a:ext cx="3757100"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通信开销对比</a:t>
            </a:r>
          </a:p>
        </p:txBody>
      </p:sp>
      <p:graphicFrame>
        <p:nvGraphicFramePr>
          <p:cNvPr id="6" name="表格 5">
            <a:extLst>
              <a:ext uri="{FF2B5EF4-FFF2-40B4-BE49-F238E27FC236}">
                <a16:creationId xmlns:a16="http://schemas.microsoft.com/office/drawing/2014/main" id="{46233036-6EE1-1C8F-4B3E-784E1692D38B}"/>
              </a:ext>
            </a:extLst>
          </p:cNvPr>
          <p:cNvGraphicFramePr>
            <a:graphicFrameLocks noGrp="1"/>
          </p:cNvGraphicFramePr>
          <p:nvPr>
            <p:extLst>
              <p:ext uri="{D42A27DB-BD31-4B8C-83A1-F6EECF244321}">
                <p14:modId xmlns:p14="http://schemas.microsoft.com/office/powerpoint/2010/main" val="4066391099"/>
              </p:ext>
            </p:extLst>
          </p:nvPr>
        </p:nvGraphicFramePr>
        <p:xfrm>
          <a:off x="4999843" y="3391314"/>
          <a:ext cx="3911539" cy="1228577"/>
        </p:xfrm>
        <a:graphic>
          <a:graphicData uri="http://schemas.openxmlformats.org/drawingml/2006/table">
            <a:tbl>
              <a:tblPr firstRow="1" firstCol="1" bandRow="1"/>
              <a:tblGrid>
                <a:gridCol w="1204729">
                  <a:extLst>
                    <a:ext uri="{9D8B030D-6E8A-4147-A177-3AD203B41FA5}">
                      <a16:colId xmlns:a16="http://schemas.microsoft.com/office/drawing/2014/main" val="923672491"/>
                    </a:ext>
                  </a:extLst>
                </a:gridCol>
                <a:gridCol w="1308753">
                  <a:extLst>
                    <a:ext uri="{9D8B030D-6E8A-4147-A177-3AD203B41FA5}">
                      <a16:colId xmlns:a16="http://schemas.microsoft.com/office/drawing/2014/main" val="3382062734"/>
                    </a:ext>
                  </a:extLst>
                </a:gridCol>
                <a:gridCol w="1398057">
                  <a:extLst>
                    <a:ext uri="{9D8B030D-6E8A-4147-A177-3AD203B41FA5}">
                      <a16:colId xmlns:a16="http://schemas.microsoft.com/office/drawing/2014/main" val="3516419631"/>
                    </a:ext>
                  </a:extLst>
                </a:gridCol>
              </a:tblGrid>
              <a:tr h="0">
                <a:tc>
                  <a:txBody>
                    <a:bodyPr/>
                    <a:lstStyle/>
                    <a:p>
                      <a:pPr indent="127000" algn="ctr">
                        <a:lnSpc>
                          <a:spcPct val="150000"/>
                        </a:lnSpc>
                      </a:pPr>
                      <a:r>
                        <a:rPr lang="zh-CN" sz="1050" kern="100" dirty="0">
                          <a:effectLst/>
                          <a:latin typeface="Calibri" panose="020F0502020204030204" pitchFamily="34" charset="0"/>
                          <a:ea typeface="宋体" panose="02010600030101010101" pitchFamily="2" charset="-122"/>
                          <a:cs typeface="Times New Roman" panose="02020603050405020304" pitchFamily="18" charset="0"/>
                        </a:rPr>
                        <a:t>方案</a:t>
                      </a:r>
                      <a:endParaRPr lang="zh-CN" sz="1200" kern="100" dirty="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pPr>
                      <a:r>
                        <a:rPr lang="zh-CN" sz="1050" kern="100" dirty="0">
                          <a:effectLst/>
                          <a:latin typeface="Times New Roman" panose="02020603050405020304" pitchFamily="18" charset="0"/>
                          <a:ea typeface="宋体" panose="02010600030101010101" pitchFamily="2" charset="-122"/>
                        </a:rPr>
                        <a:t>发送</a:t>
                      </a:r>
                      <a:r>
                        <a:rPr lang="en-US" sz="1050" kern="100" dirty="0">
                          <a:effectLst/>
                          <a:latin typeface="Times New Roman" panose="02020603050405020304" pitchFamily="18" charset="0"/>
                          <a:ea typeface="宋体" panose="02010600030101010101" pitchFamily="2" charset="-122"/>
                        </a:rPr>
                        <a:t>1</a:t>
                      </a:r>
                      <a:r>
                        <a:rPr lang="zh-CN" sz="1050" kern="100" dirty="0">
                          <a:effectLst/>
                          <a:latin typeface="Times New Roman" panose="02020603050405020304" pitchFamily="18" charset="0"/>
                          <a:ea typeface="宋体" panose="02010600030101010101" pitchFamily="2" charset="-122"/>
                        </a:rPr>
                        <a:t>条签名消息</a:t>
                      </a:r>
                      <a:endParaRPr lang="zh-CN" sz="1200" kern="100" dirty="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pPr>
                      <a:r>
                        <a:rPr lang="zh-CN" sz="1050" kern="100" dirty="0">
                          <a:effectLst/>
                          <a:latin typeface="Times New Roman" panose="02020603050405020304" pitchFamily="18" charset="0"/>
                          <a:ea typeface="宋体" panose="02010600030101010101" pitchFamily="2" charset="-122"/>
                        </a:rPr>
                        <a:t>发送</a:t>
                      </a:r>
                      <a:r>
                        <a:rPr lang="en-US" sz="1050" kern="100" dirty="0">
                          <a:effectLst/>
                          <a:latin typeface="Times New Roman" panose="02020603050405020304" pitchFamily="18" charset="0"/>
                          <a:ea typeface="宋体" panose="02010600030101010101" pitchFamily="2" charset="-122"/>
                        </a:rPr>
                        <a:t>n</a:t>
                      </a:r>
                      <a:r>
                        <a:rPr lang="zh-CN" sz="1050" kern="100" dirty="0">
                          <a:effectLst/>
                          <a:latin typeface="Times New Roman" panose="02020603050405020304" pitchFamily="18" charset="0"/>
                          <a:ea typeface="宋体" panose="02010600030101010101" pitchFamily="2" charset="-122"/>
                        </a:rPr>
                        <a:t>签名条消息</a:t>
                      </a:r>
                      <a:endParaRPr lang="zh-CN" sz="1200" kern="100" dirty="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93037752"/>
                  </a:ext>
                </a:extLst>
              </a:tr>
              <a:tr h="276225">
                <a:tc>
                  <a:txBody>
                    <a:bodyPr/>
                    <a:lstStyle/>
                    <a:p>
                      <a:pPr indent="127000" algn="ctr">
                        <a:lnSpc>
                          <a:spcPct val="150000"/>
                        </a:lnSpc>
                      </a:pPr>
                      <a:r>
                        <a:rPr lang="en-US" sz="1050" kern="100" dirty="0">
                          <a:solidFill>
                            <a:srgbClr val="000000"/>
                          </a:solidFill>
                          <a:effectLst/>
                          <a:latin typeface="Times New Roman" panose="02020603050405020304" pitchFamily="18" charset="0"/>
                          <a:ea typeface="宋体" panose="02010600030101010101" pitchFamily="2" charset="-122"/>
                        </a:rPr>
                        <a:t>Jiang et al.</a:t>
                      </a:r>
                      <a:r>
                        <a:rPr lang="en-US" sz="1050" kern="100" baseline="30000" dirty="0">
                          <a:solidFill>
                            <a:srgbClr val="000000"/>
                          </a:solidFill>
                          <a:effectLst/>
                          <a:latin typeface="Times New Roman" panose="02020603050405020304" pitchFamily="18" charset="0"/>
                          <a:ea typeface="宋体" panose="02010600030101010101" pitchFamily="2" charset="-122"/>
                        </a:rPr>
                        <a:t>[27]</a:t>
                      </a:r>
                      <a:endParaRPr lang="zh-CN" sz="1200" kern="100" dirty="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pPr>
                      <a:r>
                        <a:rPr lang="en-US" sz="1050" kern="100" dirty="0">
                          <a:solidFill>
                            <a:srgbClr val="000000"/>
                          </a:solidFill>
                          <a:effectLst/>
                          <a:latin typeface="Times New Roman" panose="02020603050405020304" pitchFamily="18" charset="0"/>
                          <a:ea typeface="宋体" panose="02010600030101010101" pitchFamily="2" charset="-122"/>
                        </a:rPr>
                        <a:t>516 bytes</a:t>
                      </a:r>
                      <a:endParaRPr lang="zh-CN" sz="1200" kern="100" dirty="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pPr>
                      <a:r>
                        <a:rPr lang="en-US" sz="1050" kern="100">
                          <a:solidFill>
                            <a:srgbClr val="000000"/>
                          </a:solidFill>
                          <a:effectLst/>
                          <a:latin typeface="Times New Roman" panose="02020603050405020304" pitchFamily="18" charset="0"/>
                          <a:ea typeface="宋体" panose="02010600030101010101" pitchFamily="2" charset="-122"/>
                        </a:rPr>
                        <a:t>516n bytes</a:t>
                      </a:r>
                      <a:endParaRPr lang="zh-CN" sz="12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4463301"/>
                  </a:ext>
                </a:extLst>
              </a:tr>
              <a:tr h="278068">
                <a:tc>
                  <a:txBody>
                    <a:bodyPr/>
                    <a:lstStyle/>
                    <a:p>
                      <a:pPr indent="127000" algn="ctr">
                        <a:lnSpc>
                          <a:spcPct val="150000"/>
                        </a:lnSpc>
                      </a:pPr>
                      <a:r>
                        <a:rPr lang="en-US" sz="1050" kern="100" dirty="0">
                          <a:effectLst/>
                          <a:latin typeface="Times New Roman" panose="02020603050405020304" pitchFamily="18" charset="0"/>
                          <a:ea typeface="宋体" panose="02010600030101010101" pitchFamily="2" charset="-122"/>
                        </a:rPr>
                        <a:t>Bayat et al.</a:t>
                      </a:r>
                      <a:r>
                        <a:rPr lang="en-US" sz="1050" kern="100" baseline="30000" dirty="0">
                          <a:effectLst/>
                          <a:latin typeface="Times New Roman" panose="02020603050405020304" pitchFamily="18" charset="0"/>
                          <a:ea typeface="宋体" panose="02010600030101010101" pitchFamily="2" charset="-122"/>
                        </a:rPr>
                        <a:t>[26]</a:t>
                      </a:r>
                      <a:endParaRPr lang="zh-CN" sz="1200" kern="100" dirty="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pPr>
                      <a:r>
                        <a:rPr lang="en-US" sz="1050" kern="100" dirty="0">
                          <a:solidFill>
                            <a:srgbClr val="000000"/>
                          </a:solidFill>
                          <a:effectLst/>
                          <a:latin typeface="Times New Roman" panose="02020603050405020304" pitchFamily="18" charset="0"/>
                          <a:ea typeface="宋体" panose="02010600030101010101" pitchFamily="2" charset="-122"/>
                        </a:rPr>
                        <a:t>388 bytes</a:t>
                      </a:r>
                      <a:endParaRPr lang="zh-CN" sz="1200" kern="100" dirty="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pPr>
                      <a:r>
                        <a:rPr lang="en-US" sz="1050" kern="100">
                          <a:solidFill>
                            <a:srgbClr val="000000"/>
                          </a:solidFill>
                          <a:effectLst/>
                          <a:latin typeface="Times New Roman" panose="02020603050405020304" pitchFamily="18" charset="0"/>
                          <a:ea typeface="宋体" panose="02010600030101010101" pitchFamily="2" charset="-122"/>
                        </a:rPr>
                        <a:t>388n bytes</a:t>
                      </a:r>
                      <a:endParaRPr lang="zh-CN" sz="12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5507790"/>
                  </a:ext>
                </a:extLst>
              </a:tr>
              <a:tr h="226757">
                <a:tc>
                  <a:txBody>
                    <a:bodyPr/>
                    <a:lstStyle/>
                    <a:p>
                      <a:pPr indent="127000" algn="ctr">
                        <a:lnSpc>
                          <a:spcPct val="150000"/>
                        </a:lnSpc>
                      </a:pPr>
                      <a:r>
                        <a:rPr lang="en-US" sz="1050" kern="100">
                          <a:effectLst/>
                          <a:latin typeface="Times New Roman" panose="02020603050405020304" pitchFamily="18" charset="0"/>
                          <a:ea typeface="宋体" panose="02010600030101010101" pitchFamily="2" charset="-122"/>
                        </a:rPr>
                        <a:t>Thumbur et al.</a:t>
                      </a:r>
                      <a:r>
                        <a:rPr lang="en-US" sz="1050" kern="100" baseline="30000">
                          <a:effectLst/>
                          <a:latin typeface="Times New Roman" panose="02020603050405020304" pitchFamily="18" charset="0"/>
                          <a:ea typeface="宋体" panose="02010600030101010101" pitchFamily="2" charset="-122"/>
                        </a:rPr>
                        <a:t>[30]</a:t>
                      </a:r>
                      <a:endParaRPr lang="zh-CN" sz="12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pPr>
                      <a:r>
                        <a:rPr lang="en-US" sz="1050" kern="100" dirty="0">
                          <a:solidFill>
                            <a:srgbClr val="000000"/>
                          </a:solidFill>
                          <a:effectLst/>
                          <a:latin typeface="Times New Roman" panose="02020603050405020304" pitchFamily="18" charset="0"/>
                          <a:ea typeface="宋体" panose="02010600030101010101" pitchFamily="2" charset="-122"/>
                        </a:rPr>
                        <a:t>184 bytes</a:t>
                      </a:r>
                      <a:endParaRPr lang="zh-CN" sz="1200" kern="100" dirty="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pPr>
                      <a:r>
                        <a:rPr lang="en-US" sz="1050" kern="100" dirty="0">
                          <a:solidFill>
                            <a:srgbClr val="000000"/>
                          </a:solidFill>
                          <a:effectLst/>
                          <a:latin typeface="Times New Roman" panose="02020603050405020304" pitchFamily="18" charset="0"/>
                          <a:ea typeface="宋体" panose="02010600030101010101" pitchFamily="2" charset="-122"/>
                        </a:rPr>
                        <a:t>184n bytes</a:t>
                      </a:r>
                      <a:endParaRPr lang="zh-CN" sz="1200" kern="100" dirty="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7868866"/>
                  </a:ext>
                </a:extLst>
              </a:tr>
              <a:tr h="237913">
                <a:tc>
                  <a:txBody>
                    <a:bodyPr/>
                    <a:lstStyle/>
                    <a:p>
                      <a:pPr indent="127000" algn="ctr">
                        <a:lnSpc>
                          <a:spcPct val="150000"/>
                        </a:lnSpc>
                      </a:pPr>
                      <a:r>
                        <a:rPr lang="en-US" sz="1050" kern="100">
                          <a:effectLst/>
                          <a:latin typeface="Times New Roman" panose="02020603050405020304" pitchFamily="18" charset="0"/>
                          <a:ea typeface="宋体" panose="02010600030101010101" pitchFamily="2" charset="-122"/>
                        </a:rPr>
                        <a:t>Proposed</a:t>
                      </a:r>
                      <a:endParaRPr lang="zh-CN" sz="12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pPr>
                      <a:r>
                        <a:rPr lang="en-US" sz="1050" kern="100">
                          <a:solidFill>
                            <a:srgbClr val="000000"/>
                          </a:solidFill>
                          <a:effectLst/>
                          <a:latin typeface="Times New Roman" panose="02020603050405020304" pitchFamily="18" charset="0"/>
                          <a:ea typeface="宋体" panose="02010600030101010101" pitchFamily="2" charset="-122"/>
                        </a:rPr>
                        <a:t>164 bytes</a:t>
                      </a:r>
                      <a:endParaRPr lang="zh-CN" sz="12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pPr>
                      <a:r>
                        <a:rPr lang="en-US" sz="1050" kern="100" dirty="0">
                          <a:solidFill>
                            <a:srgbClr val="000000"/>
                          </a:solidFill>
                          <a:effectLst/>
                          <a:latin typeface="Times New Roman" panose="02020603050405020304" pitchFamily="18" charset="0"/>
                          <a:ea typeface="宋体" panose="02010600030101010101" pitchFamily="2" charset="-122"/>
                        </a:rPr>
                        <a:t>164n bytes</a:t>
                      </a:r>
                      <a:endParaRPr lang="zh-CN" sz="1200" kern="100" dirty="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3355745"/>
                  </a:ext>
                </a:extLst>
              </a:tr>
            </a:tbl>
          </a:graphicData>
        </a:graphic>
      </p:graphicFrame>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A32936E-EB45-F677-45D3-168819C78DB5}"/>
                  </a:ext>
                </a:extLst>
              </p:cNvPr>
              <p:cNvSpPr txBox="1"/>
              <p:nvPr/>
            </p:nvSpPr>
            <p:spPr>
              <a:xfrm>
                <a:off x="4918390" y="1556974"/>
                <a:ext cx="3799843" cy="1652632"/>
              </a:xfrm>
              <a:prstGeom prst="rect">
                <a:avLst/>
              </a:prstGeom>
              <a:noFill/>
            </p:spPr>
            <p:txBody>
              <a:bodyPr wrap="square">
                <a:spAutoFit/>
              </a:bodyPr>
              <a:lstStyle/>
              <a:p>
                <a:pPr indent="457200" algn="just" eaLnBrk="0" hangingPunct="0">
                  <a:lnSpc>
                    <a:spcPct val="125000"/>
                  </a:lnSpc>
                  <a:defRPr/>
                </a:pPr>
                <a:r>
                  <a:rPr lang="zh-CN" altLang="en-US" sz="1600" dirty="0">
                    <a:solidFill>
                      <a:schemeClr val="tx1">
                        <a:lumMod val="75000"/>
                        <a:lumOff val="25000"/>
                      </a:schemeClr>
                    </a:solidFill>
                    <a:latin typeface="+mj-ea"/>
                    <a:ea typeface="+mj-ea"/>
                  </a:rPr>
                  <a:t>在</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TCV-CPPA</a:t>
                </a:r>
                <a:r>
                  <a:rPr lang="zh-CN" altLang="en-US" sz="1600" dirty="0">
                    <a:solidFill>
                      <a:schemeClr val="tx1">
                        <a:lumMod val="75000"/>
                        <a:lumOff val="25000"/>
                      </a:schemeClr>
                    </a:solidFill>
                    <a:latin typeface="+mj-ea"/>
                    <a:ea typeface="+mj-ea"/>
                  </a:rPr>
                  <a:t>中，</a:t>
                </a:r>
                <a:r>
                  <a:rPr lang="zh-CN" altLang="zh-CN" sz="1600" dirty="0">
                    <a:solidFill>
                      <a:schemeClr val="tx1">
                        <a:lumMod val="75000"/>
                        <a:lumOff val="25000"/>
                      </a:schemeClr>
                    </a:solidFill>
                    <a:latin typeface="+mj-ea"/>
                    <a:ea typeface="+mj-ea"/>
                  </a:rPr>
                  <a:t>车辆发送的消息结构为</a:t>
                </a:r>
                <a14:m>
                  <m:oMath xmlns:m="http://schemas.openxmlformats.org/officeDocument/2006/math">
                    <m:r>
                      <a:rPr lang="en-US" altLang="zh-CN" sz="1600">
                        <a:solidFill>
                          <a:schemeClr val="tx1">
                            <a:lumMod val="75000"/>
                            <a:lumOff val="25000"/>
                          </a:schemeClr>
                        </a:solidFill>
                        <a:latin typeface="Cambria Math" panose="02040503050406030204" pitchFamily="18" charset="0"/>
                        <a:ea typeface="+mj-ea"/>
                      </a:rPr>
                      <m:t>{</m:t>
                    </m:r>
                    <m:r>
                      <a:rPr lang="en-US" altLang="zh-CN" sz="1600">
                        <a:solidFill>
                          <a:schemeClr val="tx1">
                            <a:lumMod val="75000"/>
                            <a:lumOff val="25000"/>
                          </a:schemeClr>
                        </a:solidFill>
                        <a:latin typeface="Cambria Math" panose="02040503050406030204" pitchFamily="18" charset="0"/>
                        <a:ea typeface="+mj-ea"/>
                      </a:rPr>
                      <m:t>𝑃𝐼</m:t>
                    </m:r>
                    <m:sSub>
                      <m:sSubPr>
                        <m:ctrlPr>
                          <a:rPr lang="zh-CN" altLang="zh-CN" sz="1600" i="1">
                            <a:solidFill>
                              <a:schemeClr val="tx1">
                                <a:lumMod val="75000"/>
                                <a:lumOff val="25000"/>
                              </a:schemeClr>
                            </a:solidFill>
                            <a:latin typeface="Cambria Math" panose="02040503050406030204" pitchFamily="18" charset="0"/>
                            <a:ea typeface="+mj-ea"/>
                          </a:rPr>
                        </m:ctrlPr>
                      </m:sSubPr>
                      <m:e>
                        <m:r>
                          <a:rPr lang="en-US" altLang="zh-CN" sz="1600">
                            <a:solidFill>
                              <a:schemeClr val="tx1">
                                <a:lumMod val="75000"/>
                                <a:lumOff val="25000"/>
                              </a:schemeClr>
                            </a:solidFill>
                            <a:latin typeface="Cambria Math" panose="02040503050406030204" pitchFamily="18" charset="0"/>
                            <a:ea typeface="+mj-ea"/>
                          </a:rPr>
                          <m:t>𝐷</m:t>
                        </m:r>
                      </m:e>
                      <m:sub>
                        <m:r>
                          <a:rPr lang="en-US" altLang="zh-CN" sz="1600">
                            <a:solidFill>
                              <a:schemeClr val="tx1">
                                <a:lumMod val="75000"/>
                                <a:lumOff val="25000"/>
                              </a:schemeClr>
                            </a:solidFill>
                            <a:latin typeface="Cambria Math" panose="02040503050406030204" pitchFamily="18" charset="0"/>
                            <a:ea typeface="+mj-ea"/>
                          </a:rPr>
                          <m:t>𝑗</m:t>
                        </m:r>
                      </m:sub>
                    </m:sSub>
                    <m:r>
                      <a:rPr lang="en-US" altLang="zh-CN" sz="1600">
                        <a:solidFill>
                          <a:schemeClr val="tx1">
                            <a:lumMod val="75000"/>
                            <a:lumOff val="25000"/>
                          </a:schemeClr>
                        </a:solidFill>
                        <a:latin typeface="Cambria Math" panose="02040503050406030204" pitchFamily="18" charset="0"/>
                        <a:ea typeface="+mj-ea"/>
                      </a:rPr>
                      <m:t>,</m:t>
                    </m:r>
                    <m:r>
                      <a:rPr lang="en-US" altLang="zh-CN" sz="1600">
                        <a:solidFill>
                          <a:schemeClr val="tx1">
                            <a:lumMod val="75000"/>
                            <a:lumOff val="25000"/>
                          </a:schemeClr>
                        </a:solidFill>
                        <a:latin typeface="Cambria Math" panose="02040503050406030204" pitchFamily="18" charset="0"/>
                        <a:ea typeface="+mj-ea"/>
                      </a:rPr>
                      <m:t>𝑡𝑠</m:t>
                    </m:r>
                    <m:sSub>
                      <m:sSubPr>
                        <m:ctrlPr>
                          <a:rPr lang="zh-CN" altLang="zh-CN" sz="1600" i="1">
                            <a:solidFill>
                              <a:schemeClr val="tx1">
                                <a:lumMod val="75000"/>
                                <a:lumOff val="25000"/>
                              </a:schemeClr>
                            </a:solidFill>
                            <a:latin typeface="Cambria Math" panose="02040503050406030204" pitchFamily="18" charset="0"/>
                            <a:ea typeface="+mj-ea"/>
                          </a:rPr>
                        </m:ctrlPr>
                      </m:sSubPr>
                      <m:e>
                        <m:r>
                          <a:rPr lang="en-US" altLang="zh-CN" sz="1600">
                            <a:solidFill>
                              <a:schemeClr val="tx1">
                                <a:lumMod val="75000"/>
                                <a:lumOff val="25000"/>
                              </a:schemeClr>
                            </a:solidFill>
                            <a:latin typeface="Cambria Math" panose="02040503050406030204" pitchFamily="18" charset="0"/>
                            <a:ea typeface="+mj-ea"/>
                          </a:rPr>
                          <m:t>𝑚</m:t>
                        </m:r>
                      </m:e>
                      <m:sub>
                        <m:r>
                          <a:rPr lang="en-US" altLang="zh-CN" sz="1600">
                            <a:solidFill>
                              <a:schemeClr val="tx1">
                                <a:lumMod val="75000"/>
                                <a:lumOff val="25000"/>
                              </a:schemeClr>
                            </a:solidFill>
                            <a:latin typeface="Cambria Math" panose="02040503050406030204" pitchFamily="18" charset="0"/>
                            <a:ea typeface="+mj-ea"/>
                          </a:rPr>
                          <m:t>𝑗</m:t>
                        </m:r>
                      </m:sub>
                    </m:sSub>
                    <m:r>
                      <a:rPr lang="en-US" altLang="zh-CN" sz="1600">
                        <a:solidFill>
                          <a:schemeClr val="tx1">
                            <a:lumMod val="75000"/>
                            <a:lumOff val="25000"/>
                          </a:schemeClr>
                        </a:solidFill>
                        <a:latin typeface="Cambria Math" panose="02040503050406030204" pitchFamily="18" charset="0"/>
                        <a:ea typeface="+mj-ea"/>
                      </a:rPr>
                      <m:t>,</m:t>
                    </m:r>
                    <m:sSub>
                      <m:sSubPr>
                        <m:ctrlPr>
                          <a:rPr lang="zh-CN" altLang="zh-CN" sz="1600" i="1">
                            <a:solidFill>
                              <a:schemeClr val="tx1">
                                <a:lumMod val="75000"/>
                                <a:lumOff val="25000"/>
                              </a:schemeClr>
                            </a:solidFill>
                            <a:latin typeface="Cambria Math" panose="02040503050406030204" pitchFamily="18" charset="0"/>
                            <a:ea typeface="+mj-ea"/>
                          </a:rPr>
                        </m:ctrlPr>
                      </m:sSubPr>
                      <m:e>
                        <m:r>
                          <a:rPr lang="en-US" altLang="zh-CN" sz="1600">
                            <a:solidFill>
                              <a:schemeClr val="tx1">
                                <a:lumMod val="75000"/>
                                <a:lumOff val="25000"/>
                              </a:schemeClr>
                            </a:solidFill>
                            <a:latin typeface="Cambria Math" panose="02040503050406030204" pitchFamily="18" charset="0"/>
                            <a:ea typeface="+mj-ea"/>
                          </a:rPr>
                          <m:t>𝑅</m:t>
                        </m:r>
                      </m:e>
                      <m:sub>
                        <m:r>
                          <a:rPr lang="en-US" altLang="zh-CN" sz="1600">
                            <a:solidFill>
                              <a:schemeClr val="tx1">
                                <a:lumMod val="75000"/>
                                <a:lumOff val="25000"/>
                              </a:schemeClr>
                            </a:solidFill>
                            <a:latin typeface="Cambria Math" panose="02040503050406030204" pitchFamily="18" charset="0"/>
                            <a:ea typeface="+mj-ea"/>
                          </a:rPr>
                          <m:t>𝑗</m:t>
                        </m:r>
                      </m:sub>
                    </m:sSub>
                    <m:r>
                      <a:rPr lang="en-US" altLang="zh-CN" sz="1600">
                        <a:solidFill>
                          <a:schemeClr val="tx1">
                            <a:lumMod val="75000"/>
                            <a:lumOff val="25000"/>
                          </a:schemeClr>
                        </a:solidFill>
                        <a:latin typeface="Cambria Math" panose="02040503050406030204" pitchFamily="18" charset="0"/>
                        <a:ea typeface="+mj-ea"/>
                      </a:rPr>
                      <m:t>,</m:t>
                    </m:r>
                    <m:sSub>
                      <m:sSubPr>
                        <m:ctrlPr>
                          <a:rPr lang="zh-CN" altLang="zh-CN" sz="1600" i="1">
                            <a:solidFill>
                              <a:schemeClr val="tx1">
                                <a:lumMod val="75000"/>
                                <a:lumOff val="25000"/>
                              </a:schemeClr>
                            </a:solidFill>
                            <a:latin typeface="Cambria Math" panose="02040503050406030204" pitchFamily="18" charset="0"/>
                            <a:ea typeface="+mj-ea"/>
                          </a:rPr>
                        </m:ctrlPr>
                      </m:sSubPr>
                      <m:e>
                        <m:r>
                          <a:rPr lang="en-US" altLang="zh-CN" sz="1600">
                            <a:solidFill>
                              <a:schemeClr val="tx1">
                                <a:lumMod val="75000"/>
                                <a:lumOff val="25000"/>
                              </a:schemeClr>
                            </a:solidFill>
                            <a:latin typeface="Cambria Math" panose="02040503050406030204" pitchFamily="18" charset="0"/>
                            <a:ea typeface="+mj-ea"/>
                          </a:rPr>
                          <m:t>𝛿</m:t>
                        </m:r>
                      </m:e>
                      <m:sub>
                        <m:r>
                          <a:rPr lang="en-US" altLang="zh-CN" sz="1600">
                            <a:solidFill>
                              <a:schemeClr val="tx1">
                                <a:lumMod val="75000"/>
                                <a:lumOff val="25000"/>
                              </a:schemeClr>
                            </a:solidFill>
                            <a:latin typeface="Cambria Math" panose="02040503050406030204" pitchFamily="18" charset="0"/>
                            <a:ea typeface="+mj-ea"/>
                          </a:rPr>
                          <m:t>𝑗</m:t>
                        </m:r>
                      </m:sub>
                    </m:sSub>
                    <m:r>
                      <a:rPr lang="en-US" altLang="zh-CN" sz="1600">
                        <a:solidFill>
                          <a:schemeClr val="tx1">
                            <a:lumMod val="75000"/>
                            <a:lumOff val="25000"/>
                          </a:schemeClr>
                        </a:solidFill>
                        <a:latin typeface="Cambria Math" panose="02040503050406030204" pitchFamily="18" charset="0"/>
                        <a:ea typeface="+mj-ea"/>
                      </a:rPr>
                      <m:t>,</m:t>
                    </m:r>
                    <m:sSub>
                      <m:sSubPr>
                        <m:ctrlPr>
                          <a:rPr lang="zh-CN" altLang="zh-CN" sz="1600" i="1">
                            <a:solidFill>
                              <a:schemeClr val="tx1">
                                <a:lumMod val="75000"/>
                                <a:lumOff val="25000"/>
                              </a:schemeClr>
                            </a:solidFill>
                            <a:latin typeface="Cambria Math" panose="02040503050406030204" pitchFamily="18" charset="0"/>
                            <a:ea typeface="+mj-ea"/>
                          </a:rPr>
                        </m:ctrlPr>
                      </m:sSubPr>
                      <m:e>
                        <m:r>
                          <a:rPr lang="en-US" altLang="zh-CN" sz="1600">
                            <a:solidFill>
                              <a:schemeClr val="tx1">
                                <a:lumMod val="75000"/>
                                <a:lumOff val="25000"/>
                              </a:schemeClr>
                            </a:solidFill>
                            <a:latin typeface="Cambria Math" panose="02040503050406030204" pitchFamily="18" charset="0"/>
                            <a:ea typeface="+mj-ea"/>
                          </a:rPr>
                          <m:t>𝐾</m:t>
                        </m:r>
                      </m:e>
                      <m:sub>
                        <m:r>
                          <a:rPr lang="en-US" altLang="zh-CN" sz="1600">
                            <a:solidFill>
                              <a:schemeClr val="tx1">
                                <a:lumMod val="75000"/>
                                <a:lumOff val="25000"/>
                              </a:schemeClr>
                            </a:solidFill>
                            <a:latin typeface="Cambria Math" panose="02040503050406030204" pitchFamily="18" charset="0"/>
                            <a:ea typeface="+mj-ea"/>
                          </a:rPr>
                          <m:t>𝑗</m:t>
                        </m:r>
                      </m:sub>
                    </m:sSub>
                    <m:r>
                      <a:rPr lang="en-US" altLang="zh-CN" sz="1600">
                        <a:solidFill>
                          <a:schemeClr val="tx1">
                            <a:lumMod val="75000"/>
                            <a:lumOff val="25000"/>
                          </a:schemeClr>
                        </a:solidFill>
                        <a:latin typeface="Cambria Math" panose="02040503050406030204" pitchFamily="18" charset="0"/>
                        <a:ea typeface="+mj-ea"/>
                      </a:rPr>
                      <m:t>,</m:t>
                    </m:r>
                    <m:sSub>
                      <m:sSubPr>
                        <m:ctrlPr>
                          <a:rPr lang="zh-CN" altLang="zh-CN" sz="1600" i="1">
                            <a:solidFill>
                              <a:schemeClr val="tx1">
                                <a:lumMod val="75000"/>
                                <a:lumOff val="25000"/>
                              </a:schemeClr>
                            </a:solidFill>
                            <a:latin typeface="Cambria Math" panose="02040503050406030204" pitchFamily="18" charset="0"/>
                            <a:ea typeface="+mj-ea"/>
                          </a:rPr>
                        </m:ctrlPr>
                      </m:sSubPr>
                      <m:e>
                        <m:r>
                          <a:rPr lang="en-US" altLang="zh-CN" sz="1600">
                            <a:solidFill>
                              <a:schemeClr val="tx1">
                                <a:lumMod val="75000"/>
                                <a:lumOff val="25000"/>
                              </a:schemeClr>
                            </a:solidFill>
                            <a:latin typeface="Cambria Math" panose="02040503050406030204" pitchFamily="18" charset="0"/>
                            <a:ea typeface="+mj-ea"/>
                          </a:rPr>
                          <m:t>𝑍</m:t>
                        </m:r>
                      </m:e>
                      <m:sub>
                        <m:r>
                          <a:rPr lang="en-US" altLang="zh-CN" sz="1600">
                            <a:solidFill>
                              <a:schemeClr val="tx1">
                                <a:lumMod val="75000"/>
                                <a:lumOff val="25000"/>
                              </a:schemeClr>
                            </a:solidFill>
                            <a:latin typeface="Cambria Math" panose="02040503050406030204" pitchFamily="18" charset="0"/>
                            <a:ea typeface="+mj-ea"/>
                          </a:rPr>
                          <m:t>𝑗</m:t>
                        </m:r>
                      </m:sub>
                    </m:sSub>
                    <m:r>
                      <a:rPr lang="en-US" altLang="zh-CN" sz="1600">
                        <a:solidFill>
                          <a:schemeClr val="tx1">
                            <a:lumMod val="75000"/>
                            <a:lumOff val="25000"/>
                          </a:schemeClr>
                        </a:solidFill>
                        <a:latin typeface="Cambria Math" panose="02040503050406030204" pitchFamily="18" charset="0"/>
                        <a:ea typeface="+mj-ea"/>
                      </a:rPr>
                      <m:t>,</m:t>
                    </m:r>
                    <m:r>
                      <a:rPr lang="en-US" altLang="zh-CN" sz="1600">
                        <a:solidFill>
                          <a:schemeClr val="tx1">
                            <a:lumMod val="75000"/>
                            <a:lumOff val="25000"/>
                          </a:schemeClr>
                        </a:solidFill>
                        <a:latin typeface="Cambria Math" panose="02040503050406030204" pitchFamily="18" charset="0"/>
                        <a:ea typeface="+mj-ea"/>
                      </a:rPr>
                      <m:t>𝑡</m:t>
                    </m:r>
                    <m:sSub>
                      <m:sSubPr>
                        <m:ctrlPr>
                          <a:rPr lang="zh-CN" altLang="zh-CN" sz="1600" i="1">
                            <a:solidFill>
                              <a:schemeClr val="tx1">
                                <a:lumMod val="75000"/>
                                <a:lumOff val="25000"/>
                              </a:schemeClr>
                            </a:solidFill>
                            <a:latin typeface="Cambria Math" panose="02040503050406030204" pitchFamily="18" charset="0"/>
                            <a:ea typeface="+mj-ea"/>
                          </a:rPr>
                        </m:ctrlPr>
                      </m:sSubPr>
                      <m:e>
                        <m:r>
                          <a:rPr lang="en-US" altLang="zh-CN" sz="1600">
                            <a:solidFill>
                              <a:schemeClr val="tx1">
                                <a:lumMod val="75000"/>
                                <a:lumOff val="25000"/>
                              </a:schemeClr>
                            </a:solidFill>
                            <a:latin typeface="Cambria Math" panose="02040503050406030204" pitchFamily="18" charset="0"/>
                            <a:ea typeface="+mj-ea"/>
                          </a:rPr>
                          <m:t>𝑡</m:t>
                        </m:r>
                      </m:e>
                      <m:sub>
                        <m:r>
                          <a:rPr lang="en-US" altLang="zh-CN" sz="1600">
                            <a:solidFill>
                              <a:schemeClr val="tx1">
                                <a:lumMod val="75000"/>
                                <a:lumOff val="25000"/>
                              </a:schemeClr>
                            </a:solidFill>
                            <a:latin typeface="Cambria Math" panose="02040503050406030204" pitchFamily="18" charset="0"/>
                            <a:ea typeface="+mj-ea"/>
                          </a:rPr>
                          <m:t>𝑗</m:t>
                        </m:r>
                      </m:sub>
                    </m:sSub>
                    <m:r>
                      <a:rPr lang="en-US" altLang="zh-CN" sz="1600">
                        <a:solidFill>
                          <a:schemeClr val="tx1">
                            <a:lumMod val="75000"/>
                            <a:lumOff val="25000"/>
                          </a:schemeClr>
                        </a:solidFill>
                        <a:latin typeface="Cambria Math" panose="02040503050406030204" pitchFamily="18" charset="0"/>
                        <a:ea typeface="+mj-ea"/>
                      </a:rPr>
                      <m:t>}</m:t>
                    </m:r>
                  </m:oMath>
                </a14:m>
                <a:r>
                  <a:rPr lang="zh-CN" altLang="zh-CN" sz="1600" dirty="0">
                    <a:solidFill>
                      <a:schemeClr val="tx1">
                        <a:lumMod val="75000"/>
                        <a:lumOff val="25000"/>
                      </a:schemeClr>
                    </a:solidFill>
                    <a:latin typeface="+mj-ea"/>
                    <a:ea typeface="+mj-ea"/>
                  </a:rPr>
                  <a:t>，其中</a:t>
                </a:r>
                <a14:m>
                  <m:oMath xmlns:m="http://schemas.openxmlformats.org/officeDocument/2006/math">
                    <m:r>
                      <a:rPr lang="en-US" altLang="zh-CN" sz="1600">
                        <a:solidFill>
                          <a:schemeClr val="tx1">
                            <a:lumMod val="75000"/>
                            <a:lumOff val="25000"/>
                          </a:schemeClr>
                        </a:solidFill>
                        <a:latin typeface="Cambria Math" panose="02040503050406030204" pitchFamily="18" charset="0"/>
                        <a:ea typeface="+mj-ea"/>
                      </a:rPr>
                      <m:t>𝑃𝐼</m:t>
                    </m:r>
                    <m:sSub>
                      <m:sSubPr>
                        <m:ctrlPr>
                          <a:rPr lang="zh-CN" altLang="zh-CN" sz="1600" i="1">
                            <a:solidFill>
                              <a:schemeClr val="tx1">
                                <a:lumMod val="75000"/>
                                <a:lumOff val="25000"/>
                              </a:schemeClr>
                            </a:solidFill>
                            <a:latin typeface="Cambria Math" panose="02040503050406030204" pitchFamily="18" charset="0"/>
                            <a:ea typeface="+mj-ea"/>
                          </a:rPr>
                        </m:ctrlPr>
                      </m:sSubPr>
                      <m:e>
                        <m:r>
                          <a:rPr lang="en-US" altLang="zh-CN" sz="1600">
                            <a:solidFill>
                              <a:schemeClr val="tx1">
                                <a:lumMod val="75000"/>
                                <a:lumOff val="25000"/>
                              </a:schemeClr>
                            </a:solidFill>
                            <a:latin typeface="Cambria Math" panose="02040503050406030204" pitchFamily="18" charset="0"/>
                            <a:ea typeface="+mj-ea"/>
                          </a:rPr>
                          <m:t>𝐷</m:t>
                        </m:r>
                      </m:e>
                      <m:sub>
                        <m:r>
                          <a:rPr lang="en-US" altLang="zh-CN" sz="1600">
                            <a:solidFill>
                              <a:schemeClr val="tx1">
                                <a:lumMod val="75000"/>
                                <a:lumOff val="25000"/>
                              </a:schemeClr>
                            </a:solidFill>
                            <a:latin typeface="Cambria Math" panose="02040503050406030204" pitchFamily="18" charset="0"/>
                            <a:ea typeface="+mj-ea"/>
                          </a:rPr>
                          <m:t>𝑗</m:t>
                        </m:r>
                      </m:sub>
                    </m:sSub>
                  </m:oMath>
                </a14:m>
                <a:r>
                  <a:rPr lang="zh-CN" altLang="zh-CN" sz="1600" dirty="0">
                    <a:solidFill>
                      <a:schemeClr val="tx1">
                        <a:lumMod val="75000"/>
                        <a:lumOff val="25000"/>
                      </a:schemeClr>
                    </a:solidFill>
                    <a:latin typeface="+mj-ea"/>
                    <a:ea typeface="+mj-ea"/>
                  </a:rPr>
                  <a:t>、</a:t>
                </a:r>
                <a14:m>
                  <m:oMath xmlns:m="http://schemas.openxmlformats.org/officeDocument/2006/math">
                    <m:sSub>
                      <m:sSubPr>
                        <m:ctrlPr>
                          <a:rPr lang="zh-CN" altLang="zh-CN" sz="1600" i="1">
                            <a:solidFill>
                              <a:schemeClr val="tx1">
                                <a:lumMod val="75000"/>
                                <a:lumOff val="25000"/>
                              </a:schemeClr>
                            </a:solidFill>
                            <a:latin typeface="Cambria Math" panose="02040503050406030204" pitchFamily="18" charset="0"/>
                            <a:ea typeface="+mj-ea"/>
                          </a:rPr>
                        </m:ctrlPr>
                      </m:sSubPr>
                      <m:e>
                        <m:r>
                          <a:rPr lang="en-US" altLang="zh-CN" sz="1600">
                            <a:solidFill>
                              <a:schemeClr val="tx1">
                                <a:lumMod val="75000"/>
                                <a:lumOff val="25000"/>
                              </a:schemeClr>
                            </a:solidFill>
                            <a:latin typeface="Cambria Math" panose="02040503050406030204" pitchFamily="18" charset="0"/>
                            <a:ea typeface="+mj-ea"/>
                          </a:rPr>
                          <m:t>𝛿</m:t>
                        </m:r>
                      </m:e>
                      <m:sub>
                        <m:r>
                          <a:rPr lang="en-US" altLang="zh-CN" sz="1600">
                            <a:solidFill>
                              <a:schemeClr val="tx1">
                                <a:lumMod val="75000"/>
                                <a:lumOff val="25000"/>
                              </a:schemeClr>
                            </a:solidFill>
                            <a:latin typeface="Cambria Math" panose="02040503050406030204" pitchFamily="18" charset="0"/>
                            <a:ea typeface="+mj-ea"/>
                          </a:rPr>
                          <m:t>𝑗</m:t>
                        </m:r>
                      </m:sub>
                    </m:sSub>
                    <m:r>
                      <a:rPr lang="en-US" altLang="zh-CN" sz="1600">
                        <a:solidFill>
                          <a:schemeClr val="tx1">
                            <a:lumMod val="75000"/>
                            <a:lumOff val="25000"/>
                          </a:schemeClr>
                        </a:solidFill>
                        <a:latin typeface="Cambria Math" panose="02040503050406030204" pitchFamily="18" charset="0"/>
                        <a:ea typeface="+mj-ea"/>
                      </a:rPr>
                      <m:t>∈</m:t>
                    </m:r>
                    <m:sSubSup>
                      <m:sSubSupPr>
                        <m:ctrlPr>
                          <a:rPr lang="zh-CN" altLang="zh-CN" sz="1600" i="1">
                            <a:solidFill>
                              <a:schemeClr val="tx1">
                                <a:lumMod val="75000"/>
                                <a:lumOff val="25000"/>
                              </a:schemeClr>
                            </a:solidFill>
                            <a:latin typeface="Cambria Math" panose="02040503050406030204" pitchFamily="18" charset="0"/>
                            <a:ea typeface="+mj-ea"/>
                          </a:rPr>
                        </m:ctrlPr>
                      </m:sSubSupPr>
                      <m:e>
                        <m:r>
                          <a:rPr lang="en-US" altLang="zh-CN" sz="1600">
                            <a:solidFill>
                              <a:schemeClr val="tx1">
                                <a:lumMod val="75000"/>
                                <a:lumOff val="25000"/>
                              </a:schemeClr>
                            </a:solidFill>
                            <a:latin typeface="Cambria Math" panose="02040503050406030204" pitchFamily="18" charset="0"/>
                            <a:ea typeface="+mj-ea"/>
                          </a:rPr>
                          <m:t>𝑍</m:t>
                        </m:r>
                      </m:e>
                      <m:sub>
                        <m:r>
                          <a:rPr lang="en-US" altLang="zh-CN" sz="1600">
                            <a:solidFill>
                              <a:schemeClr val="tx1">
                                <a:lumMod val="75000"/>
                                <a:lumOff val="25000"/>
                              </a:schemeClr>
                            </a:solidFill>
                            <a:latin typeface="Cambria Math" panose="02040503050406030204" pitchFamily="18" charset="0"/>
                            <a:ea typeface="+mj-ea"/>
                          </a:rPr>
                          <m:t>𝑞</m:t>
                        </m:r>
                      </m:sub>
                      <m:sup>
                        <m:r>
                          <a:rPr lang="zh-CN" altLang="en-US" sz="1600">
                            <a:solidFill>
                              <a:schemeClr val="tx1">
                                <a:lumMod val="75000"/>
                                <a:lumOff val="25000"/>
                              </a:schemeClr>
                            </a:solidFill>
                            <a:latin typeface="Cambria Math" panose="02040503050406030204" pitchFamily="18" charset="0"/>
                            <a:ea typeface="+mj-ea"/>
                          </a:rPr>
                          <m:t>∗</m:t>
                        </m:r>
                      </m:sup>
                    </m:sSubSup>
                  </m:oMath>
                </a14:m>
                <a:r>
                  <a:rPr lang="zh-CN" altLang="zh-CN" sz="1600" dirty="0">
                    <a:solidFill>
                      <a:schemeClr val="tx1">
                        <a:lumMod val="75000"/>
                        <a:lumOff val="25000"/>
                      </a:schemeClr>
                    </a:solidFill>
                    <a:latin typeface="+mj-ea"/>
                    <a:ea typeface="+mj-ea"/>
                  </a:rPr>
                  <a:t>，</a:t>
                </a:r>
                <a14:m>
                  <m:oMath xmlns:m="http://schemas.openxmlformats.org/officeDocument/2006/math">
                    <m:sSub>
                      <m:sSubPr>
                        <m:ctrlPr>
                          <a:rPr lang="zh-CN" altLang="zh-CN" sz="1600" i="1">
                            <a:solidFill>
                              <a:schemeClr val="tx1">
                                <a:lumMod val="75000"/>
                                <a:lumOff val="25000"/>
                              </a:schemeClr>
                            </a:solidFill>
                            <a:latin typeface="Cambria Math" panose="02040503050406030204" pitchFamily="18" charset="0"/>
                            <a:ea typeface="+mj-ea"/>
                          </a:rPr>
                        </m:ctrlPr>
                      </m:sSubPr>
                      <m:e>
                        <m:r>
                          <a:rPr lang="en-US" altLang="zh-CN" sz="1600">
                            <a:solidFill>
                              <a:schemeClr val="tx1">
                                <a:lumMod val="75000"/>
                                <a:lumOff val="25000"/>
                              </a:schemeClr>
                            </a:solidFill>
                            <a:latin typeface="Cambria Math" panose="02040503050406030204" pitchFamily="18" charset="0"/>
                            <a:ea typeface="+mj-ea"/>
                          </a:rPr>
                          <m:t>𝑅</m:t>
                        </m:r>
                      </m:e>
                      <m:sub>
                        <m:r>
                          <a:rPr lang="en-US" altLang="zh-CN" sz="1600">
                            <a:solidFill>
                              <a:schemeClr val="tx1">
                                <a:lumMod val="75000"/>
                                <a:lumOff val="25000"/>
                              </a:schemeClr>
                            </a:solidFill>
                            <a:latin typeface="Cambria Math" panose="02040503050406030204" pitchFamily="18" charset="0"/>
                            <a:ea typeface="+mj-ea"/>
                          </a:rPr>
                          <m:t>𝑗</m:t>
                        </m:r>
                      </m:sub>
                    </m:sSub>
                  </m:oMath>
                </a14:m>
                <a:r>
                  <a:rPr lang="zh-CN" altLang="zh-CN" sz="1600" dirty="0">
                    <a:solidFill>
                      <a:schemeClr val="tx1">
                        <a:lumMod val="75000"/>
                        <a:lumOff val="25000"/>
                      </a:schemeClr>
                    </a:solidFill>
                    <a:latin typeface="+mj-ea"/>
                    <a:ea typeface="+mj-ea"/>
                  </a:rPr>
                  <a:t>、</a:t>
                </a:r>
                <a14:m>
                  <m:oMath xmlns:m="http://schemas.openxmlformats.org/officeDocument/2006/math">
                    <m:sSub>
                      <m:sSubPr>
                        <m:ctrlPr>
                          <a:rPr lang="zh-CN" altLang="zh-CN" sz="1600" i="1">
                            <a:solidFill>
                              <a:schemeClr val="tx1">
                                <a:lumMod val="75000"/>
                                <a:lumOff val="25000"/>
                              </a:schemeClr>
                            </a:solidFill>
                            <a:latin typeface="Cambria Math" panose="02040503050406030204" pitchFamily="18" charset="0"/>
                            <a:ea typeface="+mj-ea"/>
                          </a:rPr>
                        </m:ctrlPr>
                      </m:sSubPr>
                      <m:e>
                        <m:r>
                          <a:rPr lang="en-US" altLang="zh-CN" sz="1600">
                            <a:solidFill>
                              <a:schemeClr val="tx1">
                                <a:lumMod val="75000"/>
                                <a:lumOff val="25000"/>
                              </a:schemeClr>
                            </a:solidFill>
                            <a:latin typeface="Cambria Math" panose="02040503050406030204" pitchFamily="18" charset="0"/>
                            <a:ea typeface="+mj-ea"/>
                          </a:rPr>
                          <m:t>𝐾</m:t>
                        </m:r>
                      </m:e>
                      <m:sub>
                        <m:r>
                          <a:rPr lang="en-US" altLang="zh-CN" sz="1600">
                            <a:solidFill>
                              <a:schemeClr val="tx1">
                                <a:lumMod val="75000"/>
                                <a:lumOff val="25000"/>
                              </a:schemeClr>
                            </a:solidFill>
                            <a:latin typeface="Cambria Math" panose="02040503050406030204" pitchFamily="18" charset="0"/>
                            <a:ea typeface="+mj-ea"/>
                          </a:rPr>
                          <m:t>𝑗</m:t>
                        </m:r>
                      </m:sub>
                    </m:sSub>
                  </m:oMath>
                </a14:m>
                <a:r>
                  <a:rPr lang="zh-CN" altLang="zh-CN" sz="1600" dirty="0">
                    <a:solidFill>
                      <a:schemeClr val="tx1">
                        <a:lumMod val="75000"/>
                        <a:lumOff val="25000"/>
                      </a:schemeClr>
                    </a:solidFill>
                    <a:latin typeface="+mj-ea"/>
                    <a:ea typeface="+mj-ea"/>
                  </a:rPr>
                  <a:t>、</a:t>
                </a:r>
                <a14:m>
                  <m:oMath xmlns:m="http://schemas.openxmlformats.org/officeDocument/2006/math">
                    <m:sSub>
                      <m:sSubPr>
                        <m:ctrlPr>
                          <a:rPr lang="zh-CN" altLang="zh-CN" sz="1600" i="1">
                            <a:solidFill>
                              <a:schemeClr val="tx1">
                                <a:lumMod val="75000"/>
                                <a:lumOff val="25000"/>
                              </a:schemeClr>
                            </a:solidFill>
                            <a:latin typeface="Cambria Math" panose="02040503050406030204" pitchFamily="18" charset="0"/>
                            <a:ea typeface="+mj-ea"/>
                          </a:rPr>
                        </m:ctrlPr>
                      </m:sSubPr>
                      <m:e>
                        <m:r>
                          <a:rPr lang="en-US" altLang="zh-CN" sz="1600">
                            <a:solidFill>
                              <a:schemeClr val="tx1">
                                <a:lumMod val="75000"/>
                                <a:lumOff val="25000"/>
                              </a:schemeClr>
                            </a:solidFill>
                            <a:latin typeface="Cambria Math" panose="02040503050406030204" pitchFamily="18" charset="0"/>
                            <a:ea typeface="+mj-ea"/>
                          </a:rPr>
                          <m:t>𝑍</m:t>
                        </m:r>
                      </m:e>
                      <m:sub>
                        <m:r>
                          <a:rPr lang="en-US" altLang="zh-CN" sz="1600">
                            <a:solidFill>
                              <a:schemeClr val="tx1">
                                <a:lumMod val="75000"/>
                                <a:lumOff val="25000"/>
                              </a:schemeClr>
                            </a:solidFill>
                            <a:latin typeface="Cambria Math" panose="02040503050406030204" pitchFamily="18" charset="0"/>
                            <a:ea typeface="+mj-ea"/>
                          </a:rPr>
                          <m:t>𝑗</m:t>
                        </m:r>
                      </m:sub>
                    </m:sSub>
                    <m:r>
                      <a:rPr lang="en-US" altLang="zh-CN" sz="1600">
                        <a:solidFill>
                          <a:schemeClr val="tx1">
                            <a:lumMod val="75000"/>
                            <a:lumOff val="25000"/>
                          </a:schemeClr>
                        </a:solidFill>
                        <a:latin typeface="Cambria Math" panose="02040503050406030204" pitchFamily="18" charset="0"/>
                        <a:ea typeface="+mj-ea"/>
                      </a:rPr>
                      <m:t>∈</m:t>
                    </m:r>
                    <m:r>
                      <a:rPr lang="en-US" altLang="zh-CN" sz="1600">
                        <a:solidFill>
                          <a:schemeClr val="tx1">
                            <a:lumMod val="75000"/>
                            <a:lumOff val="25000"/>
                          </a:schemeClr>
                        </a:solidFill>
                        <a:latin typeface="Cambria Math" panose="02040503050406030204" pitchFamily="18" charset="0"/>
                        <a:ea typeface="+mj-ea"/>
                      </a:rPr>
                      <m:t>𝐺</m:t>
                    </m:r>
                  </m:oMath>
                </a14:m>
                <a:r>
                  <a:rPr lang="zh-CN" altLang="zh-CN" sz="1600" dirty="0">
                    <a:solidFill>
                      <a:schemeClr val="tx1">
                        <a:lumMod val="75000"/>
                        <a:lumOff val="25000"/>
                      </a:schemeClr>
                    </a:solidFill>
                    <a:latin typeface="+mj-ea"/>
                    <a:ea typeface="+mj-ea"/>
                  </a:rPr>
                  <a:t>，</a:t>
                </a:r>
                <a14:m>
                  <m:oMath xmlns:m="http://schemas.openxmlformats.org/officeDocument/2006/math">
                    <m:r>
                      <a:rPr lang="en-US" altLang="zh-CN" sz="1600">
                        <a:solidFill>
                          <a:schemeClr val="tx1">
                            <a:lumMod val="75000"/>
                            <a:lumOff val="25000"/>
                          </a:schemeClr>
                        </a:solidFill>
                        <a:latin typeface="Cambria Math" panose="02040503050406030204" pitchFamily="18" charset="0"/>
                        <a:ea typeface="+mj-ea"/>
                      </a:rPr>
                      <m:t>𝑡</m:t>
                    </m:r>
                    <m:sSub>
                      <m:sSubPr>
                        <m:ctrlPr>
                          <a:rPr lang="zh-CN" altLang="zh-CN" sz="1600" i="1">
                            <a:solidFill>
                              <a:schemeClr val="tx1">
                                <a:lumMod val="75000"/>
                                <a:lumOff val="25000"/>
                              </a:schemeClr>
                            </a:solidFill>
                            <a:latin typeface="Cambria Math" panose="02040503050406030204" pitchFamily="18" charset="0"/>
                            <a:ea typeface="+mj-ea"/>
                          </a:rPr>
                        </m:ctrlPr>
                      </m:sSubPr>
                      <m:e>
                        <m:r>
                          <a:rPr lang="en-US" altLang="zh-CN" sz="1600">
                            <a:solidFill>
                              <a:schemeClr val="tx1">
                                <a:lumMod val="75000"/>
                                <a:lumOff val="25000"/>
                              </a:schemeClr>
                            </a:solidFill>
                            <a:latin typeface="Cambria Math" panose="02040503050406030204" pitchFamily="18" charset="0"/>
                            <a:ea typeface="+mj-ea"/>
                          </a:rPr>
                          <m:t>𝑡</m:t>
                        </m:r>
                      </m:e>
                      <m:sub>
                        <m:r>
                          <a:rPr lang="en-US" altLang="zh-CN" sz="1600">
                            <a:solidFill>
                              <a:schemeClr val="tx1">
                                <a:lumMod val="75000"/>
                                <a:lumOff val="25000"/>
                              </a:schemeClr>
                            </a:solidFill>
                            <a:latin typeface="Cambria Math" panose="02040503050406030204" pitchFamily="18" charset="0"/>
                            <a:ea typeface="+mj-ea"/>
                          </a:rPr>
                          <m:t>𝑗</m:t>
                        </m:r>
                      </m:sub>
                    </m:sSub>
                  </m:oMath>
                </a14:m>
                <a:r>
                  <a:rPr lang="zh-CN" altLang="zh-CN" sz="1600" dirty="0">
                    <a:solidFill>
                      <a:schemeClr val="tx1">
                        <a:lumMod val="75000"/>
                        <a:lumOff val="25000"/>
                      </a:schemeClr>
                    </a:solidFill>
                    <a:latin typeface="+mj-ea"/>
                    <a:ea typeface="+mj-ea"/>
                  </a:rPr>
                  <a:t>是时间戳，所以增加的通信开销为</a:t>
                </a:r>
                <a14:m>
                  <m:oMath xmlns:m="http://schemas.openxmlformats.org/officeDocument/2006/math">
                    <m:r>
                      <a:rPr lang="en-US" altLang="zh-CN" sz="1600">
                        <a:solidFill>
                          <a:schemeClr val="tx1">
                            <a:lumMod val="75000"/>
                            <a:lumOff val="25000"/>
                          </a:schemeClr>
                        </a:solidFill>
                        <a:latin typeface="Cambria Math" panose="02040503050406030204" pitchFamily="18" charset="0"/>
                        <a:ea typeface="+mj-ea"/>
                      </a:rPr>
                      <m:t>2×20+3×40+4=164</m:t>
                    </m:r>
                  </m:oMath>
                </a14:m>
                <a:r>
                  <a:rPr lang="zh-CN" altLang="zh-CN" sz="1600" dirty="0">
                    <a:solidFill>
                      <a:schemeClr val="tx1">
                        <a:lumMod val="75000"/>
                        <a:lumOff val="25000"/>
                      </a:schemeClr>
                    </a:solidFill>
                    <a:latin typeface="+mj-ea"/>
                    <a:ea typeface="+mj-ea"/>
                  </a:rPr>
                  <a:t>字节。</a:t>
                </a:r>
                <a:endParaRPr lang="zh-CN" altLang="en-US" sz="1600" dirty="0">
                  <a:solidFill>
                    <a:schemeClr val="tx1">
                      <a:lumMod val="75000"/>
                      <a:lumOff val="25000"/>
                    </a:schemeClr>
                  </a:solidFill>
                  <a:latin typeface="+mj-ea"/>
                  <a:ea typeface="+mj-ea"/>
                </a:endParaRPr>
              </a:p>
            </p:txBody>
          </p:sp>
        </mc:Choice>
        <mc:Fallback xmlns="">
          <p:sp>
            <p:nvSpPr>
              <p:cNvPr id="12" name="文本框 11">
                <a:extLst>
                  <a:ext uri="{FF2B5EF4-FFF2-40B4-BE49-F238E27FC236}">
                    <a16:creationId xmlns:a16="http://schemas.microsoft.com/office/drawing/2014/main" id="{9A32936E-EB45-F677-45D3-168819C78DB5}"/>
                  </a:ext>
                </a:extLst>
              </p:cNvPr>
              <p:cNvSpPr txBox="1">
                <a:spLocks noRot="1" noChangeAspect="1" noMove="1" noResize="1" noEditPoints="1" noAdjustHandles="1" noChangeArrowheads="1" noChangeShapeType="1" noTextEdit="1"/>
              </p:cNvSpPr>
              <p:nvPr/>
            </p:nvSpPr>
            <p:spPr>
              <a:xfrm>
                <a:off x="4918390" y="1556974"/>
                <a:ext cx="3799843" cy="1652632"/>
              </a:xfrm>
              <a:prstGeom prst="rect">
                <a:avLst/>
              </a:prstGeom>
              <a:blipFill>
                <a:blip r:embed="rId4"/>
                <a:stretch>
                  <a:fillRect l="-963" r="-803" b="-3676"/>
                </a:stretch>
              </a:blipFill>
            </p:spPr>
            <p:txBody>
              <a:bodyPr/>
              <a:lstStyle/>
              <a:p>
                <a:r>
                  <a:rPr lang="zh-CN" altLang="en-US">
                    <a:noFill/>
                  </a:rPr>
                  <a:t> </a:t>
                </a:r>
              </a:p>
            </p:txBody>
          </p:sp>
        </mc:Fallback>
      </mc:AlternateContent>
      <p:sp>
        <p:nvSpPr>
          <p:cNvPr id="5" name="Freeform 115">
            <a:extLst>
              <a:ext uri="{FF2B5EF4-FFF2-40B4-BE49-F238E27FC236}">
                <a16:creationId xmlns:a16="http://schemas.microsoft.com/office/drawing/2014/main" id="{9EBE7E92-AF6F-771D-3834-B64777DA7297}"/>
              </a:ext>
            </a:extLst>
          </p:cNvPr>
          <p:cNvSpPr/>
          <p:nvPr/>
        </p:nvSpPr>
        <p:spPr bwMode="auto">
          <a:xfrm>
            <a:off x="620089" y="1155600"/>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7" name="矩形 6">
            <a:extLst>
              <a:ext uri="{FF2B5EF4-FFF2-40B4-BE49-F238E27FC236}">
                <a16:creationId xmlns:a16="http://schemas.microsoft.com/office/drawing/2014/main" id="{EC59DBF1-1D32-A510-CCF7-E29376B59DFB}"/>
              </a:ext>
            </a:extLst>
          </p:cNvPr>
          <p:cNvSpPr/>
          <p:nvPr/>
        </p:nvSpPr>
        <p:spPr>
          <a:xfrm>
            <a:off x="767611" y="1016613"/>
            <a:ext cx="7159984" cy="372025"/>
          </a:xfrm>
          <a:prstGeom prst="rect">
            <a:avLst/>
          </a:prstGeom>
        </p:spPr>
        <p:txBody>
          <a:bodyPr wrap="square">
            <a:spAutoFit/>
          </a:bodyPr>
          <a:lstStyle/>
          <a:p>
            <a:pPr>
              <a:lnSpc>
                <a:spcPct val="125000"/>
              </a:lnSpc>
            </a:pPr>
            <a:r>
              <a:rPr lang="zh-CN" altLang="en-US" sz="1600" dirty="0">
                <a:solidFill>
                  <a:schemeClr val="tx1">
                    <a:lumMod val="75000"/>
                    <a:lumOff val="25000"/>
                  </a:schemeClr>
                </a:solidFill>
                <a:latin typeface="+mj-ea"/>
                <a:ea typeface="+mj-ea"/>
              </a:rPr>
              <a:t>通信开销分析</a:t>
            </a:r>
            <a:endParaRPr lang="en-US" altLang="zh-CN" sz="1600" dirty="0">
              <a:solidFill>
                <a:schemeClr val="tx1">
                  <a:lumMod val="75000"/>
                  <a:lumOff val="25000"/>
                </a:schemeClr>
              </a:solidFill>
              <a:latin typeface="+mj-ea"/>
              <a:ea typeface="+mj-ea"/>
            </a:endParaRPr>
          </a:p>
        </p:txBody>
      </p:sp>
      <p:sp>
        <p:nvSpPr>
          <p:cNvPr id="11" name="文本框 10">
            <a:extLst>
              <a:ext uri="{FF2B5EF4-FFF2-40B4-BE49-F238E27FC236}">
                <a16:creationId xmlns:a16="http://schemas.microsoft.com/office/drawing/2014/main" id="{88C49B36-E8FB-2BD2-5E5E-BCFC46E31CEE}"/>
              </a:ext>
            </a:extLst>
          </p:cNvPr>
          <p:cNvSpPr txBox="1"/>
          <p:nvPr/>
        </p:nvSpPr>
        <p:spPr>
          <a:xfrm>
            <a:off x="767611" y="5551599"/>
            <a:ext cx="7980458" cy="679801"/>
          </a:xfrm>
          <a:prstGeom prst="rect">
            <a:avLst/>
          </a:prstGeom>
          <a:noFill/>
        </p:spPr>
        <p:txBody>
          <a:bodyPr wrap="square">
            <a:spAutoFit/>
          </a:bodyPr>
          <a:lstStyle/>
          <a:p>
            <a:pPr indent="457200" algn="just" eaLnBrk="0" hangingPunct="0">
              <a:lnSpc>
                <a:spcPct val="125000"/>
              </a:lnSpc>
              <a:defRPr/>
            </a:pP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TCV-CPPA</a:t>
            </a:r>
            <a:r>
              <a:rPr lang="zh-CN" altLang="en-US" sz="1600" dirty="0">
                <a:solidFill>
                  <a:schemeClr val="tx1">
                    <a:lumMod val="75000"/>
                    <a:lumOff val="25000"/>
                  </a:schemeClr>
                </a:solidFill>
                <a:latin typeface="+mj-ea"/>
                <a:ea typeface="+mj-ea"/>
              </a:rPr>
              <a:t>分别比</a:t>
            </a:r>
            <a:r>
              <a:rPr lang="en-US" altLang="zh-CN" sz="1600" dirty="0">
                <a:solidFill>
                  <a:schemeClr val="tx1">
                    <a:lumMod val="75000"/>
                    <a:lumOff val="25000"/>
                  </a:schemeClr>
                </a:solidFill>
                <a:latin typeface="+mj-ea"/>
                <a:ea typeface="+mj-ea"/>
              </a:rPr>
              <a:t>Jiang</a:t>
            </a:r>
            <a:r>
              <a:rPr lang="zh-CN" altLang="en-US" sz="1600" dirty="0">
                <a:solidFill>
                  <a:schemeClr val="tx1">
                    <a:lumMod val="75000"/>
                    <a:lumOff val="25000"/>
                  </a:schemeClr>
                </a:solidFill>
                <a:latin typeface="+mj-ea"/>
                <a:ea typeface="+mj-ea"/>
              </a:rPr>
              <a:t>等人</a:t>
            </a:r>
            <a:r>
              <a:rPr lang="en-US" altLang="zh-CN" sz="1600" baseline="30000" dirty="0">
                <a:solidFill>
                  <a:schemeClr val="tx1">
                    <a:lumMod val="75000"/>
                    <a:lumOff val="25000"/>
                  </a:schemeClr>
                </a:solidFill>
                <a:latin typeface="+mj-ea"/>
                <a:ea typeface="+mj-ea"/>
              </a:rPr>
              <a:t>[27]</a:t>
            </a:r>
            <a:r>
              <a:rPr lang="zh-CN" altLang="en-US" sz="1600" dirty="0">
                <a:solidFill>
                  <a:schemeClr val="tx1">
                    <a:lumMod val="75000"/>
                    <a:lumOff val="25000"/>
                  </a:schemeClr>
                </a:solidFill>
                <a:latin typeface="+mj-ea"/>
                <a:ea typeface="+mj-ea"/>
              </a:rPr>
              <a:t>、</a:t>
            </a:r>
            <a:r>
              <a:rPr lang="en-US" altLang="zh-CN" sz="1600" dirty="0">
                <a:solidFill>
                  <a:schemeClr val="tx1">
                    <a:lumMod val="75000"/>
                    <a:lumOff val="25000"/>
                  </a:schemeClr>
                </a:solidFill>
                <a:latin typeface="+mj-ea"/>
                <a:ea typeface="+mj-ea"/>
              </a:rPr>
              <a:t>Bayat</a:t>
            </a:r>
            <a:r>
              <a:rPr lang="zh-CN" altLang="en-US" sz="1600" dirty="0">
                <a:solidFill>
                  <a:schemeClr val="tx1">
                    <a:lumMod val="75000"/>
                    <a:lumOff val="25000"/>
                  </a:schemeClr>
                </a:solidFill>
                <a:latin typeface="+mj-ea"/>
                <a:ea typeface="+mj-ea"/>
              </a:rPr>
              <a:t>等人</a:t>
            </a:r>
            <a:r>
              <a:rPr lang="en-US" altLang="zh-CN" sz="1600" baseline="30000" dirty="0">
                <a:solidFill>
                  <a:schemeClr val="tx1">
                    <a:lumMod val="75000"/>
                    <a:lumOff val="25000"/>
                  </a:schemeClr>
                </a:solidFill>
                <a:latin typeface="+mj-ea"/>
                <a:ea typeface="+mj-ea"/>
              </a:rPr>
              <a:t>[26]</a:t>
            </a:r>
            <a:r>
              <a:rPr lang="zh-CN" altLang="en-US" sz="1600" dirty="0">
                <a:solidFill>
                  <a:schemeClr val="tx1">
                    <a:lumMod val="75000"/>
                    <a:lumOff val="25000"/>
                  </a:schemeClr>
                </a:solidFill>
                <a:latin typeface="+mj-ea"/>
                <a:ea typeface="+mj-ea"/>
              </a:rPr>
              <a:t>和</a:t>
            </a:r>
            <a:r>
              <a:rPr lang="en-US" altLang="zh-CN" sz="1600" dirty="0" err="1">
                <a:solidFill>
                  <a:schemeClr val="tx1">
                    <a:lumMod val="75000"/>
                    <a:lumOff val="25000"/>
                  </a:schemeClr>
                </a:solidFill>
                <a:latin typeface="+mj-ea"/>
                <a:ea typeface="+mj-ea"/>
              </a:rPr>
              <a:t>Thumburg</a:t>
            </a:r>
            <a:r>
              <a:rPr lang="zh-CN" altLang="en-US" sz="1600" dirty="0">
                <a:solidFill>
                  <a:schemeClr val="tx1">
                    <a:lumMod val="75000"/>
                    <a:lumOff val="25000"/>
                  </a:schemeClr>
                </a:solidFill>
                <a:latin typeface="+mj-ea"/>
                <a:ea typeface="+mj-ea"/>
              </a:rPr>
              <a:t>等人</a:t>
            </a:r>
            <a:r>
              <a:rPr lang="en-US" altLang="zh-CN" sz="1600" baseline="30000" dirty="0">
                <a:solidFill>
                  <a:schemeClr val="tx1">
                    <a:lumMod val="75000"/>
                    <a:lumOff val="25000"/>
                  </a:schemeClr>
                </a:solidFill>
                <a:latin typeface="+mj-ea"/>
                <a:ea typeface="+mj-ea"/>
              </a:rPr>
              <a:t>[30]</a:t>
            </a:r>
            <a:r>
              <a:rPr lang="zh-CN" altLang="en-US" sz="1600" dirty="0">
                <a:solidFill>
                  <a:schemeClr val="tx1">
                    <a:lumMod val="75000"/>
                    <a:lumOff val="25000"/>
                  </a:schemeClr>
                </a:solidFill>
                <a:latin typeface="+mj-ea"/>
                <a:ea typeface="+mj-ea"/>
              </a:rPr>
              <a:t>提出的方案在通信开销上减少了</a:t>
            </a:r>
            <a:r>
              <a:rPr lang="en-US" altLang="zh-CN" sz="1600" dirty="0">
                <a:solidFill>
                  <a:schemeClr val="tx1">
                    <a:lumMod val="75000"/>
                    <a:lumOff val="25000"/>
                  </a:schemeClr>
                </a:solidFill>
                <a:latin typeface="+mj-ea"/>
                <a:ea typeface="+mj-ea"/>
              </a:rPr>
              <a:t>68.23%</a:t>
            </a:r>
            <a:r>
              <a:rPr lang="zh-CN" altLang="en-US" sz="1600" dirty="0">
                <a:solidFill>
                  <a:schemeClr val="tx1">
                    <a:lumMod val="75000"/>
                    <a:lumOff val="25000"/>
                  </a:schemeClr>
                </a:solidFill>
                <a:latin typeface="+mj-ea"/>
                <a:ea typeface="+mj-ea"/>
              </a:rPr>
              <a:t>、</a:t>
            </a:r>
            <a:r>
              <a:rPr lang="en-US" altLang="zh-CN" sz="1600" dirty="0">
                <a:solidFill>
                  <a:schemeClr val="tx1">
                    <a:lumMod val="75000"/>
                    <a:lumOff val="25000"/>
                  </a:schemeClr>
                </a:solidFill>
                <a:latin typeface="+mj-ea"/>
                <a:ea typeface="+mj-ea"/>
              </a:rPr>
              <a:t>57.73%</a:t>
            </a:r>
            <a:r>
              <a:rPr lang="zh-CN" altLang="en-US" sz="1600" dirty="0">
                <a:solidFill>
                  <a:schemeClr val="tx1">
                    <a:lumMod val="75000"/>
                    <a:lumOff val="25000"/>
                  </a:schemeClr>
                </a:solidFill>
                <a:latin typeface="+mj-ea"/>
                <a:ea typeface="+mj-ea"/>
              </a:rPr>
              <a:t>、</a:t>
            </a:r>
            <a:r>
              <a:rPr lang="en-US" altLang="zh-CN" sz="1600" dirty="0">
                <a:solidFill>
                  <a:schemeClr val="tx1">
                    <a:lumMod val="75000"/>
                    <a:lumOff val="25000"/>
                  </a:schemeClr>
                </a:solidFill>
                <a:latin typeface="+mj-ea"/>
                <a:ea typeface="+mj-ea"/>
              </a:rPr>
              <a:t>10.87%</a:t>
            </a:r>
            <a:r>
              <a:rPr lang="zh-CN" altLang="en-US" sz="1600" dirty="0">
                <a:solidFill>
                  <a:schemeClr val="tx1">
                    <a:lumMod val="75000"/>
                    <a:lumOff val="25000"/>
                  </a:schemeClr>
                </a:solidFill>
                <a:latin typeface="+mj-ea"/>
                <a:ea typeface="+mj-ea"/>
              </a:rPr>
              <a:t>。</a:t>
            </a:r>
          </a:p>
        </p:txBody>
      </p:sp>
    </p:spTree>
    <p:extLst>
      <p:ext uri="{BB962C8B-B14F-4D97-AF65-F5344CB8AC3E}">
        <p14:creationId xmlns:p14="http://schemas.microsoft.com/office/powerpoint/2010/main" val="967166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5" grpId="0" animBg="1"/>
      <p:bldP spid="7" grpId="0"/>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1" y="0"/>
            <a:ext cx="4368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矩形 46"/>
          <p:cNvSpPr/>
          <p:nvPr/>
        </p:nvSpPr>
        <p:spPr bwMode="auto">
          <a:xfrm rot="5400000" flipV="1">
            <a:off x="1270707" y="-1270708"/>
            <a:ext cx="1827382" cy="43688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371901" y="3861106"/>
            <a:ext cx="1624987" cy="436880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0" y="1070223"/>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4" name="图片 3"/>
          <p:cNvPicPr/>
          <p:nvPr/>
        </p:nvPicPr>
        <p:blipFill>
          <a:blip r:embed="rId3">
            <a:extLst>
              <a:ext uri="{28A0092B-C50C-407E-A947-70E740481C1C}">
                <a14:useLocalDpi xmlns:a14="http://schemas.microsoft.com/office/drawing/2010/main" val="0"/>
              </a:ext>
            </a:extLst>
          </a:blip>
          <a:stretch>
            <a:fillRect/>
          </a:stretch>
        </p:blipFill>
        <p:spPr>
          <a:xfrm>
            <a:off x="-1" y="2024705"/>
            <a:ext cx="5136596" cy="3017750"/>
          </a:xfrm>
          <a:prstGeom prst="rect">
            <a:avLst/>
          </a:prstGeom>
        </p:spPr>
      </p:pic>
      <p:sp>
        <p:nvSpPr>
          <p:cNvPr id="39" name="任意多边形 38"/>
          <p:cNvSpPr/>
          <p:nvPr/>
        </p:nvSpPr>
        <p:spPr>
          <a:xfrm rot="16200000">
            <a:off x="105970"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2269997" y="-16039"/>
            <a:ext cx="6868891"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矩形 71"/>
          <p:cNvSpPr/>
          <p:nvPr/>
        </p:nvSpPr>
        <p:spPr>
          <a:xfrm>
            <a:off x="5628411" y="4156593"/>
            <a:ext cx="316801" cy="316801"/>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3" name="矩形 72"/>
          <p:cNvSpPr/>
          <p:nvPr/>
        </p:nvSpPr>
        <p:spPr>
          <a:xfrm>
            <a:off x="6080091" y="4161104"/>
            <a:ext cx="9028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研究动机</a:t>
            </a:r>
          </a:p>
        </p:txBody>
      </p:sp>
      <p:sp>
        <p:nvSpPr>
          <p:cNvPr id="74" name="矩形 73"/>
          <p:cNvSpPr/>
          <p:nvPr/>
        </p:nvSpPr>
        <p:spPr>
          <a:xfrm>
            <a:off x="5638161" y="4632257"/>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5" name="矩形 74"/>
          <p:cNvSpPr/>
          <p:nvPr/>
        </p:nvSpPr>
        <p:spPr>
          <a:xfrm>
            <a:off x="6099591" y="4640539"/>
            <a:ext cx="1980029"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群组车辆信任评估方法</a:t>
            </a:r>
          </a:p>
        </p:txBody>
      </p:sp>
      <p:sp>
        <p:nvSpPr>
          <p:cNvPr id="76" name="矩形 75"/>
          <p:cNvSpPr/>
          <p:nvPr/>
        </p:nvSpPr>
        <p:spPr>
          <a:xfrm>
            <a:off x="5628411" y="5120657"/>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7" name="矩形 76"/>
          <p:cNvSpPr/>
          <p:nvPr/>
        </p:nvSpPr>
        <p:spPr>
          <a:xfrm>
            <a:off x="6080091" y="5129681"/>
            <a:ext cx="1980029"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条件隐私保护认证方法</a:t>
            </a:r>
          </a:p>
        </p:txBody>
      </p:sp>
      <p:sp>
        <p:nvSpPr>
          <p:cNvPr id="24" name="文本框 23"/>
          <p:cNvSpPr txBox="1"/>
          <p:nvPr/>
        </p:nvSpPr>
        <p:spPr>
          <a:xfrm>
            <a:off x="6416393" y="2888205"/>
            <a:ext cx="1010213" cy="523220"/>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en-US" altLang="zh-CN" dirty="0">
                <a:sym typeface="微软雅黑" panose="020B0503020204020204" pitchFamily="34" charset="-122"/>
              </a:rPr>
              <a:t> </a:t>
            </a:r>
            <a:r>
              <a:rPr lang="zh-CN" altLang="en-US" dirty="0">
                <a:sym typeface="微软雅黑" panose="020B0503020204020204" pitchFamily="34" charset="-122"/>
              </a:rPr>
              <a:t>目录</a:t>
            </a:r>
            <a:endParaRPr lang="en-US" altLang="zh-CN" dirty="0">
              <a:sym typeface="微软雅黑" panose="020B0503020204020204" pitchFamily="34" charset="-122"/>
            </a:endParaRPr>
          </a:p>
        </p:txBody>
      </p:sp>
      <p:pic>
        <p:nvPicPr>
          <p:cNvPr id="6" name="图片 5"/>
          <p:cNvPicPr/>
          <p:nvPr/>
        </p:nvPicPr>
        <p:blipFill>
          <a:blip r:embed="rId4" cstate="print">
            <a:extLst>
              <a:ext uri="{28A0092B-C50C-407E-A947-70E740481C1C}">
                <a14:useLocalDpi xmlns:a14="http://schemas.microsoft.com/office/drawing/2010/main" val="0"/>
              </a:ext>
            </a:extLst>
          </a:blip>
          <a:stretch>
            <a:fillRect/>
          </a:stretch>
        </p:blipFill>
        <p:spPr>
          <a:xfrm>
            <a:off x="6223000" y="825500"/>
            <a:ext cx="1397000" cy="1397000"/>
          </a:xfrm>
          <a:prstGeom prst="rect">
            <a:avLst/>
          </a:prstGeom>
        </p:spPr>
      </p:pic>
      <p:sp>
        <p:nvSpPr>
          <p:cNvPr id="22" name="矩形 21"/>
          <p:cNvSpPr/>
          <p:nvPr/>
        </p:nvSpPr>
        <p:spPr>
          <a:xfrm>
            <a:off x="5628411" y="5615669"/>
            <a:ext cx="316801" cy="316801"/>
          </a:xfrm>
          <a:prstGeom prst="rect">
            <a:avLst/>
          </a:prstGeom>
          <a:solidFill>
            <a:srgbClr val="233E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矩形 22"/>
          <p:cNvSpPr/>
          <p:nvPr/>
        </p:nvSpPr>
        <p:spPr>
          <a:xfrm>
            <a:off x="6085731" y="5624693"/>
            <a:ext cx="180049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原型系统设计与实现</a:t>
            </a:r>
          </a:p>
        </p:txBody>
      </p:sp>
      <p:sp>
        <p:nvSpPr>
          <p:cNvPr id="3" name="矩形 2">
            <a:extLst>
              <a:ext uri="{FF2B5EF4-FFF2-40B4-BE49-F238E27FC236}">
                <a16:creationId xmlns:a16="http://schemas.microsoft.com/office/drawing/2014/main" id="{338CE56D-E386-36BF-50B7-BAD86E1CFC17}"/>
              </a:ext>
            </a:extLst>
          </p:cNvPr>
          <p:cNvSpPr/>
          <p:nvPr/>
        </p:nvSpPr>
        <p:spPr>
          <a:xfrm>
            <a:off x="5628406" y="6109660"/>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4">
            <a:extLst>
              <a:ext uri="{FF2B5EF4-FFF2-40B4-BE49-F238E27FC236}">
                <a16:creationId xmlns:a16="http://schemas.microsoft.com/office/drawing/2014/main" id="{D5983761-A91E-F2E3-A048-0EC9839689AD}"/>
              </a:ext>
            </a:extLst>
          </p:cNvPr>
          <p:cNvSpPr/>
          <p:nvPr/>
        </p:nvSpPr>
        <p:spPr>
          <a:xfrm>
            <a:off x="6085731" y="6123197"/>
            <a:ext cx="1082348"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总结与展望</a:t>
            </a:r>
          </a:p>
        </p:txBody>
      </p:sp>
    </p:spTree>
    <p:extLst>
      <p:ext uri="{BB962C8B-B14F-4D97-AF65-F5344CB8AC3E}">
        <p14:creationId xmlns:p14="http://schemas.microsoft.com/office/powerpoint/2010/main" val="914122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AFC12F-58F2-A35F-C650-9100E9E25C77}"/>
              </a:ext>
            </a:extLst>
          </p:cNvPr>
          <p:cNvSpPr>
            <a:spLocks noGrp="1"/>
          </p:cNvSpPr>
          <p:nvPr>
            <p:ph type="title"/>
          </p:nvPr>
        </p:nvSpPr>
        <p:spPr/>
        <p:txBody>
          <a:bodyPr/>
          <a:lstStyle/>
          <a:p>
            <a:r>
              <a:rPr lang="en-US" altLang="zh-CN" dirty="0"/>
              <a:t>4  </a:t>
            </a:r>
            <a:r>
              <a:rPr lang="zh-CN" altLang="en-US" dirty="0"/>
              <a:t>原型系统设计与实现</a:t>
            </a:r>
          </a:p>
        </p:txBody>
      </p:sp>
      <p:sp>
        <p:nvSpPr>
          <p:cNvPr id="3" name="Rectangle 2">
            <a:extLst>
              <a:ext uri="{FF2B5EF4-FFF2-40B4-BE49-F238E27FC236}">
                <a16:creationId xmlns:a16="http://schemas.microsoft.com/office/drawing/2014/main" id="{DF8E8394-2F13-E0DD-E338-09EA7E20BB55}"/>
              </a:ext>
            </a:extLst>
          </p:cNvPr>
          <p:cNvSpPr>
            <a:spLocks noChangeArrowheads="1"/>
          </p:cNvSpPr>
          <p:nvPr/>
        </p:nvSpPr>
        <p:spPr bwMode="auto">
          <a:xfrm>
            <a:off x="212651" y="173665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对象 3">
            <a:extLst>
              <a:ext uri="{FF2B5EF4-FFF2-40B4-BE49-F238E27FC236}">
                <a16:creationId xmlns:a16="http://schemas.microsoft.com/office/drawing/2014/main" id="{4B898CF8-9E77-79A8-5A04-7807EDA68ADF}"/>
              </a:ext>
            </a:extLst>
          </p:cNvPr>
          <p:cNvGraphicFramePr>
            <a:graphicFrameLocks noChangeAspect="1"/>
          </p:cNvGraphicFramePr>
          <p:nvPr>
            <p:extLst>
              <p:ext uri="{D42A27DB-BD31-4B8C-83A1-F6EECF244321}">
                <p14:modId xmlns:p14="http://schemas.microsoft.com/office/powerpoint/2010/main" val="468236585"/>
              </p:ext>
            </p:extLst>
          </p:nvPr>
        </p:nvGraphicFramePr>
        <p:xfrm>
          <a:off x="2372059" y="1974449"/>
          <a:ext cx="4825184" cy="3739518"/>
        </p:xfrm>
        <a:graphic>
          <a:graphicData uri="http://schemas.openxmlformats.org/presentationml/2006/ole">
            <mc:AlternateContent xmlns:mc="http://schemas.openxmlformats.org/markup-compatibility/2006">
              <mc:Choice xmlns:v="urn:schemas-microsoft-com:vml" Requires="v">
                <p:oleObj name="Visio" r:id="rId3" imgW="3918012" imgH="3010031" progId="Visio.Drawing.15">
                  <p:embed/>
                </p:oleObj>
              </mc:Choice>
              <mc:Fallback>
                <p:oleObj name="Visio" r:id="rId3" imgW="3918012" imgH="3010031"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2059" y="1974449"/>
                        <a:ext cx="4825184" cy="3739518"/>
                      </a:xfrm>
                      <a:prstGeom prst="rect">
                        <a:avLst/>
                      </a:prstGeom>
                      <a:noFill/>
                    </p:spPr>
                  </p:pic>
                </p:oleObj>
              </mc:Fallback>
            </mc:AlternateContent>
          </a:graphicData>
        </a:graphic>
      </p:graphicFrame>
      <p:sp>
        <p:nvSpPr>
          <p:cNvPr id="5" name="Rectangle 4">
            <a:extLst>
              <a:ext uri="{FF2B5EF4-FFF2-40B4-BE49-F238E27FC236}">
                <a16:creationId xmlns:a16="http://schemas.microsoft.com/office/drawing/2014/main" id="{05C509A7-838A-C63A-04EB-092C48B27E02}"/>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1">
            <a:extLst>
              <a:ext uri="{FF2B5EF4-FFF2-40B4-BE49-F238E27FC236}">
                <a16:creationId xmlns:a16="http://schemas.microsoft.com/office/drawing/2014/main" id="{B01C74FE-F325-2F0C-A324-818AB78D9E46}"/>
              </a:ext>
            </a:extLst>
          </p:cNvPr>
          <p:cNvSpPr>
            <a:spLocks noChangeArrowheads="1"/>
          </p:cNvSpPr>
          <p:nvPr/>
        </p:nvSpPr>
        <p:spPr bwMode="auto">
          <a:xfrm>
            <a:off x="703125" y="911053"/>
            <a:ext cx="6811912" cy="679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hangingPunct="0">
              <a:lnSpc>
                <a:spcPct val="125000"/>
              </a:lnSpc>
              <a:defRPr/>
            </a:pPr>
            <a:r>
              <a:rPr lang="zh-CN" altLang="en-US" sz="1600" dirty="0">
                <a:solidFill>
                  <a:schemeClr val="tx1">
                    <a:lumMod val="75000"/>
                    <a:lumOff val="25000"/>
                  </a:schemeClr>
                </a:solidFill>
                <a:latin typeface="+mj-ea"/>
                <a:ea typeface="+mj-ea"/>
              </a:rPr>
              <a:t>系统根据功能模块可以分为“注册登录模块” 、“后台管理模块” 、“车辆信誉评估与认证模块” 。</a:t>
            </a:r>
          </a:p>
        </p:txBody>
      </p:sp>
      <p:sp>
        <p:nvSpPr>
          <p:cNvPr id="9" name="Freeform 115">
            <a:extLst>
              <a:ext uri="{FF2B5EF4-FFF2-40B4-BE49-F238E27FC236}">
                <a16:creationId xmlns:a16="http://schemas.microsoft.com/office/drawing/2014/main" id="{C319FEB9-275E-D34E-224E-ACA35353362D}"/>
              </a:ext>
            </a:extLst>
          </p:cNvPr>
          <p:cNvSpPr/>
          <p:nvPr/>
        </p:nvSpPr>
        <p:spPr bwMode="auto">
          <a:xfrm>
            <a:off x="555602" y="1046967"/>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10" name="Rectangle 33">
            <a:extLst>
              <a:ext uri="{FF2B5EF4-FFF2-40B4-BE49-F238E27FC236}">
                <a16:creationId xmlns:a16="http://schemas.microsoft.com/office/drawing/2014/main" id="{E16F996C-027E-7BB8-FD33-EB1EF47DEFB5}"/>
              </a:ext>
            </a:extLst>
          </p:cNvPr>
          <p:cNvSpPr/>
          <p:nvPr/>
        </p:nvSpPr>
        <p:spPr>
          <a:xfrm>
            <a:off x="2708787" y="5795912"/>
            <a:ext cx="3757100"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系统功能模块</a:t>
            </a:r>
          </a:p>
        </p:txBody>
      </p:sp>
    </p:spTree>
    <p:extLst>
      <p:ext uri="{BB962C8B-B14F-4D97-AF65-F5344CB8AC3E}">
        <p14:creationId xmlns:p14="http://schemas.microsoft.com/office/powerpoint/2010/main" val="731563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AFC12F-58F2-A35F-C650-9100E9E25C77}"/>
              </a:ext>
            </a:extLst>
          </p:cNvPr>
          <p:cNvSpPr>
            <a:spLocks noGrp="1"/>
          </p:cNvSpPr>
          <p:nvPr>
            <p:ph type="title"/>
          </p:nvPr>
        </p:nvSpPr>
        <p:spPr/>
        <p:txBody>
          <a:bodyPr/>
          <a:lstStyle/>
          <a:p>
            <a:r>
              <a:rPr lang="en-US" altLang="zh-CN" dirty="0"/>
              <a:t>4  </a:t>
            </a:r>
            <a:r>
              <a:rPr lang="zh-CN" altLang="en-US" dirty="0"/>
              <a:t>原型系统设计与实现</a:t>
            </a:r>
          </a:p>
        </p:txBody>
      </p:sp>
      <p:sp>
        <p:nvSpPr>
          <p:cNvPr id="3" name="Rectangle 2">
            <a:extLst>
              <a:ext uri="{FF2B5EF4-FFF2-40B4-BE49-F238E27FC236}">
                <a16:creationId xmlns:a16="http://schemas.microsoft.com/office/drawing/2014/main" id="{DF8E8394-2F13-E0DD-E338-09EA7E20BB55}"/>
              </a:ext>
            </a:extLst>
          </p:cNvPr>
          <p:cNvSpPr>
            <a:spLocks noChangeArrowheads="1"/>
          </p:cNvSpPr>
          <p:nvPr/>
        </p:nvSpPr>
        <p:spPr bwMode="auto">
          <a:xfrm>
            <a:off x="212651" y="173665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a:extLst>
              <a:ext uri="{FF2B5EF4-FFF2-40B4-BE49-F238E27FC236}">
                <a16:creationId xmlns:a16="http://schemas.microsoft.com/office/drawing/2014/main" id="{05C509A7-838A-C63A-04EB-092C48B27E02}"/>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A5468A5B-AD01-2652-223A-F4A88EEC3132}"/>
              </a:ext>
            </a:extLst>
          </p:cNvPr>
          <p:cNvPicPr>
            <a:picLocks noChangeAspect="1"/>
          </p:cNvPicPr>
          <p:nvPr/>
        </p:nvPicPr>
        <p:blipFill rotWithShape="1">
          <a:blip r:embed="rId2"/>
          <a:srcRect t="1302"/>
          <a:stretch/>
        </p:blipFill>
        <p:spPr bwMode="auto">
          <a:xfrm>
            <a:off x="361459" y="1599505"/>
            <a:ext cx="4017418" cy="1896165"/>
          </a:xfrm>
          <a:prstGeom prst="rect">
            <a:avLst/>
          </a:prstGeom>
          <a:ln>
            <a:noFill/>
          </a:ln>
          <a:extLst>
            <a:ext uri="{53640926-AAD7-44D8-BBD7-CCE9431645EC}">
              <a14:shadowObscured xmlns:a14="http://schemas.microsoft.com/office/drawing/2010/main"/>
            </a:ext>
          </a:extLst>
        </p:spPr>
      </p:pic>
      <p:pic>
        <p:nvPicPr>
          <p:cNvPr id="9" name="图片 8">
            <a:extLst>
              <a:ext uri="{FF2B5EF4-FFF2-40B4-BE49-F238E27FC236}">
                <a16:creationId xmlns:a16="http://schemas.microsoft.com/office/drawing/2014/main" id="{9D9EC8AD-13AA-08B9-DAFF-B03895CF5BAA}"/>
              </a:ext>
            </a:extLst>
          </p:cNvPr>
          <p:cNvPicPr>
            <a:picLocks noChangeAspect="1"/>
          </p:cNvPicPr>
          <p:nvPr/>
        </p:nvPicPr>
        <p:blipFill rotWithShape="1">
          <a:blip r:embed="rId3"/>
          <a:srcRect t="1772" b="765"/>
          <a:stretch/>
        </p:blipFill>
        <p:spPr bwMode="auto">
          <a:xfrm>
            <a:off x="4572001" y="1599505"/>
            <a:ext cx="4124486" cy="1898110"/>
          </a:xfrm>
          <a:prstGeom prst="rect">
            <a:avLst/>
          </a:prstGeom>
          <a:ln>
            <a:noFill/>
          </a:ln>
          <a:extLst>
            <a:ext uri="{53640926-AAD7-44D8-BBD7-CCE9431645EC}">
              <a14:shadowObscured xmlns:a14="http://schemas.microsoft.com/office/drawing/2010/main"/>
            </a:ext>
          </a:extLst>
        </p:spPr>
      </p:pic>
      <p:pic>
        <p:nvPicPr>
          <p:cNvPr id="10" name="图片 9">
            <a:extLst>
              <a:ext uri="{FF2B5EF4-FFF2-40B4-BE49-F238E27FC236}">
                <a16:creationId xmlns:a16="http://schemas.microsoft.com/office/drawing/2014/main" id="{CD71EA80-15F3-2496-1186-281FB01FF404}"/>
              </a:ext>
            </a:extLst>
          </p:cNvPr>
          <p:cNvPicPr>
            <a:picLocks noChangeAspect="1"/>
          </p:cNvPicPr>
          <p:nvPr/>
        </p:nvPicPr>
        <p:blipFill rotWithShape="1">
          <a:blip r:embed="rId4"/>
          <a:srcRect t="1803"/>
          <a:stretch/>
        </p:blipFill>
        <p:spPr bwMode="auto">
          <a:xfrm>
            <a:off x="2171600" y="3810550"/>
            <a:ext cx="4572000" cy="1784589"/>
          </a:xfrm>
          <a:prstGeom prst="rect">
            <a:avLst/>
          </a:prstGeom>
          <a:ln>
            <a:noFill/>
          </a:ln>
          <a:extLst>
            <a:ext uri="{53640926-AAD7-44D8-BBD7-CCE9431645EC}">
              <a14:shadowObscured xmlns:a14="http://schemas.microsoft.com/office/drawing/2010/main"/>
            </a:ext>
          </a:extLst>
        </p:spPr>
      </p:pic>
      <p:sp>
        <p:nvSpPr>
          <p:cNvPr id="7" name="Rectangle 1">
            <a:extLst>
              <a:ext uri="{FF2B5EF4-FFF2-40B4-BE49-F238E27FC236}">
                <a16:creationId xmlns:a16="http://schemas.microsoft.com/office/drawing/2014/main" id="{47ED578A-3E31-C12C-9834-43DB1F8E9015}"/>
              </a:ext>
            </a:extLst>
          </p:cNvPr>
          <p:cNvSpPr>
            <a:spLocks noChangeArrowheads="1"/>
          </p:cNvSpPr>
          <p:nvPr/>
        </p:nvSpPr>
        <p:spPr bwMode="auto">
          <a:xfrm>
            <a:off x="703124" y="963819"/>
            <a:ext cx="681191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just" eaLnBrk="0" hangingPunct="0"/>
            <a:r>
              <a:rPr lang="zh-CN" altLang="en-US" sz="1600" dirty="0">
                <a:solidFill>
                  <a:schemeClr val="tx1">
                    <a:lumMod val="75000"/>
                    <a:lumOff val="25000"/>
                  </a:schemeClr>
                </a:solidFill>
                <a:latin typeface="+mj-ea"/>
                <a:ea typeface="+mj-ea"/>
              </a:rPr>
              <a:t>系统参数设置节和车辆用户管理界面</a:t>
            </a:r>
          </a:p>
        </p:txBody>
      </p:sp>
      <p:sp>
        <p:nvSpPr>
          <p:cNvPr id="8" name="Freeform 115">
            <a:extLst>
              <a:ext uri="{FF2B5EF4-FFF2-40B4-BE49-F238E27FC236}">
                <a16:creationId xmlns:a16="http://schemas.microsoft.com/office/drawing/2014/main" id="{A58A3497-4A44-29BC-CB0B-B1F02F0E4E7F}"/>
              </a:ext>
            </a:extLst>
          </p:cNvPr>
          <p:cNvSpPr/>
          <p:nvPr/>
        </p:nvSpPr>
        <p:spPr bwMode="auto">
          <a:xfrm>
            <a:off x="555602" y="1046967"/>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Tree>
    <p:extLst>
      <p:ext uri="{BB962C8B-B14F-4D97-AF65-F5344CB8AC3E}">
        <p14:creationId xmlns:p14="http://schemas.microsoft.com/office/powerpoint/2010/main" val="2355331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AFC12F-58F2-A35F-C650-9100E9E25C77}"/>
              </a:ext>
            </a:extLst>
          </p:cNvPr>
          <p:cNvSpPr>
            <a:spLocks noGrp="1"/>
          </p:cNvSpPr>
          <p:nvPr>
            <p:ph type="title"/>
          </p:nvPr>
        </p:nvSpPr>
        <p:spPr/>
        <p:txBody>
          <a:bodyPr/>
          <a:lstStyle/>
          <a:p>
            <a:r>
              <a:rPr lang="en-US" altLang="zh-CN" dirty="0"/>
              <a:t>4  </a:t>
            </a:r>
            <a:r>
              <a:rPr lang="zh-CN" altLang="en-US" dirty="0"/>
              <a:t>原型系统设计与实现</a:t>
            </a:r>
          </a:p>
        </p:txBody>
      </p:sp>
      <p:sp>
        <p:nvSpPr>
          <p:cNvPr id="3" name="Rectangle 2">
            <a:extLst>
              <a:ext uri="{FF2B5EF4-FFF2-40B4-BE49-F238E27FC236}">
                <a16:creationId xmlns:a16="http://schemas.microsoft.com/office/drawing/2014/main" id="{DF8E8394-2F13-E0DD-E338-09EA7E20BB55}"/>
              </a:ext>
            </a:extLst>
          </p:cNvPr>
          <p:cNvSpPr>
            <a:spLocks noChangeArrowheads="1"/>
          </p:cNvSpPr>
          <p:nvPr/>
        </p:nvSpPr>
        <p:spPr bwMode="auto">
          <a:xfrm>
            <a:off x="212651" y="173665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a:extLst>
              <a:ext uri="{FF2B5EF4-FFF2-40B4-BE49-F238E27FC236}">
                <a16:creationId xmlns:a16="http://schemas.microsoft.com/office/drawing/2014/main" id="{05C509A7-838A-C63A-04EB-092C48B27E02}"/>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CC946D0D-3BD4-67B0-DFF2-85086393DC1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348"/>
          <a:stretch/>
        </p:blipFill>
        <p:spPr bwMode="auto">
          <a:xfrm>
            <a:off x="1926980" y="1555436"/>
            <a:ext cx="4747978" cy="2163143"/>
          </a:xfrm>
          <a:prstGeom prst="rect">
            <a:avLst/>
          </a:prstGeom>
          <a:noFill/>
          <a:ln>
            <a:noFill/>
          </a:ln>
          <a:extLst>
            <a:ext uri="{53640926-AAD7-44D8-BBD7-CCE9431645EC}">
              <a14:shadowObscured xmlns:a14="http://schemas.microsoft.com/office/drawing/2010/main"/>
            </a:ext>
          </a:extLst>
        </p:spPr>
      </p:pic>
      <p:pic>
        <p:nvPicPr>
          <p:cNvPr id="9" name="图片 8">
            <a:extLst>
              <a:ext uri="{FF2B5EF4-FFF2-40B4-BE49-F238E27FC236}">
                <a16:creationId xmlns:a16="http://schemas.microsoft.com/office/drawing/2014/main" id="{DA0946AF-CBBD-128B-42F4-C2F6CC4A008B}"/>
              </a:ext>
            </a:extLst>
          </p:cNvPr>
          <p:cNvPicPr>
            <a:picLocks noChangeAspect="1"/>
          </p:cNvPicPr>
          <p:nvPr/>
        </p:nvPicPr>
        <p:blipFill>
          <a:blip r:embed="rId3"/>
          <a:stretch>
            <a:fillRect/>
          </a:stretch>
        </p:blipFill>
        <p:spPr>
          <a:xfrm>
            <a:off x="1926980" y="4089526"/>
            <a:ext cx="4686019" cy="2044419"/>
          </a:xfrm>
          <a:prstGeom prst="rect">
            <a:avLst/>
          </a:prstGeom>
        </p:spPr>
      </p:pic>
      <p:sp>
        <p:nvSpPr>
          <p:cNvPr id="7" name="Rectangle 1">
            <a:extLst>
              <a:ext uri="{FF2B5EF4-FFF2-40B4-BE49-F238E27FC236}">
                <a16:creationId xmlns:a16="http://schemas.microsoft.com/office/drawing/2014/main" id="{25F7E28A-8754-B823-4299-8F60E1AE4228}"/>
              </a:ext>
            </a:extLst>
          </p:cNvPr>
          <p:cNvSpPr>
            <a:spLocks noChangeArrowheads="1"/>
          </p:cNvSpPr>
          <p:nvPr/>
        </p:nvSpPr>
        <p:spPr bwMode="auto">
          <a:xfrm>
            <a:off x="703124" y="963819"/>
            <a:ext cx="681191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just" eaLnBrk="0" hangingPunct="0"/>
            <a:r>
              <a:rPr lang="zh-CN" altLang="en-US" sz="1600" dirty="0">
                <a:solidFill>
                  <a:schemeClr val="tx1">
                    <a:lumMod val="75000"/>
                    <a:lumOff val="25000"/>
                  </a:schemeClr>
                </a:solidFill>
                <a:latin typeface="+mj-ea"/>
                <a:ea typeface="+mj-ea"/>
              </a:rPr>
              <a:t>消息身份认证界面及认证结果</a:t>
            </a:r>
          </a:p>
        </p:txBody>
      </p:sp>
      <p:sp>
        <p:nvSpPr>
          <p:cNvPr id="8" name="Freeform 115">
            <a:extLst>
              <a:ext uri="{FF2B5EF4-FFF2-40B4-BE49-F238E27FC236}">
                <a16:creationId xmlns:a16="http://schemas.microsoft.com/office/drawing/2014/main" id="{32231167-E438-3C51-1AAE-357072E4938A}"/>
              </a:ext>
            </a:extLst>
          </p:cNvPr>
          <p:cNvSpPr/>
          <p:nvPr/>
        </p:nvSpPr>
        <p:spPr bwMode="auto">
          <a:xfrm>
            <a:off x="555602" y="1046967"/>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Tree>
    <p:extLst>
      <p:ext uri="{BB962C8B-B14F-4D97-AF65-F5344CB8AC3E}">
        <p14:creationId xmlns:p14="http://schemas.microsoft.com/office/powerpoint/2010/main" val="3439037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AFC12F-58F2-A35F-C650-9100E9E25C77}"/>
              </a:ext>
            </a:extLst>
          </p:cNvPr>
          <p:cNvSpPr>
            <a:spLocks noGrp="1"/>
          </p:cNvSpPr>
          <p:nvPr>
            <p:ph type="title"/>
          </p:nvPr>
        </p:nvSpPr>
        <p:spPr/>
        <p:txBody>
          <a:bodyPr/>
          <a:lstStyle/>
          <a:p>
            <a:r>
              <a:rPr lang="en-US" altLang="zh-CN" dirty="0"/>
              <a:t>4  </a:t>
            </a:r>
            <a:r>
              <a:rPr lang="zh-CN" altLang="en-US" dirty="0"/>
              <a:t>原型系统设计与实现</a:t>
            </a:r>
          </a:p>
        </p:txBody>
      </p:sp>
      <p:sp>
        <p:nvSpPr>
          <p:cNvPr id="3" name="Rectangle 2">
            <a:extLst>
              <a:ext uri="{FF2B5EF4-FFF2-40B4-BE49-F238E27FC236}">
                <a16:creationId xmlns:a16="http://schemas.microsoft.com/office/drawing/2014/main" id="{DF8E8394-2F13-E0DD-E338-09EA7E20BB55}"/>
              </a:ext>
            </a:extLst>
          </p:cNvPr>
          <p:cNvSpPr>
            <a:spLocks noChangeArrowheads="1"/>
          </p:cNvSpPr>
          <p:nvPr/>
        </p:nvSpPr>
        <p:spPr bwMode="auto">
          <a:xfrm>
            <a:off x="212651" y="173665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a:extLst>
              <a:ext uri="{FF2B5EF4-FFF2-40B4-BE49-F238E27FC236}">
                <a16:creationId xmlns:a16="http://schemas.microsoft.com/office/drawing/2014/main" id="{05C509A7-838A-C63A-04EB-092C48B27E02}"/>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7" name="图片 6">
            <a:extLst>
              <a:ext uri="{FF2B5EF4-FFF2-40B4-BE49-F238E27FC236}">
                <a16:creationId xmlns:a16="http://schemas.microsoft.com/office/drawing/2014/main" id="{4BA0FA40-96AB-B736-0D27-EF5330CC687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636"/>
          <a:stretch/>
        </p:blipFill>
        <p:spPr bwMode="auto">
          <a:xfrm>
            <a:off x="2095111" y="1569181"/>
            <a:ext cx="4268847" cy="1997562"/>
          </a:xfrm>
          <a:prstGeom prst="rect">
            <a:avLst/>
          </a:prstGeom>
          <a:noFill/>
          <a:ln>
            <a:noFill/>
          </a:ln>
          <a:extLst>
            <a:ext uri="{53640926-AAD7-44D8-BBD7-CCE9431645EC}">
              <a14:shadowObscured xmlns:a14="http://schemas.microsoft.com/office/drawing/2010/main"/>
            </a:ext>
          </a:extLst>
        </p:spPr>
      </p:pic>
      <p:pic>
        <p:nvPicPr>
          <p:cNvPr id="8" name="图片 7">
            <a:extLst>
              <a:ext uri="{FF2B5EF4-FFF2-40B4-BE49-F238E27FC236}">
                <a16:creationId xmlns:a16="http://schemas.microsoft.com/office/drawing/2014/main" id="{CD587C3C-C68E-0780-7B19-ED6EF4C1990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335" b="-1"/>
          <a:stretch/>
        </p:blipFill>
        <p:spPr bwMode="auto">
          <a:xfrm>
            <a:off x="267826" y="3838287"/>
            <a:ext cx="4243607" cy="1952288"/>
          </a:xfrm>
          <a:prstGeom prst="rect">
            <a:avLst/>
          </a:prstGeom>
          <a:noFill/>
          <a:ln>
            <a:noFill/>
          </a:ln>
          <a:extLst>
            <a:ext uri="{53640926-AAD7-44D8-BBD7-CCE9431645EC}">
              <a14:shadowObscured xmlns:a14="http://schemas.microsoft.com/office/drawing/2010/main"/>
            </a:ext>
          </a:extLst>
        </p:spPr>
      </p:pic>
      <p:pic>
        <p:nvPicPr>
          <p:cNvPr id="10" name="图片 9">
            <a:extLst>
              <a:ext uri="{FF2B5EF4-FFF2-40B4-BE49-F238E27FC236}">
                <a16:creationId xmlns:a16="http://schemas.microsoft.com/office/drawing/2014/main" id="{DA1E9548-990D-8BBB-0F0A-862228290E3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108"/>
          <a:stretch/>
        </p:blipFill>
        <p:spPr bwMode="auto">
          <a:xfrm>
            <a:off x="4623689" y="3838286"/>
            <a:ext cx="4196283" cy="1952286"/>
          </a:xfrm>
          <a:prstGeom prst="rect">
            <a:avLst/>
          </a:prstGeom>
          <a:noFill/>
          <a:ln>
            <a:noFill/>
          </a:ln>
          <a:extLst>
            <a:ext uri="{53640926-AAD7-44D8-BBD7-CCE9431645EC}">
              <a14:shadowObscured xmlns:a14="http://schemas.microsoft.com/office/drawing/2010/main"/>
            </a:ext>
          </a:extLst>
        </p:spPr>
      </p:pic>
      <p:sp>
        <p:nvSpPr>
          <p:cNvPr id="6" name="Rectangle 1">
            <a:extLst>
              <a:ext uri="{FF2B5EF4-FFF2-40B4-BE49-F238E27FC236}">
                <a16:creationId xmlns:a16="http://schemas.microsoft.com/office/drawing/2014/main" id="{9A964262-2B0D-1F54-A9DA-736418D33614}"/>
              </a:ext>
            </a:extLst>
          </p:cNvPr>
          <p:cNvSpPr>
            <a:spLocks noChangeArrowheads="1"/>
          </p:cNvSpPr>
          <p:nvPr/>
        </p:nvSpPr>
        <p:spPr bwMode="auto">
          <a:xfrm>
            <a:off x="703124" y="963819"/>
            <a:ext cx="681191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just" eaLnBrk="0" hangingPunct="0"/>
            <a:r>
              <a:rPr lang="zh-CN" altLang="en-US" sz="1600" dirty="0">
                <a:solidFill>
                  <a:schemeClr val="tx1">
                    <a:lumMod val="75000"/>
                    <a:lumOff val="25000"/>
                  </a:schemeClr>
                </a:solidFill>
                <a:latin typeface="+mj-ea"/>
                <a:ea typeface="+mj-ea"/>
              </a:rPr>
              <a:t>车辆信任评估界面及信誉值结果</a:t>
            </a:r>
          </a:p>
        </p:txBody>
      </p:sp>
      <p:sp>
        <p:nvSpPr>
          <p:cNvPr id="9" name="Freeform 115">
            <a:extLst>
              <a:ext uri="{FF2B5EF4-FFF2-40B4-BE49-F238E27FC236}">
                <a16:creationId xmlns:a16="http://schemas.microsoft.com/office/drawing/2014/main" id="{132E8B9E-96AE-ADB0-7B82-6D967AFB267D}"/>
              </a:ext>
            </a:extLst>
          </p:cNvPr>
          <p:cNvSpPr/>
          <p:nvPr/>
        </p:nvSpPr>
        <p:spPr bwMode="auto">
          <a:xfrm>
            <a:off x="555602" y="1046967"/>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Tree>
    <p:extLst>
      <p:ext uri="{BB962C8B-B14F-4D97-AF65-F5344CB8AC3E}">
        <p14:creationId xmlns:p14="http://schemas.microsoft.com/office/powerpoint/2010/main" val="2293292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1" y="0"/>
            <a:ext cx="4368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矩形 46"/>
          <p:cNvSpPr/>
          <p:nvPr/>
        </p:nvSpPr>
        <p:spPr bwMode="auto">
          <a:xfrm rot="5400000" flipV="1">
            <a:off x="1270707" y="-1270708"/>
            <a:ext cx="1827382" cy="43688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371901" y="3861106"/>
            <a:ext cx="1624987" cy="436880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0" y="1070223"/>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4" name="图片 3"/>
          <p:cNvPicPr/>
          <p:nvPr/>
        </p:nvPicPr>
        <p:blipFill>
          <a:blip r:embed="rId3">
            <a:extLst>
              <a:ext uri="{28A0092B-C50C-407E-A947-70E740481C1C}">
                <a14:useLocalDpi xmlns:a14="http://schemas.microsoft.com/office/drawing/2010/main" val="0"/>
              </a:ext>
            </a:extLst>
          </a:blip>
          <a:stretch>
            <a:fillRect/>
          </a:stretch>
        </p:blipFill>
        <p:spPr>
          <a:xfrm>
            <a:off x="-1" y="2024705"/>
            <a:ext cx="5136596" cy="3017750"/>
          </a:xfrm>
          <a:prstGeom prst="rect">
            <a:avLst/>
          </a:prstGeom>
        </p:spPr>
      </p:pic>
      <p:sp>
        <p:nvSpPr>
          <p:cNvPr id="39" name="任意多边形 38"/>
          <p:cNvSpPr/>
          <p:nvPr/>
        </p:nvSpPr>
        <p:spPr>
          <a:xfrm rot="16200000">
            <a:off x="105970"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2269997" y="-16039"/>
            <a:ext cx="6868891"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矩形 71"/>
          <p:cNvSpPr/>
          <p:nvPr/>
        </p:nvSpPr>
        <p:spPr>
          <a:xfrm>
            <a:off x="5628411" y="4156593"/>
            <a:ext cx="316801" cy="316801"/>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3" name="矩形 72"/>
          <p:cNvSpPr/>
          <p:nvPr/>
        </p:nvSpPr>
        <p:spPr>
          <a:xfrm>
            <a:off x="6080091" y="4161104"/>
            <a:ext cx="9028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研究动机</a:t>
            </a:r>
          </a:p>
        </p:txBody>
      </p:sp>
      <p:sp>
        <p:nvSpPr>
          <p:cNvPr id="74" name="矩形 73"/>
          <p:cNvSpPr/>
          <p:nvPr/>
        </p:nvSpPr>
        <p:spPr>
          <a:xfrm>
            <a:off x="5638161" y="4632257"/>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5" name="矩形 74"/>
          <p:cNvSpPr/>
          <p:nvPr/>
        </p:nvSpPr>
        <p:spPr>
          <a:xfrm>
            <a:off x="6099591" y="4640539"/>
            <a:ext cx="1980029"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群组车辆信任评估方法</a:t>
            </a:r>
          </a:p>
        </p:txBody>
      </p:sp>
      <p:sp>
        <p:nvSpPr>
          <p:cNvPr id="76" name="矩形 75"/>
          <p:cNvSpPr/>
          <p:nvPr/>
        </p:nvSpPr>
        <p:spPr>
          <a:xfrm>
            <a:off x="5628411" y="5120657"/>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7" name="矩形 76"/>
          <p:cNvSpPr/>
          <p:nvPr/>
        </p:nvSpPr>
        <p:spPr>
          <a:xfrm>
            <a:off x="6080091" y="5129681"/>
            <a:ext cx="1980029"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条件隐私保护认证方法</a:t>
            </a:r>
          </a:p>
        </p:txBody>
      </p:sp>
      <p:sp>
        <p:nvSpPr>
          <p:cNvPr id="24" name="文本框 23"/>
          <p:cNvSpPr txBox="1"/>
          <p:nvPr/>
        </p:nvSpPr>
        <p:spPr>
          <a:xfrm>
            <a:off x="6416393" y="2888205"/>
            <a:ext cx="1010213" cy="523220"/>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en-US" altLang="zh-CN" dirty="0">
                <a:sym typeface="微软雅黑" panose="020B0503020204020204" pitchFamily="34" charset="-122"/>
              </a:rPr>
              <a:t> </a:t>
            </a:r>
            <a:r>
              <a:rPr lang="zh-CN" altLang="en-US" dirty="0">
                <a:sym typeface="微软雅黑" panose="020B0503020204020204" pitchFamily="34" charset="-122"/>
              </a:rPr>
              <a:t>目录</a:t>
            </a:r>
            <a:endParaRPr lang="en-US" altLang="zh-CN" dirty="0">
              <a:sym typeface="微软雅黑" panose="020B0503020204020204" pitchFamily="34" charset="-122"/>
            </a:endParaRPr>
          </a:p>
        </p:txBody>
      </p:sp>
      <p:pic>
        <p:nvPicPr>
          <p:cNvPr id="6" name="图片 5"/>
          <p:cNvPicPr/>
          <p:nvPr/>
        </p:nvPicPr>
        <p:blipFill>
          <a:blip r:embed="rId4" cstate="print">
            <a:extLst>
              <a:ext uri="{28A0092B-C50C-407E-A947-70E740481C1C}">
                <a14:useLocalDpi xmlns:a14="http://schemas.microsoft.com/office/drawing/2010/main" val="0"/>
              </a:ext>
            </a:extLst>
          </a:blip>
          <a:stretch>
            <a:fillRect/>
          </a:stretch>
        </p:blipFill>
        <p:spPr>
          <a:xfrm>
            <a:off x="6223000" y="825500"/>
            <a:ext cx="1397000" cy="1397000"/>
          </a:xfrm>
          <a:prstGeom prst="rect">
            <a:avLst/>
          </a:prstGeom>
        </p:spPr>
      </p:pic>
      <p:sp>
        <p:nvSpPr>
          <p:cNvPr id="22" name="矩形 21"/>
          <p:cNvSpPr/>
          <p:nvPr/>
        </p:nvSpPr>
        <p:spPr>
          <a:xfrm>
            <a:off x="5628411" y="5615669"/>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矩形 22"/>
          <p:cNvSpPr/>
          <p:nvPr/>
        </p:nvSpPr>
        <p:spPr>
          <a:xfrm>
            <a:off x="6085731" y="5624693"/>
            <a:ext cx="180049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原型系统设计与实现</a:t>
            </a:r>
          </a:p>
        </p:txBody>
      </p:sp>
      <p:sp>
        <p:nvSpPr>
          <p:cNvPr id="3" name="矩形 2">
            <a:extLst>
              <a:ext uri="{FF2B5EF4-FFF2-40B4-BE49-F238E27FC236}">
                <a16:creationId xmlns:a16="http://schemas.microsoft.com/office/drawing/2014/main" id="{338CE56D-E386-36BF-50B7-BAD86E1CFC17}"/>
              </a:ext>
            </a:extLst>
          </p:cNvPr>
          <p:cNvSpPr/>
          <p:nvPr/>
        </p:nvSpPr>
        <p:spPr>
          <a:xfrm>
            <a:off x="5628406" y="6109660"/>
            <a:ext cx="316801" cy="316801"/>
          </a:xfrm>
          <a:prstGeom prst="rect">
            <a:avLst/>
          </a:prstGeom>
          <a:solidFill>
            <a:srgbClr val="233E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4">
            <a:extLst>
              <a:ext uri="{FF2B5EF4-FFF2-40B4-BE49-F238E27FC236}">
                <a16:creationId xmlns:a16="http://schemas.microsoft.com/office/drawing/2014/main" id="{D5983761-A91E-F2E3-A048-0EC9839689AD}"/>
              </a:ext>
            </a:extLst>
          </p:cNvPr>
          <p:cNvSpPr/>
          <p:nvPr/>
        </p:nvSpPr>
        <p:spPr>
          <a:xfrm>
            <a:off x="6085731" y="6123197"/>
            <a:ext cx="1082348"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总结与展望</a:t>
            </a:r>
          </a:p>
        </p:txBody>
      </p:sp>
    </p:spTree>
    <p:extLst>
      <p:ext uri="{BB962C8B-B14F-4D97-AF65-F5344CB8AC3E}">
        <p14:creationId xmlns:p14="http://schemas.microsoft.com/office/powerpoint/2010/main" val="738777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出品 26"/>
          <p:cNvSpPr/>
          <p:nvPr/>
        </p:nvSpPr>
        <p:spPr>
          <a:xfrm rot="1906325">
            <a:off x="4052888" y="1989773"/>
            <a:ext cx="897731" cy="2959894"/>
          </a:xfrm>
          <a:prstGeom prst="ellipse">
            <a:avLst/>
          </a:prstGeom>
          <a:noFill/>
          <a:ln w="952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800">
              <a:cs typeface="+mn-ea"/>
              <a:sym typeface="+mn-lt"/>
            </a:endParaRPr>
          </a:p>
        </p:txBody>
      </p:sp>
      <p:sp>
        <p:nvSpPr>
          <p:cNvPr id="28" name="出品 27"/>
          <p:cNvSpPr/>
          <p:nvPr/>
        </p:nvSpPr>
        <p:spPr>
          <a:xfrm rot="19526860">
            <a:off x="4091940" y="2033588"/>
            <a:ext cx="898684" cy="2959894"/>
          </a:xfrm>
          <a:prstGeom prst="ellipse">
            <a:avLst/>
          </a:prstGeom>
          <a:noFill/>
          <a:ln w="952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800">
              <a:cs typeface="+mn-ea"/>
              <a:sym typeface="+mn-lt"/>
            </a:endParaRPr>
          </a:p>
        </p:txBody>
      </p:sp>
      <p:sp>
        <p:nvSpPr>
          <p:cNvPr id="29" name="出品 28"/>
          <p:cNvSpPr/>
          <p:nvPr/>
        </p:nvSpPr>
        <p:spPr>
          <a:xfrm rot="16200000">
            <a:off x="4023837" y="2014061"/>
            <a:ext cx="882491" cy="2928938"/>
          </a:xfrm>
          <a:prstGeom prst="ellipse">
            <a:avLst/>
          </a:prstGeom>
          <a:noFill/>
          <a:ln w="952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800">
              <a:cs typeface="+mn-ea"/>
              <a:sym typeface="+mn-lt"/>
            </a:endParaRPr>
          </a:p>
        </p:txBody>
      </p:sp>
      <p:sp>
        <p:nvSpPr>
          <p:cNvPr id="8" name="出品 7"/>
          <p:cNvSpPr/>
          <p:nvPr/>
        </p:nvSpPr>
        <p:spPr>
          <a:xfrm>
            <a:off x="5293995" y="2627115"/>
            <a:ext cx="142875" cy="142875"/>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800">
              <a:cs typeface="+mn-ea"/>
              <a:sym typeface="+mn-lt"/>
            </a:endParaRPr>
          </a:p>
        </p:txBody>
      </p:sp>
      <p:sp>
        <p:nvSpPr>
          <p:cNvPr id="9" name="出品 8"/>
          <p:cNvSpPr/>
          <p:nvPr/>
        </p:nvSpPr>
        <p:spPr>
          <a:xfrm>
            <a:off x="5365433" y="4275535"/>
            <a:ext cx="142875" cy="142875"/>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800">
              <a:cs typeface="+mn-ea"/>
              <a:sym typeface="+mn-lt"/>
            </a:endParaRPr>
          </a:p>
        </p:txBody>
      </p:sp>
      <p:sp>
        <p:nvSpPr>
          <p:cNvPr id="10" name="出品 9"/>
          <p:cNvSpPr/>
          <p:nvPr/>
        </p:nvSpPr>
        <p:spPr>
          <a:xfrm>
            <a:off x="3202781" y="3654029"/>
            <a:ext cx="142875" cy="142875"/>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800">
              <a:cs typeface="+mn-ea"/>
              <a:sym typeface="+mn-lt"/>
            </a:endParaRPr>
          </a:p>
        </p:txBody>
      </p:sp>
      <p:grpSp>
        <p:nvGrpSpPr>
          <p:cNvPr id="17" name="出品 16"/>
          <p:cNvGrpSpPr/>
          <p:nvPr/>
        </p:nvGrpSpPr>
        <p:grpSpPr bwMode="auto">
          <a:xfrm>
            <a:off x="6121244" y="1467187"/>
            <a:ext cx="428625" cy="321469"/>
            <a:chOff x="3000364" y="642924"/>
            <a:chExt cx="428628" cy="321471"/>
          </a:xfrm>
        </p:grpSpPr>
        <p:sp>
          <p:nvSpPr>
            <p:cNvPr id="25" name="等腰三角形 24"/>
            <p:cNvSpPr/>
            <p:nvPr/>
          </p:nvSpPr>
          <p:spPr>
            <a:xfrm rot="5400000">
              <a:off x="3125380" y="660784"/>
              <a:ext cx="321471" cy="285752"/>
            </a:xfrm>
            <a:prstGeom prst="triangle">
              <a:avLst/>
            </a:prstGeom>
            <a:solidFill>
              <a:schemeClr val="accent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800">
                <a:cs typeface="+mn-ea"/>
                <a:sym typeface="+mn-lt"/>
              </a:endParaRPr>
            </a:p>
          </p:txBody>
        </p:sp>
        <p:sp>
          <p:nvSpPr>
            <p:cNvPr id="26" name="等腰三角形 25"/>
            <p:cNvSpPr/>
            <p:nvPr/>
          </p:nvSpPr>
          <p:spPr>
            <a:xfrm rot="5400000">
              <a:off x="2982504" y="696503"/>
              <a:ext cx="250033" cy="214314"/>
            </a:xfrm>
            <a:prstGeom prst="triangle">
              <a:avLst/>
            </a:prstGeom>
            <a:solidFill>
              <a:schemeClr val="accent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800">
                <a:cs typeface="+mn-ea"/>
                <a:sym typeface="+mn-lt"/>
              </a:endParaRPr>
            </a:p>
          </p:txBody>
        </p:sp>
      </p:grpSp>
      <p:grpSp>
        <p:nvGrpSpPr>
          <p:cNvPr id="18" name="出品 17"/>
          <p:cNvGrpSpPr/>
          <p:nvPr/>
        </p:nvGrpSpPr>
        <p:grpSpPr bwMode="auto">
          <a:xfrm>
            <a:off x="520061" y="3473383"/>
            <a:ext cx="428625" cy="321469"/>
            <a:chOff x="3000364" y="642924"/>
            <a:chExt cx="428628" cy="321471"/>
          </a:xfrm>
        </p:grpSpPr>
        <p:sp>
          <p:nvSpPr>
            <p:cNvPr id="23" name="等腰三角形 22"/>
            <p:cNvSpPr/>
            <p:nvPr/>
          </p:nvSpPr>
          <p:spPr>
            <a:xfrm rot="5400000">
              <a:off x="3125380" y="660784"/>
              <a:ext cx="321471" cy="285752"/>
            </a:xfrm>
            <a:prstGeom prst="triangle">
              <a:avLst/>
            </a:prstGeom>
            <a:solidFill>
              <a:schemeClr val="accent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800">
                <a:cs typeface="+mn-ea"/>
                <a:sym typeface="+mn-lt"/>
              </a:endParaRPr>
            </a:p>
          </p:txBody>
        </p:sp>
        <p:sp>
          <p:nvSpPr>
            <p:cNvPr id="24" name="等腰三角形 23"/>
            <p:cNvSpPr/>
            <p:nvPr/>
          </p:nvSpPr>
          <p:spPr>
            <a:xfrm rot="5400000">
              <a:off x="2982504" y="696503"/>
              <a:ext cx="250033" cy="214314"/>
            </a:xfrm>
            <a:prstGeom prst="triangle">
              <a:avLst/>
            </a:prstGeom>
            <a:solidFill>
              <a:schemeClr val="accent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800">
                <a:cs typeface="+mn-ea"/>
                <a:sym typeface="+mn-lt"/>
              </a:endParaRPr>
            </a:p>
          </p:txBody>
        </p:sp>
      </p:grpSp>
      <p:grpSp>
        <p:nvGrpSpPr>
          <p:cNvPr id="19" name="出品 18"/>
          <p:cNvGrpSpPr/>
          <p:nvPr/>
        </p:nvGrpSpPr>
        <p:grpSpPr bwMode="auto">
          <a:xfrm>
            <a:off x="5759985" y="4004184"/>
            <a:ext cx="428625" cy="321469"/>
            <a:chOff x="3000364" y="642924"/>
            <a:chExt cx="428628" cy="321471"/>
          </a:xfrm>
        </p:grpSpPr>
        <p:sp>
          <p:nvSpPr>
            <p:cNvPr id="21" name="等腰三角形 20"/>
            <p:cNvSpPr/>
            <p:nvPr/>
          </p:nvSpPr>
          <p:spPr>
            <a:xfrm rot="5400000">
              <a:off x="3125380" y="660784"/>
              <a:ext cx="321471" cy="285752"/>
            </a:xfrm>
            <a:prstGeom prst="triangle">
              <a:avLst/>
            </a:prstGeom>
            <a:solidFill>
              <a:schemeClr val="accent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800">
                <a:cs typeface="+mn-ea"/>
                <a:sym typeface="+mn-lt"/>
              </a:endParaRPr>
            </a:p>
          </p:txBody>
        </p:sp>
        <p:sp>
          <p:nvSpPr>
            <p:cNvPr id="22" name="等腰三角形 21"/>
            <p:cNvSpPr/>
            <p:nvPr/>
          </p:nvSpPr>
          <p:spPr>
            <a:xfrm rot="5400000">
              <a:off x="2982504" y="696503"/>
              <a:ext cx="250033" cy="214314"/>
            </a:xfrm>
            <a:prstGeom prst="triangle">
              <a:avLst/>
            </a:prstGeom>
            <a:solidFill>
              <a:schemeClr val="accent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800">
                <a:cs typeface="+mn-ea"/>
                <a:sym typeface="+mn-lt"/>
              </a:endParaRPr>
            </a:p>
          </p:txBody>
        </p:sp>
      </p:grpSp>
      <p:sp>
        <p:nvSpPr>
          <p:cNvPr id="32" name="出品 31"/>
          <p:cNvSpPr txBox="1"/>
          <p:nvPr/>
        </p:nvSpPr>
        <p:spPr>
          <a:xfrm>
            <a:off x="6081951" y="2077492"/>
            <a:ext cx="2543901" cy="1600438"/>
          </a:xfrm>
          <a:prstGeom prst="rect">
            <a:avLst/>
          </a:prstGeom>
          <a:noFill/>
        </p:spPr>
        <p:txBody>
          <a:bodyPr wrap="square" rtlCol="0">
            <a:spAutoFit/>
          </a:bodyPr>
          <a:lstStyle/>
          <a:p>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mn-lt"/>
              </a:rPr>
              <a:t>本文引入边缘计算，设计了分布式信任评估框架，由群组内车间信任评估、群组间车辆信任评估和车辆全局信誉评估三部分组成，可有效抵御恶意毁谤攻击和开关攻击</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sym typeface="+mn-lt"/>
              </a:rPr>
              <a:t>,</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mn-lt"/>
              </a:rPr>
              <a:t>具有较高的准确率。</a:t>
            </a:r>
          </a:p>
        </p:txBody>
      </p:sp>
      <p:sp>
        <p:nvSpPr>
          <p:cNvPr id="33" name="出品 32"/>
          <p:cNvSpPr txBox="1"/>
          <p:nvPr/>
        </p:nvSpPr>
        <p:spPr>
          <a:xfrm>
            <a:off x="6534987" y="1315575"/>
            <a:ext cx="1726776" cy="584775"/>
          </a:xfrm>
          <a:prstGeom prst="rect">
            <a:avLst/>
          </a:prstGeom>
          <a:noFill/>
        </p:spPr>
        <p:txBody>
          <a:bodyPr wrap="square" rtlCol="0">
            <a:spAutoFit/>
          </a:bodyPr>
          <a:lstStyle/>
          <a:p>
            <a:r>
              <a:rPr lang="zh-CN" altLang="en-US" sz="1600" b="1" dirty="0">
                <a:solidFill>
                  <a:schemeClr val="accent1">
                    <a:lumMod val="50000"/>
                  </a:schemeClr>
                </a:solidFill>
                <a:cs typeface="+mn-ea"/>
                <a:sym typeface="+mn-lt"/>
              </a:rPr>
              <a:t>面向群组车辆的信誉评估方法</a:t>
            </a:r>
          </a:p>
        </p:txBody>
      </p:sp>
      <p:sp>
        <p:nvSpPr>
          <p:cNvPr id="35" name="出品 34"/>
          <p:cNvSpPr txBox="1"/>
          <p:nvPr/>
        </p:nvSpPr>
        <p:spPr>
          <a:xfrm>
            <a:off x="5671412" y="4591978"/>
            <a:ext cx="2543901" cy="1231106"/>
          </a:xfrm>
          <a:prstGeom prst="rect">
            <a:avLst/>
          </a:prstGeom>
          <a:noFill/>
        </p:spPr>
        <p:txBody>
          <a:bodyPr wrap="square" rtlCol="0">
            <a:spAutoFit/>
          </a:bodyPr>
          <a:lstStyle/>
          <a:p>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mn-lt"/>
              </a:rPr>
              <a:t>本文设计并实现了车辆信任评估与安全认证的原型系统，并验证了原型系统的有效性和可行性。</a:t>
            </a:r>
          </a:p>
          <a:p>
            <a:endParaRPr lang="zh-CN" altLang="en-US" sz="1800" dirty="0">
              <a:cs typeface="+mn-ea"/>
              <a:sym typeface="+mn-lt"/>
            </a:endParaRPr>
          </a:p>
        </p:txBody>
      </p:sp>
      <p:sp>
        <p:nvSpPr>
          <p:cNvPr id="36" name="1"/>
          <p:cNvSpPr txBox="1"/>
          <p:nvPr/>
        </p:nvSpPr>
        <p:spPr>
          <a:xfrm>
            <a:off x="6191319" y="3910909"/>
            <a:ext cx="1504086" cy="584775"/>
          </a:xfrm>
          <a:prstGeom prst="rect">
            <a:avLst/>
          </a:prstGeom>
          <a:noFill/>
        </p:spPr>
        <p:txBody>
          <a:bodyPr wrap="square" rtlCol="0">
            <a:spAutoFit/>
          </a:bodyPr>
          <a:lstStyle/>
          <a:p>
            <a:r>
              <a:rPr lang="zh-CN" altLang="en-US" sz="1600" b="1" dirty="0">
                <a:solidFill>
                  <a:schemeClr val="accent1">
                    <a:lumMod val="50000"/>
                  </a:schemeClr>
                </a:solidFill>
                <a:cs typeface="+mn-ea"/>
                <a:sym typeface="+mn-lt"/>
              </a:rPr>
              <a:t>原型系统设计与实现</a:t>
            </a:r>
          </a:p>
        </p:txBody>
      </p:sp>
      <p:sp>
        <p:nvSpPr>
          <p:cNvPr id="38" name="出品 37"/>
          <p:cNvSpPr txBox="1"/>
          <p:nvPr/>
        </p:nvSpPr>
        <p:spPr>
          <a:xfrm>
            <a:off x="537550" y="4039904"/>
            <a:ext cx="2509463" cy="1877437"/>
          </a:xfrm>
          <a:prstGeom prst="rect">
            <a:avLst/>
          </a:prstGeom>
          <a:noFill/>
        </p:spPr>
        <p:txBody>
          <a:bodyPr wrap="square" rtlCol="0">
            <a:spAutoFit/>
          </a:bodyPr>
          <a:lstStyle/>
          <a:p>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mn-lt"/>
              </a:rPr>
              <a:t>利用所提的车辆信任评估模型，提出了基于可信车辆的条件隐私保护认证方案，有效解决了在认证过程中无法区分已授权的不可信车辆问题</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sym typeface="+mn-lt"/>
              </a:rPr>
              <a:t>,</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mn-lt"/>
              </a:rPr>
              <a:t>满足各项安全需求的同时，具有较低的计算和通信开销。</a:t>
            </a:r>
          </a:p>
          <a:p>
            <a:endParaRPr lang="zh-CN" altLang="en-US" sz="1800" dirty="0">
              <a:cs typeface="+mn-ea"/>
              <a:sym typeface="+mn-lt"/>
            </a:endParaRPr>
          </a:p>
        </p:txBody>
      </p:sp>
      <p:sp>
        <p:nvSpPr>
          <p:cNvPr id="39" name="出品 38"/>
          <p:cNvSpPr txBox="1"/>
          <p:nvPr/>
        </p:nvSpPr>
        <p:spPr>
          <a:xfrm>
            <a:off x="933639" y="3335001"/>
            <a:ext cx="1828552" cy="584775"/>
          </a:xfrm>
          <a:prstGeom prst="rect">
            <a:avLst/>
          </a:prstGeom>
          <a:noFill/>
        </p:spPr>
        <p:txBody>
          <a:bodyPr wrap="square" rtlCol="0">
            <a:spAutoFit/>
          </a:bodyPr>
          <a:lstStyle/>
          <a:p>
            <a:r>
              <a:rPr lang="zh-CN" altLang="en-US" sz="1600" b="1" dirty="0">
                <a:solidFill>
                  <a:schemeClr val="accent1">
                    <a:lumMod val="50000"/>
                  </a:schemeClr>
                </a:solidFill>
                <a:cs typeface="+mn-ea"/>
                <a:sym typeface="+mn-lt"/>
              </a:rPr>
              <a:t>基于可信协作车辆的安全认证方法</a:t>
            </a:r>
          </a:p>
        </p:txBody>
      </p:sp>
      <p:sp>
        <p:nvSpPr>
          <p:cNvPr id="2" name="出品 1"/>
          <p:cNvSpPr/>
          <p:nvPr/>
        </p:nvSpPr>
        <p:spPr>
          <a:xfrm>
            <a:off x="4096752" y="3070821"/>
            <a:ext cx="810000" cy="81000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dirty="0">
                <a:solidFill>
                  <a:schemeClr val="accent1">
                    <a:lumMod val="50000"/>
                  </a:schemeClr>
                </a:solidFill>
                <a:cs typeface="+mn-ea"/>
                <a:sym typeface="+mn-lt"/>
              </a:rPr>
              <a:t>总结</a:t>
            </a:r>
          </a:p>
        </p:txBody>
      </p:sp>
      <p:cxnSp>
        <p:nvCxnSpPr>
          <p:cNvPr id="40" name="直接连接符 39"/>
          <p:cNvCxnSpPr>
            <a:cxnSpLocks/>
          </p:cNvCxnSpPr>
          <p:nvPr/>
        </p:nvCxnSpPr>
        <p:spPr>
          <a:xfrm>
            <a:off x="520060" y="3924789"/>
            <a:ext cx="2359823"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6102273" y="1905196"/>
            <a:ext cx="2074760"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5794699" y="4476073"/>
            <a:ext cx="2074760"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3" name="标题 2">
            <a:extLst>
              <a:ext uri="{FF2B5EF4-FFF2-40B4-BE49-F238E27FC236}">
                <a16:creationId xmlns:a16="http://schemas.microsoft.com/office/drawing/2014/main" id="{A665CF5C-F6DA-783F-4454-7F272AFB671C}"/>
              </a:ext>
            </a:extLst>
          </p:cNvPr>
          <p:cNvSpPr>
            <a:spLocks noGrp="1"/>
          </p:cNvSpPr>
          <p:nvPr>
            <p:ph type="title"/>
          </p:nvPr>
        </p:nvSpPr>
        <p:spPr/>
        <p:txBody>
          <a:bodyPr/>
          <a:lstStyle/>
          <a:p>
            <a:r>
              <a:rPr lang="en-US" altLang="zh-CN" dirty="0">
                <a:sym typeface="微软雅黑" panose="020B0503020204020204" pitchFamily="34" charset="-122"/>
              </a:rPr>
              <a:t>5 </a:t>
            </a:r>
            <a:r>
              <a:rPr lang="zh-CN" altLang="en-US" dirty="0">
                <a:sym typeface="微软雅黑" panose="020B0503020204020204" pitchFamily="34" charset="-122"/>
              </a:rPr>
              <a:t>总结与展望</a:t>
            </a:r>
            <a:endParaRPr lang="zh-CN" altLang="en-US" dirty="0"/>
          </a:p>
        </p:txBody>
      </p:sp>
      <p:grpSp>
        <p:nvGrpSpPr>
          <p:cNvPr id="4" name="出品 17">
            <a:extLst>
              <a:ext uri="{FF2B5EF4-FFF2-40B4-BE49-F238E27FC236}">
                <a16:creationId xmlns:a16="http://schemas.microsoft.com/office/drawing/2014/main" id="{C4417883-047D-8CD4-D138-6C4479538474}"/>
              </a:ext>
            </a:extLst>
          </p:cNvPr>
          <p:cNvGrpSpPr/>
          <p:nvPr/>
        </p:nvGrpSpPr>
        <p:grpSpPr bwMode="auto">
          <a:xfrm>
            <a:off x="847775" y="1198621"/>
            <a:ext cx="428625" cy="321469"/>
            <a:chOff x="3000364" y="642924"/>
            <a:chExt cx="428628" cy="321471"/>
          </a:xfrm>
        </p:grpSpPr>
        <p:sp>
          <p:nvSpPr>
            <p:cNvPr id="6" name="等腰三角形 5">
              <a:extLst>
                <a:ext uri="{FF2B5EF4-FFF2-40B4-BE49-F238E27FC236}">
                  <a16:creationId xmlns:a16="http://schemas.microsoft.com/office/drawing/2014/main" id="{CDA0FEBF-98DF-15F3-1940-4ACCFCCB2380}"/>
                </a:ext>
              </a:extLst>
            </p:cNvPr>
            <p:cNvSpPr/>
            <p:nvPr/>
          </p:nvSpPr>
          <p:spPr>
            <a:xfrm rot="5400000">
              <a:off x="3125380" y="660784"/>
              <a:ext cx="321471" cy="285752"/>
            </a:xfrm>
            <a:prstGeom prst="triangle">
              <a:avLst/>
            </a:prstGeom>
            <a:solidFill>
              <a:schemeClr val="accent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800">
                <a:cs typeface="+mn-ea"/>
                <a:sym typeface="+mn-lt"/>
              </a:endParaRPr>
            </a:p>
          </p:txBody>
        </p:sp>
        <p:sp>
          <p:nvSpPr>
            <p:cNvPr id="7" name="等腰三角形 6">
              <a:extLst>
                <a:ext uri="{FF2B5EF4-FFF2-40B4-BE49-F238E27FC236}">
                  <a16:creationId xmlns:a16="http://schemas.microsoft.com/office/drawing/2014/main" id="{FE2B129C-D99C-144C-5036-247ABC654910}"/>
                </a:ext>
              </a:extLst>
            </p:cNvPr>
            <p:cNvSpPr/>
            <p:nvPr/>
          </p:nvSpPr>
          <p:spPr>
            <a:xfrm rot="5400000">
              <a:off x="2982504" y="696503"/>
              <a:ext cx="250033" cy="214314"/>
            </a:xfrm>
            <a:prstGeom prst="triangle">
              <a:avLst/>
            </a:prstGeom>
            <a:solidFill>
              <a:schemeClr val="accent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800">
                <a:cs typeface="+mn-ea"/>
                <a:sym typeface="+mn-lt"/>
              </a:endParaRPr>
            </a:p>
          </p:txBody>
        </p:sp>
      </p:grpSp>
      <p:sp>
        <p:nvSpPr>
          <p:cNvPr id="11" name="出品 37">
            <a:extLst>
              <a:ext uri="{FF2B5EF4-FFF2-40B4-BE49-F238E27FC236}">
                <a16:creationId xmlns:a16="http://schemas.microsoft.com/office/drawing/2014/main" id="{FEA4F53A-7946-11BD-98E5-CCF2C3CD5689}"/>
              </a:ext>
            </a:extLst>
          </p:cNvPr>
          <p:cNvSpPr txBox="1"/>
          <p:nvPr/>
        </p:nvSpPr>
        <p:spPr>
          <a:xfrm>
            <a:off x="805810" y="1755603"/>
            <a:ext cx="2509463" cy="1446550"/>
          </a:xfrm>
          <a:prstGeom prst="rect">
            <a:avLst/>
          </a:prstGeom>
          <a:noFill/>
        </p:spPr>
        <p:txBody>
          <a:bodyPr wrap="square" rtlCol="0">
            <a:spAutoFit/>
          </a:bodyPr>
          <a:lstStyle/>
          <a:p>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mn-lt"/>
              </a:rPr>
              <a:t>对现有的车辆信任管理和条件隐私保护认证方法进行了学习与研究，总结了现有工作的优点与不足，针对现有问题提出了可能的解决思路。</a:t>
            </a:r>
          </a:p>
          <a:p>
            <a:endParaRPr lang="zh-CN" altLang="en-US" sz="1800" dirty="0">
              <a:cs typeface="+mn-ea"/>
              <a:sym typeface="+mn-lt"/>
            </a:endParaRPr>
          </a:p>
        </p:txBody>
      </p:sp>
      <p:sp>
        <p:nvSpPr>
          <p:cNvPr id="12" name="出品 38">
            <a:extLst>
              <a:ext uri="{FF2B5EF4-FFF2-40B4-BE49-F238E27FC236}">
                <a16:creationId xmlns:a16="http://schemas.microsoft.com/office/drawing/2014/main" id="{EC8F55F4-0E95-160E-43A4-285FE2464D73}"/>
              </a:ext>
            </a:extLst>
          </p:cNvPr>
          <p:cNvSpPr txBox="1"/>
          <p:nvPr/>
        </p:nvSpPr>
        <p:spPr>
          <a:xfrm>
            <a:off x="1261519" y="1214080"/>
            <a:ext cx="1618364" cy="338554"/>
          </a:xfrm>
          <a:prstGeom prst="rect">
            <a:avLst/>
          </a:prstGeom>
          <a:noFill/>
        </p:spPr>
        <p:txBody>
          <a:bodyPr wrap="square" rtlCol="0">
            <a:spAutoFit/>
          </a:bodyPr>
          <a:lstStyle/>
          <a:p>
            <a:r>
              <a:rPr lang="zh-CN" altLang="en-US" sz="1600" b="1" dirty="0">
                <a:solidFill>
                  <a:schemeClr val="accent1">
                    <a:lumMod val="50000"/>
                  </a:schemeClr>
                </a:solidFill>
                <a:cs typeface="+mn-ea"/>
                <a:sym typeface="+mn-lt"/>
              </a:rPr>
              <a:t>研究现有技术</a:t>
            </a:r>
          </a:p>
        </p:txBody>
      </p:sp>
      <p:cxnSp>
        <p:nvCxnSpPr>
          <p:cNvPr id="13" name="直接连接符 12">
            <a:extLst>
              <a:ext uri="{FF2B5EF4-FFF2-40B4-BE49-F238E27FC236}">
                <a16:creationId xmlns:a16="http://schemas.microsoft.com/office/drawing/2014/main" id="{A9C0EBEB-1F9D-E3D1-FA02-CCAAA1FB2486}"/>
              </a:ext>
            </a:extLst>
          </p:cNvPr>
          <p:cNvCxnSpPr/>
          <p:nvPr/>
        </p:nvCxnSpPr>
        <p:spPr>
          <a:xfrm>
            <a:off x="847774" y="1633401"/>
            <a:ext cx="2074760"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出品 8">
            <a:extLst>
              <a:ext uri="{FF2B5EF4-FFF2-40B4-BE49-F238E27FC236}">
                <a16:creationId xmlns:a16="http://schemas.microsoft.com/office/drawing/2014/main" id="{AF062549-6C1E-5109-3C86-231BA0A0E1C0}"/>
              </a:ext>
            </a:extLst>
          </p:cNvPr>
          <p:cNvSpPr/>
          <p:nvPr/>
        </p:nvSpPr>
        <p:spPr>
          <a:xfrm>
            <a:off x="3584119" y="2324224"/>
            <a:ext cx="142875" cy="142875"/>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800">
              <a:cs typeface="+mn-ea"/>
              <a:sym typeface="+mn-lt"/>
            </a:endParaRPr>
          </a:p>
        </p:txBody>
      </p:sp>
    </p:spTree>
    <p:extLst>
      <p:ext uri="{BB962C8B-B14F-4D97-AF65-F5344CB8AC3E}">
        <p14:creationId xmlns:p14="http://schemas.microsoft.com/office/powerpoint/2010/main" val="1118594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8" grpId="0" animBg="1"/>
      <p:bldP spid="9" grpId="0" animBg="1"/>
      <p:bldP spid="10" grpId="0" animBg="1"/>
      <p:bldP spid="32" grpId="0"/>
      <p:bldP spid="33" grpId="0"/>
      <p:bldP spid="35" grpId="0"/>
      <p:bldP spid="36" grpId="0"/>
      <p:bldP spid="38" grpId="0"/>
      <p:bldP spid="39" grpId="0"/>
      <p:bldP spid="2" grpId="0" animBg="1"/>
      <p:bldP spid="11" grpId="0"/>
      <p:bldP spid="12" grpId="0"/>
      <p:bldP spid="1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940165" y="2047905"/>
            <a:ext cx="2896990" cy="1542584"/>
            <a:chOff x="1895707" y="1831751"/>
            <a:chExt cx="3388038" cy="1807566"/>
          </a:xfrm>
          <a:solidFill>
            <a:schemeClr val="bg1">
              <a:lumMod val="65000"/>
            </a:schemeClr>
          </a:solidFill>
        </p:grpSpPr>
        <p:sp>
          <p:nvSpPr>
            <p:cNvPr id="10" name="Rounded Rectangle 9"/>
            <p:cNvSpPr/>
            <p:nvPr/>
          </p:nvSpPr>
          <p:spPr>
            <a:xfrm rot="2700000">
              <a:off x="3687304" y="2325363"/>
              <a:ext cx="1601357" cy="614134"/>
            </a:xfrm>
            <a:prstGeom prst="roundRect">
              <a:avLst>
                <a:gd name="adj" fmla="val 704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205729" rIns="68576" rtlCol="0" anchor="t"/>
            <a:lstStyle/>
            <a:p>
              <a:pPr algn="ctr"/>
              <a:endParaRPr lang="en-US" sz="1200" b="1" dirty="0">
                <a:solidFill>
                  <a:schemeClr val="tx1"/>
                </a:solidFill>
                <a:cs typeface="+mn-ea"/>
                <a:sym typeface="+mn-lt"/>
              </a:endParaRPr>
            </a:p>
          </p:txBody>
        </p:sp>
        <p:sp>
          <p:nvSpPr>
            <p:cNvPr id="11" name="Rounded Rectangle 10"/>
            <p:cNvSpPr/>
            <p:nvPr/>
          </p:nvSpPr>
          <p:spPr>
            <a:xfrm rot="18900000">
              <a:off x="3682388" y="3025183"/>
              <a:ext cx="1601357" cy="614134"/>
            </a:xfrm>
            <a:prstGeom prst="roundRect">
              <a:avLst>
                <a:gd name="adj" fmla="val 704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205729" rIns="68576" rtlCol="0" anchor="t"/>
            <a:lstStyle/>
            <a:p>
              <a:pPr algn="ctr"/>
              <a:endParaRPr lang="en-US" sz="1200" b="1" dirty="0">
                <a:solidFill>
                  <a:schemeClr val="tx1"/>
                </a:solidFill>
                <a:cs typeface="+mn-ea"/>
                <a:sym typeface="+mn-lt"/>
              </a:endParaRPr>
            </a:p>
          </p:txBody>
        </p:sp>
        <p:sp>
          <p:nvSpPr>
            <p:cNvPr id="12" name="Rounded Rectangle 11"/>
            <p:cNvSpPr/>
            <p:nvPr/>
          </p:nvSpPr>
          <p:spPr>
            <a:xfrm>
              <a:off x="1895707" y="2684256"/>
              <a:ext cx="2928405" cy="614134"/>
            </a:xfrm>
            <a:prstGeom prst="roundRect">
              <a:avLst>
                <a:gd name="adj" fmla="val 704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205729" rIns="68576" rtlCol="0" anchor="ctr"/>
            <a:lstStyle/>
            <a:p>
              <a:r>
                <a:rPr lang="en-US" altLang="zh-CN" sz="1500" b="1" dirty="0">
                  <a:solidFill>
                    <a:schemeClr val="bg1"/>
                  </a:solidFill>
                  <a:cs typeface="+mn-ea"/>
                  <a:sym typeface="+mn-lt"/>
                </a:rPr>
                <a:t>02 </a:t>
              </a:r>
              <a:r>
                <a:rPr lang="zh-CN" altLang="en-US" sz="1500" b="1" dirty="0">
                  <a:solidFill>
                    <a:schemeClr val="bg1"/>
                  </a:solidFill>
                  <a:cs typeface="+mn-ea"/>
                  <a:sym typeface="+mn-lt"/>
                </a:rPr>
                <a:t>进一步提高认证效率</a:t>
              </a:r>
            </a:p>
          </p:txBody>
        </p:sp>
      </p:grpSp>
      <p:grpSp>
        <p:nvGrpSpPr>
          <p:cNvPr id="14" name="Group 13"/>
          <p:cNvGrpSpPr/>
          <p:nvPr/>
        </p:nvGrpSpPr>
        <p:grpSpPr>
          <a:xfrm>
            <a:off x="5837155" y="1555034"/>
            <a:ext cx="2794979" cy="1491161"/>
            <a:chOff x="1895707" y="1831751"/>
            <a:chExt cx="3388038" cy="1807566"/>
          </a:xfrm>
          <a:solidFill>
            <a:srgbClr val="6578B7"/>
          </a:solidFill>
        </p:grpSpPr>
        <p:sp>
          <p:nvSpPr>
            <p:cNvPr id="15" name="Rounded Rectangle 14"/>
            <p:cNvSpPr/>
            <p:nvPr/>
          </p:nvSpPr>
          <p:spPr>
            <a:xfrm rot="2700000">
              <a:off x="3687304" y="2325363"/>
              <a:ext cx="1601357" cy="614134"/>
            </a:xfrm>
            <a:prstGeom prst="roundRect">
              <a:avLst>
                <a:gd name="adj" fmla="val 704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205729" rIns="68576" rtlCol="0" anchor="t"/>
            <a:lstStyle/>
            <a:p>
              <a:pPr algn="ctr"/>
              <a:endParaRPr lang="en-US" sz="1200" b="1" dirty="0">
                <a:cs typeface="+mn-ea"/>
                <a:sym typeface="+mn-lt"/>
              </a:endParaRPr>
            </a:p>
          </p:txBody>
        </p:sp>
        <p:sp>
          <p:nvSpPr>
            <p:cNvPr id="16" name="Rounded Rectangle 15"/>
            <p:cNvSpPr/>
            <p:nvPr/>
          </p:nvSpPr>
          <p:spPr>
            <a:xfrm rot="18900000">
              <a:off x="3682388" y="3025183"/>
              <a:ext cx="1601357" cy="614134"/>
            </a:xfrm>
            <a:prstGeom prst="roundRect">
              <a:avLst>
                <a:gd name="adj" fmla="val 704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205729" rIns="68576" rtlCol="0" anchor="t"/>
            <a:lstStyle/>
            <a:p>
              <a:pPr algn="ctr"/>
              <a:endParaRPr lang="en-US" sz="1200" b="1" dirty="0">
                <a:cs typeface="+mn-ea"/>
                <a:sym typeface="+mn-lt"/>
              </a:endParaRPr>
            </a:p>
          </p:txBody>
        </p:sp>
        <p:sp>
          <p:nvSpPr>
            <p:cNvPr id="17" name="Rounded Rectangle 16"/>
            <p:cNvSpPr/>
            <p:nvPr/>
          </p:nvSpPr>
          <p:spPr>
            <a:xfrm>
              <a:off x="1895707" y="2684256"/>
              <a:ext cx="2928405" cy="614134"/>
            </a:xfrm>
            <a:prstGeom prst="roundRect">
              <a:avLst>
                <a:gd name="adj" fmla="val 704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205729" rIns="68576" rtlCol="0" anchor="ctr"/>
            <a:lstStyle/>
            <a:p>
              <a:r>
                <a:rPr lang="en-US" altLang="zh-CN" sz="1500" b="1" dirty="0">
                  <a:cs typeface="+mn-ea"/>
                  <a:sym typeface="+mn-lt"/>
                </a:rPr>
                <a:t>03 </a:t>
              </a:r>
              <a:r>
                <a:rPr lang="zh-CN" altLang="en-US" sz="1500" b="1" dirty="0">
                  <a:cs typeface="+mn-ea"/>
                  <a:sym typeface="+mn-lt"/>
                </a:rPr>
                <a:t>考虑位置隐私保护</a:t>
              </a:r>
            </a:p>
          </p:txBody>
        </p:sp>
      </p:grpSp>
      <p:grpSp>
        <p:nvGrpSpPr>
          <p:cNvPr id="19" name="Group 18"/>
          <p:cNvGrpSpPr/>
          <p:nvPr/>
        </p:nvGrpSpPr>
        <p:grpSpPr>
          <a:xfrm>
            <a:off x="90039" y="3057946"/>
            <a:ext cx="2661847" cy="522672"/>
            <a:chOff x="1178843" y="2325009"/>
            <a:chExt cx="3268009" cy="696934"/>
          </a:xfrm>
        </p:grpSpPr>
        <p:sp>
          <p:nvSpPr>
            <p:cNvPr id="20" name="Text Placeholder 2"/>
            <p:cNvSpPr txBox="1"/>
            <p:nvPr/>
          </p:nvSpPr>
          <p:spPr>
            <a:xfrm>
              <a:off x="1993815" y="2325009"/>
              <a:ext cx="2453037" cy="456145"/>
            </a:xfrm>
            <a:prstGeom prst="rect">
              <a:avLst/>
            </a:prstGeom>
          </p:spPr>
          <p:txBody>
            <a:bodyPr/>
            <a:lstStyle>
              <a:lvl1pPr marL="0" indent="0" algn="ctr" defTabSz="914400" rtl="0" eaLnBrk="1" latinLnBrk="0" hangingPunct="1">
                <a:lnSpc>
                  <a:spcPct val="60000"/>
                </a:lnSpc>
                <a:spcBef>
                  <a:spcPts val="1000"/>
                </a:spcBef>
                <a:buFont typeface="Arial" panose="020B0604020202020204" pitchFamily="34" charset="0"/>
                <a:buNone/>
                <a:defRPr sz="1800" b="0" i="0" kern="1200">
                  <a:solidFill>
                    <a:schemeClr val="tx1"/>
                  </a:solidFill>
                  <a:latin typeface="SF UI Display Thin" charset="0"/>
                  <a:ea typeface="SF UI Display Thin" charset="0"/>
                  <a:cs typeface="SF UI Display Thin"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25000"/>
                </a:lnSpc>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cs typeface="+mn-cs"/>
                  <a:sym typeface="+mn-lt"/>
                </a:rPr>
                <a:t>在本文所提的车辆信任管理模型中，虽然已经考虑了多种信任度量因素，但是未将社交因素纳入到评估过程中。在未来的工作中将考虑驾驶员的社交行为特性，设计一种适用于车载社交网络的信任评估机制。</a:t>
              </a:r>
            </a:p>
            <a:p>
              <a:pPr algn="l">
                <a:lnSpc>
                  <a:spcPct val="125000"/>
                </a:lnSpc>
              </a:pPr>
              <a:endParaRPr lang="en-US" sz="1200" dirty="0">
                <a:solidFill>
                  <a:schemeClr val="tx1">
                    <a:alpha val="60000"/>
                  </a:schemeClr>
                </a:solidFill>
                <a:latin typeface="+mn-lt"/>
                <a:ea typeface="+mn-ea"/>
                <a:cs typeface="+mn-ea"/>
                <a:sym typeface="+mn-lt"/>
              </a:endParaRPr>
            </a:p>
          </p:txBody>
        </p:sp>
        <p:sp>
          <p:nvSpPr>
            <p:cNvPr id="21" name="Oval 20"/>
            <p:cNvSpPr/>
            <p:nvPr/>
          </p:nvSpPr>
          <p:spPr>
            <a:xfrm>
              <a:off x="1178843" y="2325009"/>
              <a:ext cx="696934" cy="696934"/>
            </a:xfrm>
            <a:prstGeom prst="diamond">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3000" dirty="0">
                  <a:cs typeface="+mn-ea"/>
                  <a:sym typeface="+mn-lt"/>
                </a:rPr>
                <a:t>T</a:t>
              </a:r>
              <a:endParaRPr lang="en-US" sz="3000" b="1" dirty="0">
                <a:solidFill>
                  <a:srgbClr val="FFFFFF"/>
                </a:solidFill>
                <a:cs typeface="+mn-ea"/>
                <a:sym typeface="+mn-lt"/>
              </a:endParaRPr>
            </a:p>
          </p:txBody>
        </p:sp>
      </p:grpSp>
      <p:grpSp>
        <p:nvGrpSpPr>
          <p:cNvPr id="22" name="Group 21"/>
          <p:cNvGrpSpPr/>
          <p:nvPr/>
        </p:nvGrpSpPr>
        <p:grpSpPr>
          <a:xfrm>
            <a:off x="2837447" y="4003635"/>
            <a:ext cx="3007121" cy="552757"/>
            <a:chOff x="1178843" y="2325009"/>
            <a:chExt cx="3655984" cy="696934"/>
          </a:xfrm>
        </p:grpSpPr>
        <p:sp>
          <p:nvSpPr>
            <p:cNvPr id="23" name="Text Placeholder 2"/>
            <p:cNvSpPr txBox="1"/>
            <p:nvPr/>
          </p:nvSpPr>
          <p:spPr>
            <a:xfrm>
              <a:off x="1993815" y="2325009"/>
              <a:ext cx="2841012" cy="412668"/>
            </a:xfrm>
            <a:prstGeom prst="rect">
              <a:avLst/>
            </a:prstGeom>
          </p:spPr>
          <p:txBody>
            <a:bodyPr/>
            <a:lstStyle>
              <a:lvl1pPr marL="0" indent="0" algn="ctr" defTabSz="914400" rtl="0" eaLnBrk="1" latinLnBrk="0" hangingPunct="1">
                <a:lnSpc>
                  <a:spcPct val="60000"/>
                </a:lnSpc>
                <a:spcBef>
                  <a:spcPts val="1000"/>
                </a:spcBef>
                <a:buFont typeface="Arial" panose="020B0604020202020204" pitchFamily="34" charset="0"/>
                <a:buNone/>
                <a:defRPr sz="1800" b="0" i="0" kern="1200">
                  <a:solidFill>
                    <a:schemeClr val="tx1"/>
                  </a:solidFill>
                  <a:latin typeface="SF UI Display Thin" charset="0"/>
                  <a:ea typeface="SF UI Display Thin" charset="0"/>
                  <a:cs typeface="SF UI Display Thin"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25000"/>
                </a:lnSpc>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cs typeface="+mn-cs"/>
                  <a:sym typeface="+mn-lt"/>
                </a:rPr>
                <a:t>本文所提的车辆条件隐私保护认证方案中，需要进一步提高认证效率，虽然通过可信协作车辆实现分布式消息验证，但是可信车辆选择和群组构建会带来额外开销。下一步将研究是否有更好的方法完善该过程。</a:t>
              </a:r>
            </a:p>
            <a:p>
              <a:pPr algn="l">
                <a:lnSpc>
                  <a:spcPct val="125000"/>
                </a:lnSpc>
              </a:pPr>
              <a:endParaRPr lang="en-US" sz="1200" dirty="0">
                <a:latin typeface="+mn-lt"/>
                <a:ea typeface="+mn-ea"/>
                <a:cs typeface="+mn-ea"/>
                <a:sym typeface="+mn-lt"/>
              </a:endParaRPr>
            </a:p>
          </p:txBody>
        </p:sp>
        <p:sp>
          <p:nvSpPr>
            <p:cNvPr id="24" name="Oval 23"/>
            <p:cNvSpPr/>
            <p:nvPr/>
          </p:nvSpPr>
          <p:spPr>
            <a:xfrm>
              <a:off x="1178843" y="2325009"/>
              <a:ext cx="696934" cy="696934"/>
            </a:xfrm>
            <a:prstGeom prst="diamond">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3000" dirty="0">
                  <a:solidFill>
                    <a:schemeClr val="bg1"/>
                  </a:solidFill>
                  <a:cs typeface="+mn-ea"/>
                  <a:sym typeface="+mn-lt"/>
                </a:rPr>
                <a:t>w</a:t>
              </a:r>
              <a:endParaRPr lang="en-US" sz="3000" b="1" dirty="0">
                <a:solidFill>
                  <a:schemeClr val="bg1"/>
                </a:solidFill>
                <a:cs typeface="+mn-ea"/>
                <a:sym typeface="+mn-lt"/>
              </a:endParaRPr>
            </a:p>
          </p:txBody>
        </p:sp>
      </p:grpSp>
      <p:grpSp>
        <p:nvGrpSpPr>
          <p:cNvPr id="25" name="Group 24"/>
          <p:cNvGrpSpPr/>
          <p:nvPr/>
        </p:nvGrpSpPr>
        <p:grpSpPr>
          <a:xfrm>
            <a:off x="5765315" y="3450000"/>
            <a:ext cx="3076541" cy="522672"/>
            <a:chOff x="1178843" y="2325009"/>
            <a:chExt cx="3367742" cy="696934"/>
          </a:xfrm>
        </p:grpSpPr>
        <p:sp>
          <p:nvSpPr>
            <p:cNvPr id="26" name="Text Placeholder 2"/>
            <p:cNvSpPr txBox="1"/>
            <p:nvPr/>
          </p:nvSpPr>
          <p:spPr>
            <a:xfrm>
              <a:off x="1993814" y="2325009"/>
              <a:ext cx="2552771" cy="365498"/>
            </a:xfrm>
            <a:prstGeom prst="rect">
              <a:avLst/>
            </a:prstGeom>
          </p:spPr>
          <p:txBody>
            <a:bodyPr/>
            <a:lstStyle>
              <a:lvl1pPr marL="0" indent="0" algn="ctr" defTabSz="914400" rtl="0" eaLnBrk="1" latinLnBrk="0" hangingPunct="1">
                <a:lnSpc>
                  <a:spcPct val="60000"/>
                </a:lnSpc>
                <a:spcBef>
                  <a:spcPts val="1000"/>
                </a:spcBef>
                <a:buFont typeface="Arial" panose="020B0604020202020204" pitchFamily="34" charset="0"/>
                <a:buNone/>
                <a:defRPr sz="1800" b="0" i="0" kern="1200">
                  <a:solidFill>
                    <a:schemeClr val="tx1"/>
                  </a:solidFill>
                  <a:latin typeface="SF UI Display Thin" charset="0"/>
                  <a:ea typeface="SF UI Display Thin" charset="0"/>
                  <a:cs typeface="SF UI Display Thin"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25000"/>
                </a:lnSpc>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cs typeface="+mn-cs"/>
                  <a:sym typeface="+mn-lt"/>
                </a:rPr>
                <a:t>本文中未考虑位置隐私的保护</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cs typeface="+mn-cs"/>
                  <a:sym typeface="+mn-lt"/>
                </a:rPr>
                <a:t>,</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cs typeface="+mn-cs"/>
                  <a:sym typeface="+mn-lt"/>
                </a:rPr>
                <a:t>车辆用户在使用</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cs typeface="+mn-cs"/>
                  <a:sym typeface="+mn-lt"/>
                </a:rPr>
                <a:t>VANETs</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cs typeface="+mn-cs"/>
                  <a:sym typeface="+mn-lt"/>
                </a:rPr>
                <a:t>提供的基于位置的服务时，攻击者可以利用位置信息追踪个人行踪，造成潜在的安全和隐私风险。后续将考虑设计一个支持位置保护的轻量级认证方案。</a:t>
              </a:r>
            </a:p>
            <a:p>
              <a:pPr algn="l">
                <a:lnSpc>
                  <a:spcPct val="125000"/>
                </a:lnSpc>
              </a:pPr>
              <a:endParaRPr lang="en-US" sz="1200" dirty="0">
                <a:solidFill>
                  <a:schemeClr val="tx1">
                    <a:alpha val="60000"/>
                  </a:schemeClr>
                </a:solidFill>
                <a:latin typeface="+mn-lt"/>
                <a:ea typeface="+mn-ea"/>
                <a:cs typeface="+mn-ea"/>
                <a:sym typeface="+mn-lt"/>
              </a:endParaRPr>
            </a:p>
          </p:txBody>
        </p:sp>
        <p:sp>
          <p:nvSpPr>
            <p:cNvPr id="27" name="Oval 26"/>
            <p:cNvSpPr/>
            <p:nvPr/>
          </p:nvSpPr>
          <p:spPr>
            <a:xfrm>
              <a:off x="1178843" y="2325009"/>
              <a:ext cx="696934" cy="696934"/>
            </a:xfrm>
            <a:prstGeom prst="diamond">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3000" dirty="0">
                  <a:cs typeface="+mn-ea"/>
                  <a:sym typeface="+mn-lt"/>
                </a:rPr>
                <a:t>+</a:t>
              </a:r>
              <a:endParaRPr lang="en-US" sz="3000" b="1" dirty="0">
                <a:solidFill>
                  <a:srgbClr val="FFFFFF"/>
                </a:solidFill>
                <a:cs typeface="+mn-ea"/>
                <a:sym typeface="+mn-lt"/>
              </a:endParaRPr>
            </a:p>
          </p:txBody>
        </p:sp>
      </p:grpSp>
      <p:sp>
        <p:nvSpPr>
          <p:cNvPr id="2" name="标题 1">
            <a:extLst>
              <a:ext uri="{FF2B5EF4-FFF2-40B4-BE49-F238E27FC236}">
                <a16:creationId xmlns:a16="http://schemas.microsoft.com/office/drawing/2014/main" id="{B0DC88FF-DA52-9D8F-E2E8-30228A811253}"/>
              </a:ext>
            </a:extLst>
          </p:cNvPr>
          <p:cNvSpPr>
            <a:spLocks noGrp="1"/>
          </p:cNvSpPr>
          <p:nvPr>
            <p:ph type="title"/>
          </p:nvPr>
        </p:nvSpPr>
        <p:spPr/>
        <p:txBody>
          <a:bodyPr/>
          <a:lstStyle/>
          <a:p>
            <a:r>
              <a:rPr lang="en-US" altLang="zh-CN" dirty="0">
                <a:sym typeface="微软雅黑" panose="020B0503020204020204" pitchFamily="34" charset="-122"/>
              </a:rPr>
              <a:t>5 </a:t>
            </a:r>
            <a:r>
              <a:rPr lang="zh-CN" altLang="en-US" dirty="0">
                <a:sym typeface="微软雅黑" panose="020B0503020204020204" pitchFamily="34" charset="-122"/>
              </a:rPr>
              <a:t>总结与展望</a:t>
            </a:r>
            <a:endParaRPr lang="zh-CN" altLang="en-US" dirty="0"/>
          </a:p>
        </p:txBody>
      </p:sp>
      <p:sp>
        <p:nvSpPr>
          <p:cNvPr id="3" name="出品 1">
            <a:extLst>
              <a:ext uri="{FF2B5EF4-FFF2-40B4-BE49-F238E27FC236}">
                <a16:creationId xmlns:a16="http://schemas.microsoft.com/office/drawing/2014/main" id="{98DC65BB-703D-D974-8031-5CC576EE3902}"/>
              </a:ext>
            </a:extLst>
          </p:cNvPr>
          <p:cNvSpPr/>
          <p:nvPr/>
        </p:nvSpPr>
        <p:spPr>
          <a:xfrm>
            <a:off x="3337589" y="1921283"/>
            <a:ext cx="810000" cy="81000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dirty="0">
                <a:solidFill>
                  <a:schemeClr val="accent1">
                    <a:lumMod val="50000"/>
                  </a:schemeClr>
                </a:solidFill>
                <a:cs typeface="+mn-ea"/>
                <a:sym typeface="+mn-lt"/>
              </a:rPr>
              <a:t>展望</a:t>
            </a:r>
          </a:p>
        </p:txBody>
      </p:sp>
      <p:grpSp>
        <p:nvGrpSpPr>
          <p:cNvPr id="7" name="组合 6">
            <a:extLst>
              <a:ext uri="{FF2B5EF4-FFF2-40B4-BE49-F238E27FC236}">
                <a16:creationId xmlns:a16="http://schemas.microsoft.com/office/drawing/2014/main" id="{8B8B2ECC-0725-BE56-98CF-254341352F41}"/>
              </a:ext>
            </a:extLst>
          </p:cNvPr>
          <p:cNvGrpSpPr/>
          <p:nvPr/>
        </p:nvGrpSpPr>
        <p:grpSpPr>
          <a:xfrm>
            <a:off x="501518" y="1281939"/>
            <a:ext cx="2740401" cy="1355600"/>
            <a:chOff x="501518" y="1281939"/>
            <a:chExt cx="2740401" cy="1355600"/>
          </a:xfrm>
        </p:grpSpPr>
        <p:grpSp>
          <p:nvGrpSpPr>
            <p:cNvPr id="4" name="Group 3"/>
            <p:cNvGrpSpPr/>
            <p:nvPr/>
          </p:nvGrpSpPr>
          <p:grpSpPr>
            <a:xfrm>
              <a:off x="2040969" y="1281939"/>
              <a:ext cx="1200950" cy="1355600"/>
              <a:chOff x="3682388" y="1831751"/>
              <a:chExt cx="1601357" cy="1807566"/>
            </a:xfrm>
            <a:solidFill>
              <a:srgbClr val="6578B7"/>
            </a:solidFill>
          </p:grpSpPr>
          <p:sp>
            <p:nvSpPr>
              <p:cNvPr id="5" name="Rounded Rectangle 4"/>
              <p:cNvSpPr/>
              <p:nvPr/>
            </p:nvSpPr>
            <p:spPr>
              <a:xfrm rot="2700000">
                <a:off x="3687304" y="2325363"/>
                <a:ext cx="1601357" cy="614134"/>
              </a:xfrm>
              <a:prstGeom prst="roundRect">
                <a:avLst>
                  <a:gd name="adj" fmla="val 704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205729" rIns="68576" rtlCol="0" anchor="t"/>
              <a:lstStyle/>
              <a:p>
                <a:pPr algn="ctr"/>
                <a:endParaRPr lang="en-US" sz="1200" b="1" dirty="0">
                  <a:cs typeface="+mn-ea"/>
                  <a:sym typeface="+mn-lt"/>
                </a:endParaRPr>
              </a:p>
            </p:txBody>
          </p:sp>
          <p:sp>
            <p:nvSpPr>
              <p:cNvPr id="6" name="Rounded Rectangle 5"/>
              <p:cNvSpPr/>
              <p:nvPr/>
            </p:nvSpPr>
            <p:spPr>
              <a:xfrm rot="18900000">
                <a:off x="3682388" y="3025183"/>
                <a:ext cx="1601357" cy="614134"/>
              </a:xfrm>
              <a:prstGeom prst="roundRect">
                <a:avLst>
                  <a:gd name="adj" fmla="val 704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205729" rIns="68576" rtlCol="0" anchor="t"/>
              <a:lstStyle/>
              <a:p>
                <a:pPr algn="ctr"/>
                <a:endParaRPr lang="en-US" sz="1200" b="1" dirty="0">
                  <a:cs typeface="+mn-ea"/>
                  <a:sym typeface="+mn-lt"/>
                </a:endParaRPr>
              </a:p>
            </p:txBody>
          </p:sp>
          <p:sp>
            <p:nvSpPr>
              <p:cNvPr id="8" name="Freeform 7"/>
              <p:cNvSpPr/>
              <p:nvPr/>
            </p:nvSpPr>
            <p:spPr>
              <a:xfrm>
                <a:off x="4483067" y="2632430"/>
                <a:ext cx="706987" cy="706988"/>
              </a:xfrm>
              <a:custGeom>
                <a:avLst/>
                <a:gdLst>
                  <a:gd name="connsiteX0" fmla="*/ 1621876 w 4116165"/>
                  <a:gd name="connsiteY0" fmla="*/ 814807 h 3497531"/>
                  <a:gd name="connsiteX1" fmla="*/ 3927730 w 4116165"/>
                  <a:gd name="connsiteY1" fmla="*/ 814807 h 3497531"/>
                  <a:gd name="connsiteX2" fmla="*/ 4116165 w 4116165"/>
                  <a:gd name="connsiteY2" fmla="*/ 1003242 h 3497531"/>
                  <a:gd name="connsiteX3" fmla="*/ 4116165 w 4116165"/>
                  <a:gd name="connsiteY3" fmla="*/ 3309096 h 3497531"/>
                  <a:gd name="connsiteX4" fmla="*/ 3927730 w 4116165"/>
                  <a:gd name="connsiteY4" fmla="*/ 3497531 h 3497531"/>
                  <a:gd name="connsiteX5" fmla="*/ 1621876 w 4116165"/>
                  <a:gd name="connsiteY5" fmla="*/ 3497531 h 3497531"/>
                  <a:gd name="connsiteX6" fmla="*/ 1433441 w 4116165"/>
                  <a:gd name="connsiteY6" fmla="*/ 3309096 h 3497531"/>
                  <a:gd name="connsiteX7" fmla="*/ 1433441 w 4116165"/>
                  <a:gd name="connsiteY7" fmla="*/ 1003242 h 3497531"/>
                  <a:gd name="connsiteX8" fmla="*/ 1621876 w 4116165"/>
                  <a:gd name="connsiteY8" fmla="*/ 814807 h 3497531"/>
                  <a:gd name="connsiteX9" fmla="*/ 688860 w 4116165"/>
                  <a:gd name="connsiteY9" fmla="*/ 0 h 3497531"/>
                  <a:gd name="connsiteX10" fmla="*/ 739322 w 4116165"/>
                  <a:gd name="connsiteY10" fmla="*/ 20901 h 3497531"/>
                  <a:gd name="connsiteX11" fmla="*/ 1356818 w 4116165"/>
                  <a:gd name="connsiteY11" fmla="*/ 638398 h 3497531"/>
                  <a:gd name="connsiteX12" fmla="*/ 1356818 w 4116165"/>
                  <a:gd name="connsiteY12" fmla="*/ 739322 h 3497531"/>
                  <a:gd name="connsiteX13" fmla="*/ 739322 w 4116165"/>
                  <a:gd name="connsiteY13" fmla="*/ 1356819 h 3497531"/>
                  <a:gd name="connsiteX14" fmla="*/ 638398 w 4116165"/>
                  <a:gd name="connsiteY14" fmla="*/ 1356819 h 3497531"/>
                  <a:gd name="connsiteX15" fmla="*/ 20901 w 4116165"/>
                  <a:gd name="connsiteY15" fmla="*/ 739322 h 3497531"/>
                  <a:gd name="connsiteX16" fmla="*/ 20901 w 4116165"/>
                  <a:gd name="connsiteY16" fmla="*/ 638398 h 3497531"/>
                  <a:gd name="connsiteX17" fmla="*/ 638398 w 4116165"/>
                  <a:gd name="connsiteY17" fmla="*/ 20901 h 3497531"/>
                  <a:gd name="connsiteX18" fmla="*/ 688860 w 4116165"/>
                  <a:gd name="connsiteY18" fmla="*/ 0 h 3497531"/>
                  <a:gd name="connsiteX0-1" fmla="*/ 1433441 w 4116165"/>
                  <a:gd name="connsiteY0-2" fmla="*/ 1003242 h 3497531"/>
                  <a:gd name="connsiteX1-3" fmla="*/ 3927730 w 4116165"/>
                  <a:gd name="connsiteY1-4" fmla="*/ 814807 h 3497531"/>
                  <a:gd name="connsiteX2-5" fmla="*/ 4116165 w 4116165"/>
                  <a:gd name="connsiteY2-6" fmla="*/ 1003242 h 3497531"/>
                  <a:gd name="connsiteX3-7" fmla="*/ 4116165 w 4116165"/>
                  <a:gd name="connsiteY3-8" fmla="*/ 3309096 h 3497531"/>
                  <a:gd name="connsiteX4-9" fmla="*/ 3927730 w 4116165"/>
                  <a:gd name="connsiteY4-10" fmla="*/ 3497531 h 3497531"/>
                  <a:gd name="connsiteX5-11" fmla="*/ 1621876 w 4116165"/>
                  <a:gd name="connsiteY5-12" fmla="*/ 3497531 h 3497531"/>
                  <a:gd name="connsiteX6-13" fmla="*/ 1433441 w 4116165"/>
                  <a:gd name="connsiteY6-14" fmla="*/ 3309096 h 3497531"/>
                  <a:gd name="connsiteX7-15" fmla="*/ 1433441 w 4116165"/>
                  <a:gd name="connsiteY7-16" fmla="*/ 1003242 h 3497531"/>
                  <a:gd name="connsiteX8-17" fmla="*/ 688860 w 4116165"/>
                  <a:gd name="connsiteY8-18" fmla="*/ 0 h 3497531"/>
                  <a:gd name="connsiteX9-19" fmla="*/ 739322 w 4116165"/>
                  <a:gd name="connsiteY9-20" fmla="*/ 20901 h 3497531"/>
                  <a:gd name="connsiteX10-21" fmla="*/ 1356818 w 4116165"/>
                  <a:gd name="connsiteY10-22" fmla="*/ 638398 h 3497531"/>
                  <a:gd name="connsiteX11-23" fmla="*/ 1356818 w 4116165"/>
                  <a:gd name="connsiteY11-24" fmla="*/ 739322 h 3497531"/>
                  <a:gd name="connsiteX12-25" fmla="*/ 739322 w 4116165"/>
                  <a:gd name="connsiteY12-26" fmla="*/ 1356819 h 3497531"/>
                  <a:gd name="connsiteX13-27" fmla="*/ 638398 w 4116165"/>
                  <a:gd name="connsiteY13-28" fmla="*/ 1356819 h 3497531"/>
                  <a:gd name="connsiteX14-29" fmla="*/ 20901 w 4116165"/>
                  <a:gd name="connsiteY14-30" fmla="*/ 739322 h 3497531"/>
                  <a:gd name="connsiteX15-31" fmla="*/ 20901 w 4116165"/>
                  <a:gd name="connsiteY15-32" fmla="*/ 638398 h 3497531"/>
                  <a:gd name="connsiteX16-33" fmla="*/ 638398 w 4116165"/>
                  <a:gd name="connsiteY16-34" fmla="*/ 20901 h 3497531"/>
                  <a:gd name="connsiteX17-35" fmla="*/ 688860 w 4116165"/>
                  <a:gd name="connsiteY17-36" fmla="*/ 0 h 3497531"/>
                  <a:gd name="connsiteX0-37" fmla="*/ 1433441 w 4116165"/>
                  <a:gd name="connsiteY0-38" fmla="*/ 3309096 h 3497531"/>
                  <a:gd name="connsiteX1-39" fmla="*/ 3927730 w 4116165"/>
                  <a:gd name="connsiteY1-40" fmla="*/ 814807 h 3497531"/>
                  <a:gd name="connsiteX2-41" fmla="*/ 4116165 w 4116165"/>
                  <a:gd name="connsiteY2-42" fmla="*/ 1003242 h 3497531"/>
                  <a:gd name="connsiteX3-43" fmla="*/ 4116165 w 4116165"/>
                  <a:gd name="connsiteY3-44" fmla="*/ 3309096 h 3497531"/>
                  <a:gd name="connsiteX4-45" fmla="*/ 3927730 w 4116165"/>
                  <a:gd name="connsiteY4-46" fmla="*/ 3497531 h 3497531"/>
                  <a:gd name="connsiteX5-47" fmla="*/ 1621876 w 4116165"/>
                  <a:gd name="connsiteY5-48" fmla="*/ 3497531 h 3497531"/>
                  <a:gd name="connsiteX6-49" fmla="*/ 1433441 w 4116165"/>
                  <a:gd name="connsiteY6-50" fmla="*/ 3309096 h 3497531"/>
                  <a:gd name="connsiteX7-51" fmla="*/ 688860 w 4116165"/>
                  <a:gd name="connsiteY7-52" fmla="*/ 0 h 3497531"/>
                  <a:gd name="connsiteX8-53" fmla="*/ 739322 w 4116165"/>
                  <a:gd name="connsiteY8-54" fmla="*/ 20901 h 3497531"/>
                  <a:gd name="connsiteX9-55" fmla="*/ 1356818 w 4116165"/>
                  <a:gd name="connsiteY9-56" fmla="*/ 638398 h 3497531"/>
                  <a:gd name="connsiteX10-57" fmla="*/ 1356818 w 4116165"/>
                  <a:gd name="connsiteY10-58" fmla="*/ 739322 h 3497531"/>
                  <a:gd name="connsiteX11-59" fmla="*/ 739322 w 4116165"/>
                  <a:gd name="connsiteY11-60" fmla="*/ 1356819 h 3497531"/>
                  <a:gd name="connsiteX12-61" fmla="*/ 638398 w 4116165"/>
                  <a:gd name="connsiteY12-62" fmla="*/ 1356819 h 3497531"/>
                  <a:gd name="connsiteX13-63" fmla="*/ 20901 w 4116165"/>
                  <a:gd name="connsiteY13-64" fmla="*/ 739322 h 3497531"/>
                  <a:gd name="connsiteX14-65" fmla="*/ 20901 w 4116165"/>
                  <a:gd name="connsiteY14-66" fmla="*/ 638398 h 3497531"/>
                  <a:gd name="connsiteX15-67" fmla="*/ 638398 w 4116165"/>
                  <a:gd name="connsiteY15-68" fmla="*/ 20901 h 3497531"/>
                  <a:gd name="connsiteX16-69" fmla="*/ 688860 w 4116165"/>
                  <a:gd name="connsiteY16-70" fmla="*/ 0 h 3497531"/>
                  <a:gd name="connsiteX0-71" fmla="*/ 1433441 w 4116165"/>
                  <a:gd name="connsiteY0-72" fmla="*/ 3309096 h 3497531"/>
                  <a:gd name="connsiteX1-73" fmla="*/ 4116165 w 4116165"/>
                  <a:gd name="connsiteY1-74" fmla="*/ 1003242 h 3497531"/>
                  <a:gd name="connsiteX2-75" fmla="*/ 4116165 w 4116165"/>
                  <a:gd name="connsiteY2-76" fmla="*/ 3309096 h 3497531"/>
                  <a:gd name="connsiteX3-77" fmla="*/ 3927730 w 4116165"/>
                  <a:gd name="connsiteY3-78" fmla="*/ 3497531 h 3497531"/>
                  <a:gd name="connsiteX4-79" fmla="*/ 1621876 w 4116165"/>
                  <a:gd name="connsiteY4-80" fmla="*/ 3497531 h 3497531"/>
                  <a:gd name="connsiteX5-81" fmla="*/ 1433441 w 4116165"/>
                  <a:gd name="connsiteY5-82" fmla="*/ 3309096 h 3497531"/>
                  <a:gd name="connsiteX6-83" fmla="*/ 688860 w 4116165"/>
                  <a:gd name="connsiteY6-84" fmla="*/ 0 h 3497531"/>
                  <a:gd name="connsiteX7-85" fmla="*/ 739322 w 4116165"/>
                  <a:gd name="connsiteY7-86" fmla="*/ 20901 h 3497531"/>
                  <a:gd name="connsiteX8-87" fmla="*/ 1356818 w 4116165"/>
                  <a:gd name="connsiteY8-88" fmla="*/ 638398 h 3497531"/>
                  <a:gd name="connsiteX9-89" fmla="*/ 1356818 w 4116165"/>
                  <a:gd name="connsiteY9-90" fmla="*/ 739322 h 3497531"/>
                  <a:gd name="connsiteX10-91" fmla="*/ 739322 w 4116165"/>
                  <a:gd name="connsiteY10-92" fmla="*/ 1356819 h 3497531"/>
                  <a:gd name="connsiteX11-93" fmla="*/ 638398 w 4116165"/>
                  <a:gd name="connsiteY11-94" fmla="*/ 1356819 h 3497531"/>
                  <a:gd name="connsiteX12-95" fmla="*/ 20901 w 4116165"/>
                  <a:gd name="connsiteY12-96" fmla="*/ 739322 h 3497531"/>
                  <a:gd name="connsiteX13-97" fmla="*/ 20901 w 4116165"/>
                  <a:gd name="connsiteY13-98" fmla="*/ 638398 h 3497531"/>
                  <a:gd name="connsiteX14-99" fmla="*/ 638398 w 4116165"/>
                  <a:gd name="connsiteY14-100" fmla="*/ 20901 h 3497531"/>
                  <a:gd name="connsiteX15-101" fmla="*/ 688860 w 4116165"/>
                  <a:gd name="connsiteY15-102" fmla="*/ 0 h 3497531"/>
                  <a:gd name="connsiteX0-103" fmla="*/ 1433441 w 4116165"/>
                  <a:gd name="connsiteY0-104" fmla="*/ 3309096 h 3497531"/>
                  <a:gd name="connsiteX1-105" fmla="*/ 4116165 w 4116165"/>
                  <a:gd name="connsiteY1-106" fmla="*/ 3309096 h 3497531"/>
                  <a:gd name="connsiteX2-107" fmla="*/ 3927730 w 4116165"/>
                  <a:gd name="connsiteY2-108" fmla="*/ 3497531 h 3497531"/>
                  <a:gd name="connsiteX3-109" fmla="*/ 1621876 w 4116165"/>
                  <a:gd name="connsiteY3-110" fmla="*/ 3497531 h 3497531"/>
                  <a:gd name="connsiteX4-111" fmla="*/ 1433441 w 4116165"/>
                  <a:gd name="connsiteY4-112" fmla="*/ 3309096 h 3497531"/>
                  <a:gd name="connsiteX5-113" fmla="*/ 688860 w 4116165"/>
                  <a:gd name="connsiteY5-114" fmla="*/ 0 h 3497531"/>
                  <a:gd name="connsiteX6-115" fmla="*/ 739322 w 4116165"/>
                  <a:gd name="connsiteY6-116" fmla="*/ 20901 h 3497531"/>
                  <a:gd name="connsiteX7-117" fmla="*/ 1356818 w 4116165"/>
                  <a:gd name="connsiteY7-118" fmla="*/ 638398 h 3497531"/>
                  <a:gd name="connsiteX8-119" fmla="*/ 1356818 w 4116165"/>
                  <a:gd name="connsiteY8-120" fmla="*/ 739322 h 3497531"/>
                  <a:gd name="connsiteX9-121" fmla="*/ 739322 w 4116165"/>
                  <a:gd name="connsiteY9-122" fmla="*/ 1356819 h 3497531"/>
                  <a:gd name="connsiteX10-123" fmla="*/ 638398 w 4116165"/>
                  <a:gd name="connsiteY10-124" fmla="*/ 1356819 h 3497531"/>
                  <a:gd name="connsiteX11-125" fmla="*/ 20901 w 4116165"/>
                  <a:gd name="connsiteY11-126" fmla="*/ 739322 h 3497531"/>
                  <a:gd name="connsiteX12-127" fmla="*/ 20901 w 4116165"/>
                  <a:gd name="connsiteY12-128" fmla="*/ 638398 h 3497531"/>
                  <a:gd name="connsiteX13-129" fmla="*/ 638398 w 4116165"/>
                  <a:gd name="connsiteY13-130" fmla="*/ 20901 h 3497531"/>
                  <a:gd name="connsiteX14-131" fmla="*/ 688860 w 4116165"/>
                  <a:gd name="connsiteY14-132" fmla="*/ 0 h 3497531"/>
                  <a:gd name="connsiteX0-133" fmla="*/ 1433441 w 3927730"/>
                  <a:gd name="connsiteY0-134" fmla="*/ 3309096 h 3497531"/>
                  <a:gd name="connsiteX1-135" fmla="*/ 3927730 w 3927730"/>
                  <a:gd name="connsiteY1-136" fmla="*/ 3497531 h 3497531"/>
                  <a:gd name="connsiteX2-137" fmla="*/ 1621876 w 3927730"/>
                  <a:gd name="connsiteY2-138" fmla="*/ 3497531 h 3497531"/>
                  <a:gd name="connsiteX3-139" fmla="*/ 1433441 w 3927730"/>
                  <a:gd name="connsiteY3-140" fmla="*/ 3309096 h 3497531"/>
                  <a:gd name="connsiteX4-141" fmla="*/ 688860 w 3927730"/>
                  <a:gd name="connsiteY4-142" fmla="*/ 0 h 3497531"/>
                  <a:gd name="connsiteX5-143" fmla="*/ 739322 w 3927730"/>
                  <a:gd name="connsiteY5-144" fmla="*/ 20901 h 3497531"/>
                  <a:gd name="connsiteX6-145" fmla="*/ 1356818 w 3927730"/>
                  <a:gd name="connsiteY6-146" fmla="*/ 638398 h 3497531"/>
                  <a:gd name="connsiteX7-147" fmla="*/ 1356818 w 3927730"/>
                  <a:gd name="connsiteY7-148" fmla="*/ 739322 h 3497531"/>
                  <a:gd name="connsiteX8-149" fmla="*/ 739322 w 3927730"/>
                  <a:gd name="connsiteY8-150" fmla="*/ 1356819 h 3497531"/>
                  <a:gd name="connsiteX9-151" fmla="*/ 638398 w 3927730"/>
                  <a:gd name="connsiteY9-152" fmla="*/ 1356819 h 3497531"/>
                  <a:gd name="connsiteX10-153" fmla="*/ 20901 w 3927730"/>
                  <a:gd name="connsiteY10-154" fmla="*/ 739322 h 3497531"/>
                  <a:gd name="connsiteX11-155" fmla="*/ 20901 w 3927730"/>
                  <a:gd name="connsiteY11-156" fmla="*/ 638398 h 3497531"/>
                  <a:gd name="connsiteX12-157" fmla="*/ 638398 w 3927730"/>
                  <a:gd name="connsiteY12-158" fmla="*/ 20901 h 3497531"/>
                  <a:gd name="connsiteX13-159" fmla="*/ 688860 w 3927730"/>
                  <a:gd name="connsiteY13-160" fmla="*/ 0 h 3497531"/>
                  <a:gd name="connsiteX0-161" fmla="*/ 1433441 w 1621876"/>
                  <a:gd name="connsiteY0-162" fmla="*/ 3309096 h 3497531"/>
                  <a:gd name="connsiteX1-163" fmla="*/ 1621876 w 1621876"/>
                  <a:gd name="connsiteY1-164" fmla="*/ 3497531 h 3497531"/>
                  <a:gd name="connsiteX2-165" fmla="*/ 1433441 w 1621876"/>
                  <a:gd name="connsiteY2-166" fmla="*/ 3309096 h 3497531"/>
                  <a:gd name="connsiteX3-167" fmla="*/ 688860 w 1621876"/>
                  <a:gd name="connsiteY3-168" fmla="*/ 0 h 3497531"/>
                  <a:gd name="connsiteX4-169" fmla="*/ 739322 w 1621876"/>
                  <a:gd name="connsiteY4-170" fmla="*/ 20901 h 3497531"/>
                  <a:gd name="connsiteX5-171" fmla="*/ 1356818 w 1621876"/>
                  <a:gd name="connsiteY5-172" fmla="*/ 638398 h 3497531"/>
                  <a:gd name="connsiteX6-173" fmla="*/ 1356818 w 1621876"/>
                  <a:gd name="connsiteY6-174" fmla="*/ 739322 h 3497531"/>
                  <a:gd name="connsiteX7-175" fmla="*/ 739322 w 1621876"/>
                  <a:gd name="connsiteY7-176" fmla="*/ 1356819 h 3497531"/>
                  <a:gd name="connsiteX8-177" fmla="*/ 638398 w 1621876"/>
                  <a:gd name="connsiteY8-178" fmla="*/ 1356819 h 3497531"/>
                  <a:gd name="connsiteX9-179" fmla="*/ 20901 w 1621876"/>
                  <a:gd name="connsiteY9-180" fmla="*/ 739322 h 3497531"/>
                  <a:gd name="connsiteX10-181" fmla="*/ 20901 w 1621876"/>
                  <a:gd name="connsiteY10-182" fmla="*/ 638398 h 3497531"/>
                  <a:gd name="connsiteX11-183" fmla="*/ 638398 w 1621876"/>
                  <a:gd name="connsiteY11-184" fmla="*/ 20901 h 3497531"/>
                  <a:gd name="connsiteX12-185" fmla="*/ 688860 w 1621876"/>
                  <a:gd name="connsiteY12-186" fmla="*/ 0 h 3497531"/>
                  <a:gd name="connsiteX0-187" fmla="*/ 688860 w 1377719"/>
                  <a:gd name="connsiteY0-188" fmla="*/ 0 h 1377720"/>
                  <a:gd name="connsiteX1-189" fmla="*/ 739322 w 1377719"/>
                  <a:gd name="connsiteY1-190" fmla="*/ 20901 h 1377720"/>
                  <a:gd name="connsiteX2-191" fmla="*/ 1356818 w 1377719"/>
                  <a:gd name="connsiteY2-192" fmla="*/ 638398 h 1377720"/>
                  <a:gd name="connsiteX3-193" fmla="*/ 1356818 w 1377719"/>
                  <a:gd name="connsiteY3-194" fmla="*/ 739322 h 1377720"/>
                  <a:gd name="connsiteX4-195" fmla="*/ 739322 w 1377719"/>
                  <a:gd name="connsiteY4-196" fmla="*/ 1356819 h 1377720"/>
                  <a:gd name="connsiteX5-197" fmla="*/ 638398 w 1377719"/>
                  <a:gd name="connsiteY5-198" fmla="*/ 1356819 h 1377720"/>
                  <a:gd name="connsiteX6-199" fmla="*/ 20901 w 1377719"/>
                  <a:gd name="connsiteY6-200" fmla="*/ 739322 h 1377720"/>
                  <a:gd name="connsiteX7-201" fmla="*/ 20901 w 1377719"/>
                  <a:gd name="connsiteY7-202" fmla="*/ 638398 h 1377720"/>
                  <a:gd name="connsiteX8-203" fmla="*/ 638398 w 1377719"/>
                  <a:gd name="connsiteY8-204" fmla="*/ 20901 h 1377720"/>
                  <a:gd name="connsiteX9-205" fmla="*/ 688860 w 1377719"/>
                  <a:gd name="connsiteY9-206" fmla="*/ 0 h 13777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377719" h="1377720">
                    <a:moveTo>
                      <a:pt x="688860" y="0"/>
                    </a:moveTo>
                    <a:cubicBezTo>
                      <a:pt x="707124" y="0"/>
                      <a:pt x="725387" y="6967"/>
                      <a:pt x="739322" y="20901"/>
                    </a:cubicBezTo>
                    <a:lnTo>
                      <a:pt x="1356818" y="638398"/>
                    </a:lnTo>
                    <a:cubicBezTo>
                      <a:pt x="1384687" y="666267"/>
                      <a:pt x="1384687" y="711453"/>
                      <a:pt x="1356818" y="739322"/>
                    </a:cubicBezTo>
                    <a:lnTo>
                      <a:pt x="739322" y="1356819"/>
                    </a:lnTo>
                    <a:cubicBezTo>
                      <a:pt x="711453" y="1384688"/>
                      <a:pt x="666267" y="1384688"/>
                      <a:pt x="638398" y="1356819"/>
                    </a:cubicBezTo>
                    <a:lnTo>
                      <a:pt x="20901" y="739322"/>
                    </a:lnTo>
                    <a:cubicBezTo>
                      <a:pt x="-6968" y="711453"/>
                      <a:pt x="-6968" y="666267"/>
                      <a:pt x="20901" y="638398"/>
                    </a:cubicBezTo>
                    <a:lnTo>
                      <a:pt x="638398" y="20901"/>
                    </a:lnTo>
                    <a:cubicBezTo>
                      <a:pt x="652332" y="6967"/>
                      <a:pt x="670596" y="0"/>
                      <a:pt x="688860"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1800" b="1" dirty="0">
                  <a:solidFill>
                    <a:schemeClr val="tx1">
                      <a:lumMod val="85000"/>
                      <a:lumOff val="15000"/>
                    </a:schemeClr>
                  </a:solidFill>
                  <a:cs typeface="+mn-ea"/>
                  <a:sym typeface="+mn-lt"/>
                </a:endParaRPr>
              </a:p>
            </p:txBody>
          </p:sp>
        </p:grpSp>
        <p:sp>
          <p:nvSpPr>
            <p:cNvPr id="29" name="Rounded Rectangle 6">
              <a:extLst>
                <a:ext uri="{FF2B5EF4-FFF2-40B4-BE49-F238E27FC236}">
                  <a16:creationId xmlns:a16="http://schemas.microsoft.com/office/drawing/2014/main" id="{A294C402-FA57-3286-D55F-E389FE3913C0}"/>
                </a:ext>
              </a:extLst>
            </p:cNvPr>
            <p:cNvSpPr/>
            <p:nvPr/>
          </p:nvSpPr>
          <p:spPr>
            <a:xfrm>
              <a:off x="501518" y="1921283"/>
              <a:ext cx="2507687" cy="460575"/>
            </a:xfrm>
            <a:prstGeom prst="roundRect">
              <a:avLst>
                <a:gd name="adj" fmla="val 7044"/>
              </a:avLst>
            </a:prstGeom>
            <a:solidFill>
              <a:srgbClr val="6578B7"/>
            </a:solidFill>
            <a:ln>
              <a:noFill/>
            </a:ln>
          </p:spPr>
          <p:style>
            <a:lnRef idx="2">
              <a:schemeClr val="accent1">
                <a:shade val="50000"/>
              </a:schemeClr>
            </a:lnRef>
            <a:fillRef idx="1">
              <a:schemeClr val="accent1"/>
            </a:fillRef>
            <a:effectRef idx="0">
              <a:schemeClr val="accent1"/>
            </a:effectRef>
            <a:fontRef idx="minor">
              <a:schemeClr val="lt1"/>
            </a:fontRef>
          </p:style>
          <p:txBody>
            <a:bodyPr lIns="205729" rIns="68576" rtlCol="0" anchor="ctr"/>
            <a:lstStyle/>
            <a:p>
              <a:r>
                <a:rPr lang="en-US" altLang="zh-CN" sz="1500" b="1" dirty="0">
                  <a:cs typeface="+mn-ea"/>
                  <a:sym typeface="+mn-lt"/>
                </a:rPr>
                <a:t>01 </a:t>
              </a:r>
              <a:r>
                <a:rPr lang="zh-CN" altLang="en-US" sz="1500" b="1" dirty="0">
                  <a:cs typeface="+mn-ea"/>
                  <a:sym typeface="+mn-lt"/>
                </a:rPr>
                <a:t>引入社交信任度量因素</a:t>
              </a:r>
            </a:p>
          </p:txBody>
        </p:sp>
      </p:grpSp>
    </p:spTree>
    <p:extLst>
      <p:ext uri="{BB962C8B-B14F-4D97-AF65-F5344CB8AC3E}">
        <p14:creationId xmlns:p14="http://schemas.microsoft.com/office/powerpoint/2010/main" val="3068872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5 </a:t>
            </a:r>
            <a:r>
              <a:rPr lang="zh-CN" altLang="en-US" dirty="0">
                <a:sym typeface="微软雅黑" panose="020B0503020204020204" pitchFamily="34" charset="-122"/>
              </a:rPr>
              <a:t>总结与展望</a:t>
            </a:r>
          </a:p>
        </p:txBody>
      </p:sp>
      <p:grpSp>
        <p:nvGrpSpPr>
          <p:cNvPr id="4" name="组合 3">
            <a:extLst>
              <a:ext uri="{FF2B5EF4-FFF2-40B4-BE49-F238E27FC236}">
                <a16:creationId xmlns:a16="http://schemas.microsoft.com/office/drawing/2014/main" id="{04593C22-8EDB-68DC-F564-6C5202DF1193}"/>
              </a:ext>
            </a:extLst>
          </p:cNvPr>
          <p:cNvGrpSpPr/>
          <p:nvPr/>
        </p:nvGrpSpPr>
        <p:grpSpPr bwMode="auto">
          <a:xfrm>
            <a:off x="1852931" y="1602434"/>
            <a:ext cx="7405369" cy="1278948"/>
            <a:chOff x="1760581" y="2110709"/>
            <a:chExt cx="3839501" cy="1280096"/>
          </a:xfrm>
        </p:grpSpPr>
        <p:sp>
          <p:nvSpPr>
            <p:cNvPr id="19" name="矩形 18">
              <a:extLst>
                <a:ext uri="{FF2B5EF4-FFF2-40B4-BE49-F238E27FC236}">
                  <a16:creationId xmlns:a16="http://schemas.microsoft.com/office/drawing/2014/main" id="{B4B17D28-66FD-ED3A-4B01-C656DEB49CEE}"/>
                </a:ext>
              </a:extLst>
            </p:cNvPr>
            <p:cNvSpPr/>
            <p:nvPr/>
          </p:nvSpPr>
          <p:spPr bwMode="auto">
            <a:xfrm>
              <a:off x="1760581" y="2602575"/>
              <a:ext cx="2832052" cy="78823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lvl="0" indent="-285750">
                <a:lnSpc>
                  <a:spcPct val="150000"/>
                </a:lnSpc>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rPr>
                <a:t>柯昌博，杨阳</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一种针对车联网的多维车辆信任评估方法，</a:t>
              </a:r>
              <a:r>
                <a:rPr lang="en-US" altLang="zh-CN" sz="1600" dirty="0">
                  <a:latin typeface="微软雅黑" panose="020B0503020204020204" pitchFamily="34" charset="-122"/>
                  <a:ea typeface="微软雅黑" panose="020B0503020204020204" pitchFamily="34" charset="-122"/>
                </a:rPr>
                <a:t>202211266352.2</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2022.10.</a:t>
              </a:r>
            </a:p>
          </p:txBody>
        </p:sp>
        <p:sp>
          <p:nvSpPr>
            <p:cNvPr id="20" name="矩形 19">
              <a:extLst>
                <a:ext uri="{FF2B5EF4-FFF2-40B4-BE49-F238E27FC236}">
                  <a16:creationId xmlns:a16="http://schemas.microsoft.com/office/drawing/2014/main" id="{EF30A9B1-8100-A0CB-A61E-CCD8F2BE3873}"/>
                </a:ext>
              </a:extLst>
            </p:cNvPr>
            <p:cNvSpPr/>
            <p:nvPr/>
          </p:nvSpPr>
          <p:spPr bwMode="auto">
            <a:xfrm>
              <a:off x="1760581" y="2110709"/>
              <a:ext cx="3839501" cy="417733"/>
            </a:xfrm>
            <a:prstGeom prst="rect">
              <a:avLst/>
            </a:prstGeom>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defRPr/>
              </a:pPr>
              <a:r>
                <a:rPr lang="zh-CN" altLang="en-US" b="1" dirty="0">
                  <a:solidFill>
                    <a:srgbClr val="262626"/>
                  </a:solidFill>
                  <a:latin typeface="微软雅黑" panose="020B0503020204020204" pitchFamily="34" charset="-122"/>
                  <a:ea typeface="微软雅黑" panose="020B0503020204020204" pitchFamily="34" charset="-122"/>
                </a:rPr>
                <a:t>专      利</a:t>
              </a:r>
            </a:p>
          </p:txBody>
        </p:sp>
      </p:grpSp>
      <p:grpSp>
        <p:nvGrpSpPr>
          <p:cNvPr id="8" name="组合 7">
            <a:extLst>
              <a:ext uri="{FF2B5EF4-FFF2-40B4-BE49-F238E27FC236}">
                <a16:creationId xmlns:a16="http://schemas.microsoft.com/office/drawing/2014/main" id="{619A777E-0055-8822-29C0-645A10605037}"/>
              </a:ext>
            </a:extLst>
          </p:cNvPr>
          <p:cNvGrpSpPr/>
          <p:nvPr/>
        </p:nvGrpSpPr>
        <p:grpSpPr bwMode="auto">
          <a:xfrm>
            <a:off x="1852931" y="3583446"/>
            <a:ext cx="5690869" cy="1283064"/>
            <a:chOff x="1760372" y="3663036"/>
            <a:chExt cx="3839710" cy="1282505"/>
          </a:xfrm>
        </p:grpSpPr>
        <p:sp>
          <p:nvSpPr>
            <p:cNvPr id="16" name="矩形 15">
              <a:extLst>
                <a:ext uri="{FF2B5EF4-FFF2-40B4-BE49-F238E27FC236}">
                  <a16:creationId xmlns:a16="http://schemas.microsoft.com/office/drawing/2014/main" id="{59D591C6-32A9-8BA5-DFB4-63AA7DA83E16}"/>
                </a:ext>
              </a:extLst>
            </p:cNvPr>
            <p:cNvSpPr/>
            <p:nvPr/>
          </p:nvSpPr>
          <p:spPr bwMode="auto">
            <a:xfrm>
              <a:off x="1760372" y="4158361"/>
              <a:ext cx="3839710" cy="787180"/>
            </a:xfrm>
            <a:prstGeom prst="rect">
              <a:avLst/>
            </a:prstGeom>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江苏省自然科学基金，面向边缘网络计算迁移的雾节点安全与隐私保护方法（</a:t>
              </a:r>
              <a:r>
                <a:rPr lang="en-US" altLang="zh-CN" sz="1600" dirty="0">
                  <a:latin typeface="微软雅黑" panose="020B0503020204020204" pitchFamily="34" charset="-122"/>
                  <a:ea typeface="微软雅黑" panose="020B0503020204020204" pitchFamily="34" charset="-122"/>
                </a:rPr>
                <a:t>No.BK20220206</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a:t>
              </a:r>
            </a:p>
          </p:txBody>
        </p:sp>
        <p:sp>
          <p:nvSpPr>
            <p:cNvPr id="17" name="矩形 16">
              <a:extLst>
                <a:ext uri="{FF2B5EF4-FFF2-40B4-BE49-F238E27FC236}">
                  <a16:creationId xmlns:a16="http://schemas.microsoft.com/office/drawing/2014/main" id="{1EF5C4AC-30DC-A735-BC70-B6BF67B6A626}"/>
                </a:ext>
              </a:extLst>
            </p:cNvPr>
            <p:cNvSpPr/>
            <p:nvPr/>
          </p:nvSpPr>
          <p:spPr bwMode="auto">
            <a:xfrm>
              <a:off x="1760372" y="3663036"/>
              <a:ext cx="3839710" cy="417176"/>
            </a:xfrm>
            <a:prstGeom prst="rect">
              <a:avLst/>
            </a:prstGeom>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defRPr/>
              </a:pPr>
              <a:r>
                <a:rPr lang="zh-CN" altLang="en-US" b="1" dirty="0">
                  <a:solidFill>
                    <a:srgbClr val="262626"/>
                  </a:solidFill>
                  <a:latin typeface="微软雅黑" panose="020B0503020204020204" pitchFamily="34" charset="-122"/>
                  <a:ea typeface="微软雅黑" panose="020B0503020204020204" pitchFamily="34" charset="-122"/>
                </a:rPr>
                <a:t>科研项目</a:t>
              </a:r>
            </a:p>
          </p:txBody>
        </p:sp>
      </p:grpSp>
      <p:sp>
        <p:nvSpPr>
          <p:cNvPr id="9" name="KSO_Shape">
            <a:extLst>
              <a:ext uri="{FF2B5EF4-FFF2-40B4-BE49-F238E27FC236}">
                <a16:creationId xmlns:a16="http://schemas.microsoft.com/office/drawing/2014/main" id="{8F779BEE-1E81-7F3E-41D6-A8D75CDFD017}"/>
              </a:ext>
            </a:extLst>
          </p:cNvPr>
          <p:cNvSpPr/>
          <p:nvPr/>
        </p:nvSpPr>
        <p:spPr bwMode="auto">
          <a:xfrm>
            <a:off x="776606" y="3648844"/>
            <a:ext cx="691430" cy="763587"/>
          </a:xfrm>
          <a:custGeom>
            <a:avLst/>
            <a:gdLst>
              <a:gd name="T0" fmla="*/ 809074 w 1703388"/>
              <a:gd name="T1" fmla="*/ 1478228 h 1624013"/>
              <a:gd name="T2" fmla="*/ 791320 w 1703388"/>
              <a:gd name="T3" fmla="*/ 1498504 h 1624013"/>
              <a:gd name="T4" fmla="*/ 767225 w 1703388"/>
              <a:gd name="T5" fmla="*/ 1669343 h 1624013"/>
              <a:gd name="T6" fmla="*/ 784979 w 1703388"/>
              <a:gd name="T7" fmla="*/ 1689619 h 1624013"/>
              <a:gd name="T8" fmla="*/ 1094912 w 1703388"/>
              <a:gd name="T9" fmla="*/ 1696209 h 1624013"/>
              <a:gd name="T10" fmla="*/ 1123318 w 1703388"/>
              <a:gd name="T11" fmla="*/ 1687592 h 1624013"/>
              <a:gd name="T12" fmla="*/ 1138790 w 1703388"/>
              <a:gd name="T13" fmla="*/ 1665793 h 1624013"/>
              <a:gd name="T14" fmla="*/ 1112159 w 1703388"/>
              <a:gd name="T15" fmla="*/ 1494956 h 1624013"/>
              <a:gd name="T16" fmla="*/ 1091869 w 1703388"/>
              <a:gd name="T17" fmla="*/ 1476453 h 1624013"/>
              <a:gd name="T18" fmla="*/ 420515 w 1703388"/>
              <a:gd name="T19" fmla="*/ 1084591 h 1624013"/>
              <a:gd name="T20" fmla="*/ 1484232 w 1703388"/>
              <a:gd name="T21" fmla="*/ 1089660 h 1624013"/>
              <a:gd name="T22" fmla="*/ 991959 w 1703388"/>
              <a:gd name="T23" fmla="*/ 702499 h 1624013"/>
              <a:gd name="T24" fmla="*/ 840325 w 1703388"/>
              <a:gd name="T25" fmla="*/ 542724 h 1624013"/>
              <a:gd name="T26" fmla="*/ 585098 w 1703388"/>
              <a:gd name="T27" fmla="*/ 161549 h 1624013"/>
              <a:gd name="T28" fmla="*/ 552147 w 1703388"/>
              <a:gd name="T29" fmla="*/ 161549 h 1624013"/>
              <a:gd name="T30" fmla="*/ 946033 w 1703388"/>
              <a:gd name="T31" fmla="*/ 19770 h 1624013"/>
              <a:gd name="T32" fmla="*/ 936648 w 1703388"/>
              <a:gd name="T33" fmla="*/ 33458 h 1624013"/>
              <a:gd name="T34" fmla="*/ 943496 w 1703388"/>
              <a:gd name="T35" fmla="*/ 53482 h 1624013"/>
              <a:gd name="T36" fmla="*/ 970128 w 1703388"/>
              <a:gd name="T37" fmla="*/ 54496 h 1624013"/>
              <a:gd name="T38" fmla="*/ 979258 w 1703388"/>
              <a:gd name="T39" fmla="*/ 40556 h 1624013"/>
              <a:gd name="T40" fmla="*/ 972156 w 1703388"/>
              <a:gd name="T41" fmla="*/ 20784 h 1624013"/>
              <a:gd name="T42" fmla="*/ 227758 w 1703388"/>
              <a:gd name="T43" fmla="*/ 0 h 1624013"/>
              <a:gd name="T44" fmla="*/ 1692713 w 1703388"/>
              <a:gd name="T45" fmla="*/ 2281 h 1624013"/>
              <a:gd name="T46" fmla="*/ 1716554 w 1703388"/>
              <a:gd name="T47" fmla="*/ 12167 h 1624013"/>
              <a:gd name="T48" fmla="*/ 1735324 w 1703388"/>
              <a:gd name="T49" fmla="*/ 28389 h 1624013"/>
              <a:gd name="T50" fmla="*/ 1746990 w 1703388"/>
              <a:gd name="T51" fmla="*/ 49427 h 1624013"/>
              <a:gd name="T52" fmla="*/ 1750794 w 1703388"/>
              <a:gd name="T53" fmla="*/ 1014127 h 1624013"/>
              <a:gd name="T54" fmla="*/ 1745976 w 1703388"/>
              <a:gd name="T55" fmla="*/ 1038460 h 1624013"/>
              <a:gd name="T56" fmla="*/ 1733040 w 1703388"/>
              <a:gd name="T57" fmla="*/ 1058990 h 1624013"/>
              <a:gd name="T58" fmla="*/ 1713257 w 1703388"/>
              <a:gd name="T59" fmla="*/ 1074452 h 1624013"/>
              <a:gd name="T60" fmla="*/ 1688909 w 1703388"/>
              <a:gd name="T61" fmla="*/ 1083070 h 1624013"/>
              <a:gd name="T62" fmla="*/ 1619162 w 1703388"/>
              <a:gd name="T63" fmla="*/ 1089660 h 1624013"/>
              <a:gd name="T64" fmla="*/ 1688402 w 1703388"/>
              <a:gd name="T65" fmla="*/ 1097011 h 1624013"/>
              <a:gd name="T66" fmla="*/ 1711229 w 1703388"/>
              <a:gd name="T67" fmla="*/ 1105882 h 1624013"/>
              <a:gd name="T68" fmla="*/ 1733294 w 1703388"/>
              <a:gd name="T69" fmla="*/ 1127681 h 1624013"/>
              <a:gd name="T70" fmla="*/ 1905000 w 1703388"/>
              <a:gd name="T71" fmla="*/ 1740820 h 1624013"/>
              <a:gd name="T72" fmla="*/ 1900435 w 1703388"/>
              <a:gd name="T73" fmla="*/ 1766674 h 1624013"/>
              <a:gd name="T74" fmla="*/ 1887500 w 1703388"/>
              <a:gd name="T75" fmla="*/ 1788472 h 1624013"/>
              <a:gd name="T76" fmla="*/ 1867970 w 1703388"/>
              <a:gd name="T77" fmla="*/ 1804947 h 1624013"/>
              <a:gd name="T78" fmla="*/ 1843368 w 1703388"/>
              <a:gd name="T79" fmla="*/ 1814579 h 1624013"/>
              <a:gd name="T80" fmla="*/ 69241 w 1703388"/>
              <a:gd name="T81" fmla="*/ 1815593 h 1624013"/>
              <a:gd name="T82" fmla="*/ 43624 w 1703388"/>
              <a:gd name="T83" fmla="*/ 1808750 h 1624013"/>
              <a:gd name="T84" fmla="*/ 22573 w 1703388"/>
              <a:gd name="T85" fmla="*/ 1794049 h 1624013"/>
              <a:gd name="T86" fmla="*/ 7609 w 1703388"/>
              <a:gd name="T87" fmla="*/ 1773517 h 1624013"/>
              <a:gd name="T88" fmla="*/ 508 w 1703388"/>
              <a:gd name="T89" fmla="*/ 1748678 h 1624013"/>
              <a:gd name="T90" fmla="*/ 165365 w 1703388"/>
              <a:gd name="T91" fmla="*/ 1142635 h 1624013"/>
              <a:gd name="T92" fmla="*/ 191490 w 1703388"/>
              <a:gd name="T93" fmla="*/ 1108924 h 1624013"/>
              <a:gd name="T94" fmla="*/ 213047 w 1703388"/>
              <a:gd name="T95" fmla="*/ 1098025 h 1624013"/>
              <a:gd name="T96" fmla="*/ 286093 w 1703388"/>
              <a:gd name="T97" fmla="*/ 1092448 h 1624013"/>
              <a:gd name="T98" fmla="*/ 219896 w 1703388"/>
              <a:gd name="T99" fmla="*/ 1083831 h 1624013"/>
              <a:gd name="T100" fmla="*/ 194787 w 1703388"/>
              <a:gd name="T101" fmla="*/ 1075972 h 1624013"/>
              <a:gd name="T102" fmla="*/ 174497 w 1703388"/>
              <a:gd name="T103" fmla="*/ 1061778 h 1624013"/>
              <a:gd name="T104" fmla="*/ 160547 w 1703388"/>
              <a:gd name="T105" fmla="*/ 1041502 h 1624013"/>
              <a:gd name="T106" fmla="*/ 154460 w 1703388"/>
              <a:gd name="T107" fmla="*/ 1017675 h 1624013"/>
              <a:gd name="T108" fmla="*/ 156996 w 1703388"/>
              <a:gd name="T109" fmla="*/ 52975 h 1624013"/>
              <a:gd name="T110" fmla="*/ 167649 w 1703388"/>
              <a:gd name="T111" fmla="*/ 31177 h 1624013"/>
              <a:gd name="T112" fmla="*/ 185403 w 1703388"/>
              <a:gd name="T113" fmla="*/ 14194 h 1624013"/>
              <a:gd name="T114" fmla="*/ 208736 w 1703388"/>
              <a:gd name="T115" fmla="*/ 3296 h 162401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703388" h="1624013">
                <a:moveTo>
                  <a:pt x="746125" y="1315983"/>
                </a:moveTo>
                <a:lnTo>
                  <a:pt x="742043" y="1316210"/>
                </a:lnTo>
                <a:lnTo>
                  <a:pt x="737961" y="1316663"/>
                </a:lnTo>
                <a:lnTo>
                  <a:pt x="734333" y="1317570"/>
                </a:lnTo>
                <a:lnTo>
                  <a:pt x="730477" y="1318930"/>
                </a:lnTo>
                <a:lnTo>
                  <a:pt x="727075" y="1320290"/>
                </a:lnTo>
                <a:lnTo>
                  <a:pt x="723447" y="1321877"/>
                </a:lnTo>
                <a:lnTo>
                  <a:pt x="720499" y="1323690"/>
                </a:lnTo>
                <a:lnTo>
                  <a:pt x="717550" y="1326183"/>
                </a:lnTo>
                <a:lnTo>
                  <a:pt x="715056" y="1328450"/>
                </a:lnTo>
                <a:lnTo>
                  <a:pt x="712788" y="1331170"/>
                </a:lnTo>
                <a:lnTo>
                  <a:pt x="710520" y="1334116"/>
                </a:lnTo>
                <a:lnTo>
                  <a:pt x="708933" y="1336836"/>
                </a:lnTo>
                <a:lnTo>
                  <a:pt x="707572" y="1340009"/>
                </a:lnTo>
                <a:lnTo>
                  <a:pt x="706665" y="1343409"/>
                </a:lnTo>
                <a:lnTo>
                  <a:pt x="705984" y="1346582"/>
                </a:lnTo>
                <a:lnTo>
                  <a:pt x="705984" y="1350209"/>
                </a:lnTo>
                <a:lnTo>
                  <a:pt x="684213" y="1482805"/>
                </a:lnTo>
                <a:lnTo>
                  <a:pt x="684440" y="1486204"/>
                </a:lnTo>
                <a:lnTo>
                  <a:pt x="685120" y="1489604"/>
                </a:lnTo>
                <a:lnTo>
                  <a:pt x="686027" y="1492778"/>
                </a:lnTo>
                <a:lnTo>
                  <a:pt x="687388" y="1495951"/>
                </a:lnTo>
                <a:lnTo>
                  <a:pt x="689202" y="1499124"/>
                </a:lnTo>
                <a:lnTo>
                  <a:pt x="691243" y="1501844"/>
                </a:lnTo>
                <a:lnTo>
                  <a:pt x="693511" y="1504564"/>
                </a:lnTo>
                <a:lnTo>
                  <a:pt x="696233" y="1506830"/>
                </a:lnTo>
                <a:lnTo>
                  <a:pt x="698954" y="1509097"/>
                </a:lnTo>
                <a:lnTo>
                  <a:pt x="701902" y="1510910"/>
                </a:lnTo>
                <a:lnTo>
                  <a:pt x="705304" y="1512950"/>
                </a:lnTo>
                <a:lnTo>
                  <a:pt x="708706" y="1514310"/>
                </a:lnTo>
                <a:lnTo>
                  <a:pt x="712561" y="1515443"/>
                </a:lnTo>
                <a:lnTo>
                  <a:pt x="716417" y="1516123"/>
                </a:lnTo>
                <a:lnTo>
                  <a:pt x="720499" y="1516803"/>
                </a:lnTo>
                <a:lnTo>
                  <a:pt x="724354" y="1516803"/>
                </a:lnTo>
                <a:lnTo>
                  <a:pt x="979034" y="1516803"/>
                </a:lnTo>
                <a:lnTo>
                  <a:pt x="982890" y="1516803"/>
                </a:lnTo>
                <a:lnTo>
                  <a:pt x="986972" y="1516123"/>
                </a:lnTo>
                <a:lnTo>
                  <a:pt x="990827" y="1515443"/>
                </a:lnTo>
                <a:lnTo>
                  <a:pt x="994683" y="1514310"/>
                </a:lnTo>
                <a:lnTo>
                  <a:pt x="998084" y="1512950"/>
                </a:lnTo>
                <a:lnTo>
                  <a:pt x="1001486" y="1510910"/>
                </a:lnTo>
                <a:lnTo>
                  <a:pt x="1004434" y="1509097"/>
                </a:lnTo>
                <a:lnTo>
                  <a:pt x="1007156" y="1506830"/>
                </a:lnTo>
                <a:lnTo>
                  <a:pt x="1009877" y="1504564"/>
                </a:lnTo>
                <a:lnTo>
                  <a:pt x="1012145" y="1501844"/>
                </a:lnTo>
                <a:lnTo>
                  <a:pt x="1014186" y="1499124"/>
                </a:lnTo>
                <a:lnTo>
                  <a:pt x="1016001" y="1495951"/>
                </a:lnTo>
                <a:lnTo>
                  <a:pt x="1017361" y="1492778"/>
                </a:lnTo>
                <a:lnTo>
                  <a:pt x="1018268" y="1489604"/>
                </a:lnTo>
                <a:lnTo>
                  <a:pt x="1018949" y="1486204"/>
                </a:lnTo>
                <a:lnTo>
                  <a:pt x="1019176" y="1482805"/>
                </a:lnTo>
                <a:lnTo>
                  <a:pt x="997404" y="1350209"/>
                </a:lnTo>
                <a:lnTo>
                  <a:pt x="997404" y="1346582"/>
                </a:lnTo>
                <a:lnTo>
                  <a:pt x="996724" y="1343409"/>
                </a:lnTo>
                <a:lnTo>
                  <a:pt x="995817" y="1340009"/>
                </a:lnTo>
                <a:lnTo>
                  <a:pt x="994456" y="1336836"/>
                </a:lnTo>
                <a:lnTo>
                  <a:pt x="992868" y="1334116"/>
                </a:lnTo>
                <a:lnTo>
                  <a:pt x="990601" y="1331170"/>
                </a:lnTo>
                <a:lnTo>
                  <a:pt x="988333" y="1328450"/>
                </a:lnTo>
                <a:lnTo>
                  <a:pt x="985838" y="1326183"/>
                </a:lnTo>
                <a:lnTo>
                  <a:pt x="982890" y="1323690"/>
                </a:lnTo>
                <a:lnTo>
                  <a:pt x="979942" y="1321877"/>
                </a:lnTo>
                <a:lnTo>
                  <a:pt x="976313" y="1320290"/>
                </a:lnTo>
                <a:lnTo>
                  <a:pt x="972911" y="1318930"/>
                </a:lnTo>
                <a:lnTo>
                  <a:pt x="969056" y="1317570"/>
                </a:lnTo>
                <a:lnTo>
                  <a:pt x="965427" y="1316663"/>
                </a:lnTo>
                <a:lnTo>
                  <a:pt x="961345" y="1316210"/>
                </a:lnTo>
                <a:lnTo>
                  <a:pt x="957263" y="1315983"/>
                </a:lnTo>
                <a:lnTo>
                  <a:pt x="746125" y="1315983"/>
                </a:lnTo>
                <a:close/>
                <a:moveTo>
                  <a:pt x="376011" y="969875"/>
                </a:moveTo>
                <a:lnTo>
                  <a:pt x="376238" y="972141"/>
                </a:lnTo>
                <a:lnTo>
                  <a:pt x="376238" y="974408"/>
                </a:lnTo>
                <a:lnTo>
                  <a:pt x="376238" y="976901"/>
                </a:lnTo>
                <a:lnTo>
                  <a:pt x="375784" y="979848"/>
                </a:lnTo>
                <a:lnTo>
                  <a:pt x="1327604" y="979848"/>
                </a:lnTo>
                <a:lnTo>
                  <a:pt x="1327151" y="976901"/>
                </a:lnTo>
                <a:lnTo>
                  <a:pt x="1327151" y="974408"/>
                </a:lnTo>
                <a:lnTo>
                  <a:pt x="1327151" y="972141"/>
                </a:lnTo>
                <a:lnTo>
                  <a:pt x="1327377" y="969875"/>
                </a:lnTo>
                <a:lnTo>
                  <a:pt x="376011" y="969875"/>
                </a:lnTo>
                <a:close/>
                <a:moveTo>
                  <a:pt x="1190625" y="246062"/>
                </a:moveTo>
                <a:lnTo>
                  <a:pt x="1179043" y="466952"/>
                </a:lnTo>
                <a:lnTo>
                  <a:pt x="1105004" y="394834"/>
                </a:lnTo>
                <a:lnTo>
                  <a:pt x="886977" y="628196"/>
                </a:lnTo>
                <a:lnTo>
                  <a:pt x="869943" y="612775"/>
                </a:lnTo>
                <a:lnTo>
                  <a:pt x="821114" y="566964"/>
                </a:lnTo>
                <a:lnTo>
                  <a:pt x="810667" y="557212"/>
                </a:lnTo>
                <a:lnTo>
                  <a:pt x="624436" y="758825"/>
                </a:lnTo>
                <a:lnTo>
                  <a:pt x="558800" y="693284"/>
                </a:lnTo>
                <a:lnTo>
                  <a:pt x="695067" y="545193"/>
                </a:lnTo>
                <a:lnTo>
                  <a:pt x="751391" y="485321"/>
                </a:lnTo>
                <a:lnTo>
                  <a:pt x="808169" y="425450"/>
                </a:lnTo>
                <a:lnTo>
                  <a:pt x="890838" y="502557"/>
                </a:lnTo>
                <a:lnTo>
                  <a:pt x="1044819" y="339498"/>
                </a:lnTo>
                <a:lnTo>
                  <a:pt x="970781" y="267607"/>
                </a:lnTo>
                <a:lnTo>
                  <a:pt x="1190625" y="246062"/>
                </a:lnTo>
                <a:close/>
                <a:moveTo>
                  <a:pt x="493712" y="144462"/>
                </a:moveTo>
                <a:lnTo>
                  <a:pt x="523175" y="144462"/>
                </a:lnTo>
                <a:lnTo>
                  <a:pt x="523175" y="796255"/>
                </a:lnTo>
                <a:lnTo>
                  <a:pt x="1174750" y="796255"/>
                </a:lnTo>
                <a:lnTo>
                  <a:pt x="1174750" y="825500"/>
                </a:lnTo>
                <a:lnTo>
                  <a:pt x="523175" y="825500"/>
                </a:lnTo>
                <a:lnTo>
                  <a:pt x="493712" y="825500"/>
                </a:lnTo>
                <a:lnTo>
                  <a:pt x="493712" y="796255"/>
                </a:lnTo>
                <a:lnTo>
                  <a:pt x="493712" y="144462"/>
                </a:lnTo>
                <a:close/>
                <a:moveTo>
                  <a:pt x="207282" y="64825"/>
                </a:moveTo>
                <a:lnTo>
                  <a:pt x="207282" y="905277"/>
                </a:lnTo>
                <a:lnTo>
                  <a:pt x="1496106" y="905277"/>
                </a:lnTo>
                <a:lnTo>
                  <a:pt x="1496106" y="64825"/>
                </a:lnTo>
                <a:lnTo>
                  <a:pt x="207282" y="64825"/>
                </a:lnTo>
                <a:close/>
                <a:moveTo>
                  <a:pt x="846818" y="17453"/>
                </a:moveTo>
                <a:lnTo>
                  <a:pt x="845911" y="17679"/>
                </a:lnTo>
                <a:lnTo>
                  <a:pt x="844777" y="18133"/>
                </a:lnTo>
                <a:lnTo>
                  <a:pt x="843643" y="18586"/>
                </a:lnTo>
                <a:lnTo>
                  <a:pt x="841829" y="19946"/>
                </a:lnTo>
                <a:lnTo>
                  <a:pt x="840468" y="21986"/>
                </a:lnTo>
                <a:lnTo>
                  <a:pt x="839108" y="24479"/>
                </a:lnTo>
                <a:lnTo>
                  <a:pt x="838200" y="26973"/>
                </a:lnTo>
                <a:lnTo>
                  <a:pt x="837520" y="29919"/>
                </a:lnTo>
                <a:lnTo>
                  <a:pt x="837520" y="33319"/>
                </a:lnTo>
                <a:lnTo>
                  <a:pt x="837520" y="36266"/>
                </a:lnTo>
                <a:lnTo>
                  <a:pt x="838200" y="39439"/>
                </a:lnTo>
                <a:lnTo>
                  <a:pt x="839108" y="41932"/>
                </a:lnTo>
                <a:lnTo>
                  <a:pt x="840468" y="44199"/>
                </a:lnTo>
                <a:lnTo>
                  <a:pt x="841829" y="46465"/>
                </a:lnTo>
                <a:lnTo>
                  <a:pt x="843643" y="47825"/>
                </a:lnTo>
                <a:lnTo>
                  <a:pt x="844777" y="48279"/>
                </a:lnTo>
                <a:lnTo>
                  <a:pt x="845911" y="48732"/>
                </a:lnTo>
                <a:lnTo>
                  <a:pt x="846818" y="48959"/>
                </a:lnTo>
                <a:lnTo>
                  <a:pt x="847952" y="48959"/>
                </a:lnTo>
                <a:lnTo>
                  <a:pt x="865188" y="48959"/>
                </a:lnTo>
                <a:lnTo>
                  <a:pt x="866095" y="48959"/>
                </a:lnTo>
                <a:lnTo>
                  <a:pt x="867456" y="48732"/>
                </a:lnTo>
                <a:lnTo>
                  <a:pt x="868363" y="48279"/>
                </a:lnTo>
                <a:lnTo>
                  <a:pt x="869270" y="47825"/>
                </a:lnTo>
                <a:lnTo>
                  <a:pt x="871084" y="46465"/>
                </a:lnTo>
                <a:lnTo>
                  <a:pt x="872445" y="44199"/>
                </a:lnTo>
                <a:lnTo>
                  <a:pt x="874033" y="41932"/>
                </a:lnTo>
                <a:lnTo>
                  <a:pt x="874940" y="39439"/>
                </a:lnTo>
                <a:lnTo>
                  <a:pt x="875620" y="36266"/>
                </a:lnTo>
                <a:lnTo>
                  <a:pt x="875847" y="33319"/>
                </a:lnTo>
                <a:lnTo>
                  <a:pt x="875620" y="29919"/>
                </a:lnTo>
                <a:lnTo>
                  <a:pt x="874940" y="26973"/>
                </a:lnTo>
                <a:lnTo>
                  <a:pt x="874033" y="24479"/>
                </a:lnTo>
                <a:lnTo>
                  <a:pt x="872445" y="21986"/>
                </a:lnTo>
                <a:lnTo>
                  <a:pt x="871084" y="19946"/>
                </a:lnTo>
                <a:lnTo>
                  <a:pt x="869270" y="18586"/>
                </a:lnTo>
                <a:lnTo>
                  <a:pt x="868363" y="18133"/>
                </a:lnTo>
                <a:lnTo>
                  <a:pt x="867456" y="17679"/>
                </a:lnTo>
                <a:lnTo>
                  <a:pt x="866095" y="17453"/>
                </a:lnTo>
                <a:lnTo>
                  <a:pt x="865188" y="17453"/>
                </a:lnTo>
                <a:lnTo>
                  <a:pt x="847952" y="17453"/>
                </a:lnTo>
                <a:lnTo>
                  <a:pt x="846818" y="17453"/>
                </a:lnTo>
                <a:close/>
                <a:moveTo>
                  <a:pt x="203654" y="0"/>
                </a:moveTo>
                <a:lnTo>
                  <a:pt x="207282" y="0"/>
                </a:lnTo>
                <a:lnTo>
                  <a:pt x="1496106" y="0"/>
                </a:lnTo>
                <a:lnTo>
                  <a:pt x="1499961" y="0"/>
                </a:lnTo>
                <a:lnTo>
                  <a:pt x="1503363" y="227"/>
                </a:lnTo>
                <a:lnTo>
                  <a:pt x="1506765" y="680"/>
                </a:lnTo>
                <a:lnTo>
                  <a:pt x="1510167" y="1360"/>
                </a:lnTo>
                <a:lnTo>
                  <a:pt x="1513568" y="2040"/>
                </a:lnTo>
                <a:lnTo>
                  <a:pt x="1516743" y="2947"/>
                </a:lnTo>
                <a:lnTo>
                  <a:pt x="1520145" y="3853"/>
                </a:lnTo>
                <a:lnTo>
                  <a:pt x="1523093" y="4987"/>
                </a:lnTo>
                <a:lnTo>
                  <a:pt x="1526042" y="6347"/>
                </a:lnTo>
                <a:lnTo>
                  <a:pt x="1529217" y="7706"/>
                </a:lnTo>
                <a:lnTo>
                  <a:pt x="1531938" y="9293"/>
                </a:lnTo>
                <a:lnTo>
                  <a:pt x="1534886" y="10880"/>
                </a:lnTo>
                <a:lnTo>
                  <a:pt x="1537608" y="12693"/>
                </a:lnTo>
                <a:lnTo>
                  <a:pt x="1540102" y="14506"/>
                </a:lnTo>
                <a:lnTo>
                  <a:pt x="1542824" y="16546"/>
                </a:lnTo>
                <a:lnTo>
                  <a:pt x="1545092" y="18586"/>
                </a:lnTo>
                <a:lnTo>
                  <a:pt x="1547360" y="20626"/>
                </a:lnTo>
                <a:lnTo>
                  <a:pt x="1549627" y="22893"/>
                </a:lnTo>
                <a:lnTo>
                  <a:pt x="1551669" y="25386"/>
                </a:lnTo>
                <a:lnTo>
                  <a:pt x="1553483" y="27879"/>
                </a:lnTo>
                <a:lnTo>
                  <a:pt x="1555297" y="30372"/>
                </a:lnTo>
                <a:lnTo>
                  <a:pt x="1557111" y="33092"/>
                </a:lnTo>
                <a:lnTo>
                  <a:pt x="1558472" y="35812"/>
                </a:lnTo>
                <a:lnTo>
                  <a:pt x="1559833" y="38759"/>
                </a:lnTo>
                <a:lnTo>
                  <a:pt x="1561194" y="41479"/>
                </a:lnTo>
                <a:lnTo>
                  <a:pt x="1562101" y="44199"/>
                </a:lnTo>
                <a:lnTo>
                  <a:pt x="1563008" y="47372"/>
                </a:lnTo>
                <a:lnTo>
                  <a:pt x="1564142" y="50318"/>
                </a:lnTo>
                <a:lnTo>
                  <a:pt x="1564595" y="53718"/>
                </a:lnTo>
                <a:lnTo>
                  <a:pt x="1565049" y="56665"/>
                </a:lnTo>
                <a:lnTo>
                  <a:pt x="1565276" y="59838"/>
                </a:lnTo>
                <a:lnTo>
                  <a:pt x="1565502" y="63238"/>
                </a:lnTo>
                <a:lnTo>
                  <a:pt x="1565502" y="906864"/>
                </a:lnTo>
                <a:lnTo>
                  <a:pt x="1565276" y="910037"/>
                </a:lnTo>
                <a:lnTo>
                  <a:pt x="1565049" y="913437"/>
                </a:lnTo>
                <a:lnTo>
                  <a:pt x="1564595" y="916383"/>
                </a:lnTo>
                <a:lnTo>
                  <a:pt x="1564142" y="919783"/>
                </a:lnTo>
                <a:lnTo>
                  <a:pt x="1563008" y="922730"/>
                </a:lnTo>
                <a:lnTo>
                  <a:pt x="1562101" y="925676"/>
                </a:lnTo>
                <a:lnTo>
                  <a:pt x="1561194" y="928623"/>
                </a:lnTo>
                <a:lnTo>
                  <a:pt x="1559833" y="931343"/>
                </a:lnTo>
                <a:lnTo>
                  <a:pt x="1558472" y="934289"/>
                </a:lnTo>
                <a:lnTo>
                  <a:pt x="1557111" y="937009"/>
                </a:lnTo>
                <a:lnTo>
                  <a:pt x="1555297" y="939502"/>
                </a:lnTo>
                <a:lnTo>
                  <a:pt x="1553483" y="942222"/>
                </a:lnTo>
                <a:lnTo>
                  <a:pt x="1551669" y="944716"/>
                </a:lnTo>
                <a:lnTo>
                  <a:pt x="1549627" y="946982"/>
                </a:lnTo>
                <a:lnTo>
                  <a:pt x="1547360" y="949475"/>
                </a:lnTo>
                <a:lnTo>
                  <a:pt x="1545092" y="951515"/>
                </a:lnTo>
                <a:lnTo>
                  <a:pt x="1542824" y="953555"/>
                </a:lnTo>
                <a:lnTo>
                  <a:pt x="1540102" y="955369"/>
                </a:lnTo>
                <a:lnTo>
                  <a:pt x="1537608" y="957409"/>
                </a:lnTo>
                <a:lnTo>
                  <a:pt x="1534886" y="959222"/>
                </a:lnTo>
                <a:lnTo>
                  <a:pt x="1531938" y="960808"/>
                </a:lnTo>
                <a:lnTo>
                  <a:pt x="1529217" y="962168"/>
                </a:lnTo>
                <a:lnTo>
                  <a:pt x="1526042" y="963755"/>
                </a:lnTo>
                <a:lnTo>
                  <a:pt x="1523093" y="965115"/>
                </a:lnTo>
                <a:lnTo>
                  <a:pt x="1520145" y="966248"/>
                </a:lnTo>
                <a:lnTo>
                  <a:pt x="1516743" y="967155"/>
                </a:lnTo>
                <a:lnTo>
                  <a:pt x="1513568" y="967835"/>
                </a:lnTo>
                <a:lnTo>
                  <a:pt x="1510167" y="968515"/>
                </a:lnTo>
                <a:lnTo>
                  <a:pt x="1506765" y="969195"/>
                </a:lnTo>
                <a:lnTo>
                  <a:pt x="1503363" y="969648"/>
                </a:lnTo>
                <a:lnTo>
                  <a:pt x="1499961" y="969875"/>
                </a:lnTo>
                <a:lnTo>
                  <a:pt x="1496106" y="969875"/>
                </a:lnTo>
                <a:lnTo>
                  <a:pt x="1447347" y="969875"/>
                </a:lnTo>
                <a:lnTo>
                  <a:pt x="1447801" y="972141"/>
                </a:lnTo>
                <a:lnTo>
                  <a:pt x="1447801" y="974408"/>
                </a:lnTo>
                <a:lnTo>
                  <a:pt x="1447801" y="976901"/>
                </a:lnTo>
                <a:lnTo>
                  <a:pt x="1447347" y="979848"/>
                </a:lnTo>
                <a:lnTo>
                  <a:pt x="1496106" y="979848"/>
                </a:lnTo>
                <a:lnTo>
                  <a:pt x="1499735" y="979848"/>
                </a:lnTo>
                <a:lnTo>
                  <a:pt x="1503136" y="980074"/>
                </a:lnTo>
                <a:lnTo>
                  <a:pt x="1506538" y="980528"/>
                </a:lnTo>
                <a:lnTo>
                  <a:pt x="1509713" y="980981"/>
                </a:lnTo>
                <a:lnTo>
                  <a:pt x="1513115" y="981661"/>
                </a:lnTo>
                <a:lnTo>
                  <a:pt x="1516063" y="982568"/>
                </a:lnTo>
                <a:lnTo>
                  <a:pt x="1519238" y="983474"/>
                </a:lnTo>
                <a:lnTo>
                  <a:pt x="1521960" y="984608"/>
                </a:lnTo>
                <a:lnTo>
                  <a:pt x="1524681" y="985968"/>
                </a:lnTo>
                <a:lnTo>
                  <a:pt x="1527629" y="987328"/>
                </a:lnTo>
                <a:lnTo>
                  <a:pt x="1530124" y="988914"/>
                </a:lnTo>
                <a:lnTo>
                  <a:pt x="1532619" y="990501"/>
                </a:lnTo>
                <a:lnTo>
                  <a:pt x="1535113" y="992314"/>
                </a:lnTo>
                <a:lnTo>
                  <a:pt x="1537381" y="994354"/>
                </a:lnTo>
                <a:lnTo>
                  <a:pt x="1539649" y="996394"/>
                </a:lnTo>
                <a:lnTo>
                  <a:pt x="1541917" y="998434"/>
                </a:lnTo>
                <a:lnTo>
                  <a:pt x="1545999" y="1003194"/>
                </a:lnTo>
                <a:lnTo>
                  <a:pt x="1549854" y="1008407"/>
                </a:lnTo>
                <a:lnTo>
                  <a:pt x="1553256" y="1013847"/>
                </a:lnTo>
                <a:lnTo>
                  <a:pt x="1556431" y="1019740"/>
                </a:lnTo>
                <a:lnTo>
                  <a:pt x="1559152" y="1026086"/>
                </a:lnTo>
                <a:lnTo>
                  <a:pt x="1561420" y="1032886"/>
                </a:lnTo>
                <a:lnTo>
                  <a:pt x="1563688" y="1039686"/>
                </a:lnTo>
                <a:lnTo>
                  <a:pt x="1565502" y="1046939"/>
                </a:lnTo>
                <a:lnTo>
                  <a:pt x="1703388" y="1556695"/>
                </a:lnTo>
                <a:lnTo>
                  <a:pt x="1703388" y="1560095"/>
                </a:lnTo>
                <a:lnTo>
                  <a:pt x="1702935" y="1563722"/>
                </a:lnTo>
                <a:lnTo>
                  <a:pt x="1702708" y="1566895"/>
                </a:lnTo>
                <a:lnTo>
                  <a:pt x="1702027" y="1570068"/>
                </a:lnTo>
                <a:lnTo>
                  <a:pt x="1701347" y="1573468"/>
                </a:lnTo>
                <a:lnTo>
                  <a:pt x="1700440" y="1576641"/>
                </a:lnTo>
                <a:lnTo>
                  <a:pt x="1699306" y="1579815"/>
                </a:lnTo>
                <a:lnTo>
                  <a:pt x="1698172" y="1582761"/>
                </a:lnTo>
                <a:lnTo>
                  <a:pt x="1696585" y="1585934"/>
                </a:lnTo>
                <a:lnTo>
                  <a:pt x="1694997" y="1588654"/>
                </a:lnTo>
                <a:lnTo>
                  <a:pt x="1693410" y="1591374"/>
                </a:lnTo>
                <a:lnTo>
                  <a:pt x="1691822" y="1594321"/>
                </a:lnTo>
                <a:lnTo>
                  <a:pt x="1689781" y="1596814"/>
                </a:lnTo>
                <a:lnTo>
                  <a:pt x="1687740" y="1599307"/>
                </a:lnTo>
                <a:lnTo>
                  <a:pt x="1685472" y="1602027"/>
                </a:lnTo>
                <a:lnTo>
                  <a:pt x="1683204" y="1604294"/>
                </a:lnTo>
                <a:lnTo>
                  <a:pt x="1680710" y="1606334"/>
                </a:lnTo>
                <a:lnTo>
                  <a:pt x="1678442" y="1608600"/>
                </a:lnTo>
                <a:lnTo>
                  <a:pt x="1675720" y="1610640"/>
                </a:lnTo>
                <a:lnTo>
                  <a:pt x="1672999" y="1612454"/>
                </a:lnTo>
                <a:lnTo>
                  <a:pt x="1670277" y="1614040"/>
                </a:lnTo>
                <a:lnTo>
                  <a:pt x="1667329" y="1615853"/>
                </a:lnTo>
                <a:lnTo>
                  <a:pt x="1664381" y="1617440"/>
                </a:lnTo>
                <a:lnTo>
                  <a:pt x="1661433" y="1618573"/>
                </a:lnTo>
                <a:lnTo>
                  <a:pt x="1658031" y="1619707"/>
                </a:lnTo>
                <a:lnTo>
                  <a:pt x="1655083" y="1620840"/>
                </a:lnTo>
                <a:lnTo>
                  <a:pt x="1651681" y="1621747"/>
                </a:lnTo>
                <a:lnTo>
                  <a:pt x="1648279" y="1622653"/>
                </a:lnTo>
                <a:lnTo>
                  <a:pt x="1645104" y="1623333"/>
                </a:lnTo>
                <a:lnTo>
                  <a:pt x="1641476" y="1623560"/>
                </a:lnTo>
                <a:lnTo>
                  <a:pt x="1638074" y="1624013"/>
                </a:lnTo>
                <a:lnTo>
                  <a:pt x="1634445" y="1624013"/>
                </a:lnTo>
                <a:lnTo>
                  <a:pt x="68943" y="1624013"/>
                </a:lnTo>
                <a:lnTo>
                  <a:pt x="65314" y="1624013"/>
                </a:lnTo>
                <a:lnTo>
                  <a:pt x="61913" y="1623560"/>
                </a:lnTo>
                <a:lnTo>
                  <a:pt x="58511" y="1623333"/>
                </a:lnTo>
                <a:lnTo>
                  <a:pt x="55109" y="1622653"/>
                </a:lnTo>
                <a:lnTo>
                  <a:pt x="51934" y="1621747"/>
                </a:lnTo>
                <a:lnTo>
                  <a:pt x="48532" y="1620840"/>
                </a:lnTo>
                <a:lnTo>
                  <a:pt x="45357" y="1619707"/>
                </a:lnTo>
                <a:lnTo>
                  <a:pt x="41955" y="1618573"/>
                </a:lnTo>
                <a:lnTo>
                  <a:pt x="39007" y="1617440"/>
                </a:lnTo>
                <a:lnTo>
                  <a:pt x="36286" y="1615853"/>
                </a:lnTo>
                <a:lnTo>
                  <a:pt x="33111" y="1614040"/>
                </a:lnTo>
                <a:lnTo>
                  <a:pt x="30389" y="1612454"/>
                </a:lnTo>
                <a:lnTo>
                  <a:pt x="27668" y="1610640"/>
                </a:lnTo>
                <a:lnTo>
                  <a:pt x="25173" y="1608600"/>
                </a:lnTo>
                <a:lnTo>
                  <a:pt x="22679" y="1606334"/>
                </a:lnTo>
                <a:lnTo>
                  <a:pt x="20184" y="1604294"/>
                </a:lnTo>
                <a:lnTo>
                  <a:pt x="17916" y="1602027"/>
                </a:lnTo>
                <a:lnTo>
                  <a:pt x="15875" y="1599307"/>
                </a:lnTo>
                <a:lnTo>
                  <a:pt x="13607" y="1596814"/>
                </a:lnTo>
                <a:lnTo>
                  <a:pt x="11793" y="1594321"/>
                </a:lnTo>
                <a:lnTo>
                  <a:pt x="9979" y="1591374"/>
                </a:lnTo>
                <a:lnTo>
                  <a:pt x="8391" y="1588654"/>
                </a:lnTo>
                <a:lnTo>
                  <a:pt x="6804" y="1585934"/>
                </a:lnTo>
                <a:lnTo>
                  <a:pt x="5216" y="1582761"/>
                </a:lnTo>
                <a:lnTo>
                  <a:pt x="4082" y="1579815"/>
                </a:lnTo>
                <a:lnTo>
                  <a:pt x="2948" y="1576641"/>
                </a:lnTo>
                <a:lnTo>
                  <a:pt x="2041" y="1573468"/>
                </a:lnTo>
                <a:lnTo>
                  <a:pt x="1361" y="1570068"/>
                </a:lnTo>
                <a:lnTo>
                  <a:pt x="680" y="1566895"/>
                </a:lnTo>
                <a:lnTo>
                  <a:pt x="454" y="1563722"/>
                </a:lnTo>
                <a:lnTo>
                  <a:pt x="0" y="1560095"/>
                </a:lnTo>
                <a:lnTo>
                  <a:pt x="0" y="1556695"/>
                </a:lnTo>
                <a:lnTo>
                  <a:pt x="137886" y="1046939"/>
                </a:lnTo>
                <a:lnTo>
                  <a:pt x="140154" y="1040592"/>
                </a:lnTo>
                <a:lnTo>
                  <a:pt x="142422" y="1034019"/>
                </a:lnTo>
                <a:lnTo>
                  <a:pt x="144916" y="1027673"/>
                </a:lnTo>
                <a:lnTo>
                  <a:pt x="147864" y="1021780"/>
                </a:lnTo>
                <a:lnTo>
                  <a:pt x="150813" y="1016113"/>
                </a:lnTo>
                <a:lnTo>
                  <a:pt x="154214" y="1010447"/>
                </a:lnTo>
                <a:lnTo>
                  <a:pt x="158070" y="1005007"/>
                </a:lnTo>
                <a:lnTo>
                  <a:pt x="161925" y="1000474"/>
                </a:lnTo>
                <a:lnTo>
                  <a:pt x="166461" y="995714"/>
                </a:lnTo>
                <a:lnTo>
                  <a:pt x="168729" y="993901"/>
                </a:lnTo>
                <a:lnTo>
                  <a:pt x="171224" y="991634"/>
                </a:lnTo>
                <a:lnTo>
                  <a:pt x="173718" y="990047"/>
                </a:lnTo>
                <a:lnTo>
                  <a:pt x="176213" y="988234"/>
                </a:lnTo>
                <a:lnTo>
                  <a:pt x="178934" y="986874"/>
                </a:lnTo>
                <a:lnTo>
                  <a:pt x="181656" y="985288"/>
                </a:lnTo>
                <a:lnTo>
                  <a:pt x="184604" y="983928"/>
                </a:lnTo>
                <a:lnTo>
                  <a:pt x="187552" y="982794"/>
                </a:lnTo>
                <a:lnTo>
                  <a:pt x="190500" y="981888"/>
                </a:lnTo>
                <a:lnTo>
                  <a:pt x="193675" y="981208"/>
                </a:lnTo>
                <a:lnTo>
                  <a:pt x="196850" y="980528"/>
                </a:lnTo>
                <a:lnTo>
                  <a:pt x="200252" y="980074"/>
                </a:lnTo>
                <a:lnTo>
                  <a:pt x="203654" y="979848"/>
                </a:lnTo>
                <a:lnTo>
                  <a:pt x="207282" y="979848"/>
                </a:lnTo>
                <a:lnTo>
                  <a:pt x="256041" y="979848"/>
                </a:lnTo>
                <a:lnTo>
                  <a:pt x="255815" y="976901"/>
                </a:lnTo>
                <a:lnTo>
                  <a:pt x="255588" y="974408"/>
                </a:lnTo>
                <a:lnTo>
                  <a:pt x="255588" y="972141"/>
                </a:lnTo>
                <a:lnTo>
                  <a:pt x="256041" y="969875"/>
                </a:lnTo>
                <a:lnTo>
                  <a:pt x="207282" y="969875"/>
                </a:lnTo>
                <a:lnTo>
                  <a:pt x="203654" y="969875"/>
                </a:lnTo>
                <a:lnTo>
                  <a:pt x="200252" y="969648"/>
                </a:lnTo>
                <a:lnTo>
                  <a:pt x="196624" y="969195"/>
                </a:lnTo>
                <a:lnTo>
                  <a:pt x="193222" y="968515"/>
                </a:lnTo>
                <a:lnTo>
                  <a:pt x="189820" y="967835"/>
                </a:lnTo>
                <a:lnTo>
                  <a:pt x="186645" y="967155"/>
                </a:lnTo>
                <a:lnTo>
                  <a:pt x="183243" y="966248"/>
                </a:lnTo>
                <a:lnTo>
                  <a:pt x="180295" y="965115"/>
                </a:lnTo>
                <a:lnTo>
                  <a:pt x="177347" y="963755"/>
                </a:lnTo>
                <a:lnTo>
                  <a:pt x="174172" y="962168"/>
                </a:lnTo>
                <a:lnTo>
                  <a:pt x="171450" y="960808"/>
                </a:lnTo>
                <a:lnTo>
                  <a:pt x="168502" y="959222"/>
                </a:lnTo>
                <a:lnTo>
                  <a:pt x="165781" y="957409"/>
                </a:lnTo>
                <a:lnTo>
                  <a:pt x="163286" y="955369"/>
                </a:lnTo>
                <a:lnTo>
                  <a:pt x="160564" y="953555"/>
                </a:lnTo>
                <a:lnTo>
                  <a:pt x="158297" y="951515"/>
                </a:lnTo>
                <a:lnTo>
                  <a:pt x="156029" y="949475"/>
                </a:lnTo>
                <a:lnTo>
                  <a:pt x="153761" y="946982"/>
                </a:lnTo>
                <a:lnTo>
                  <a:pt x="151720" y="944716"/>
                </a:lnTo>
                <a:lnTo>
                  <a:pt x="149906" y="942222"/>
                </a:lnTo>
                <a:lnTo>
                  <a:pt x="148091" y="939502"/>
                </a:lnTo>
                <a:lnTo>
                  <a:pt x="146277" y="937009"/>
                </a:lnTo>
                <a:lnTo>
                  <a:pt x="144916" y="934289"/>
                </a:lnTo>
                <a:lnTo>
                  <a:pt x="143556" y="931343"/>
                </a:lnTo>
                <a:lnTo>
                  <a:pt x="142195" y="928623"/>
                </a:lnTo>
                <a:lnTo>
                  <a:pt x="141288" y="925676"/>
                </a:lnTo>
                <a:lnTo>
                  <a:pt x="140381" y="922730"/>
                </a:lnTo>
                <a:lnTo>
                  <a:pt x="139247" y="919783"/>
                </a:lnTo>
                <a:lnTo>
                  <a:pt x="138793" y="916383"/>
                </a:lnTo>
                <a:lnTo>
                  <a:pt x="138339" y="913437"/>
                </a:lnTo>
                <a:lnTo>
                  <a:pt x="138113" y="910037"/>
                </a:lnTo>
                <a:lnTo>
                  <a:pt x="137886" y="906864"/>
                </a:lnTo>
                <a:lnTo>
                  <a:pt x="137886" y="63238"/>
                </a:lnTo>
                <a:lnTo>
                  <a:pt x="138113" y="59838"/>
                </a:lnTo>
                <a:lnTo>
                  <a:pt x="138339" y="56665"/>
                </a:lnTo>
                <a:lnTo>
                  <a:pt x="138793" y="53718"/>
                </a:lnTo>
                <a:lnTo>
                  <a:pt x="139247" y="50318"/>
                </a:lnTo>
                <a:lnTo>
                  <a:pt x="140381" y="47372"/>
                </a:lnTo>
                <a:lnTo>
                  <a:pt x="141288" y="44199"/>
                </a:lnTo>
                <a:lnTo>
                  <a:pt x="142195" y="41479"/>
                </a:lnTo>
                <a:lnTo>
                  <a:pt x="143556" y="38759"/>
                </a:lnTo>
                <a:lnTo>
                  <a:pt x="144916" y="35812"/>
                </a:lnTo>
                <a:lnTo>
                  <a:pt x="146277" y="33092"/>
                </a:lnTo>
                <a:lnTo>
                  <a:pt x="148091" y="30372"/>
                </a:lnTo>
                <a:lnTo>
                  <a:pt x="149906" y="27879"/>
                </a:lnTo>
                <a:lnTo>
                  <a:pt x="151720" y="25386"/>
                </a:lnTo>
                <a:lnTo>
                  <a:pt x="153761" y="22893"/>
                </a:lnTo>
                <a:lnTo>
                  <a:pt x="156029" y="20626"/>
                </a:lnTo>
                <a:lnTo>
                  <a:pt x="158297" y="18586"/>
                </a:lnTo>
                <a:lnTo>
                  <a:pt x="160564" y="16546"/>
                </a:lnTo>
                <a:lnTo>
                  <a:pt x="163286" y="14506"/>
                </a:lnTo>
                <a:lnTo>
                  <a:pt x="165781" y="12693"/>
                </a:lnTo>
                <a:lnTo>
                  <a:pt x="168502" y="10880"/>
                </a:lnTo>
                <a:lnTo>
                  <a:pt x="171450" y="9293"/>
                </a:lnTo>
                <a:lnTo>
                  <a:pt x="174172" y="7706"/>
                </a:lnTo>
                <a:lnTo>
                  <a:pt x="177347" y="6347"/>
                </a:lnTo>
                <a:lnTo>
                  <a:pt x="180295" y="4987"/>
                </a:lnTo>
                <a:lnTo>
                  <a:pt x="183243" y="3853"/>
                </a:lnTo>
                <a:lnTo>
                  <a:pt x="186645" y="2947"/>
                </a:lnTo>
                <a:lnTo>
                  <a:pt x="189820" y="2040"/>
                </a:lnTo>
                <a:lnTo>
                  <a:pt x="193222" y="1360"/>
                </a:lnTo>
                <a:lnTo>
                  <a:pt x="196624" y="680"/>
                </a:lnTo>
                <a:lnTo>
                  <a:pt x="200252" y="227"/>
                </a:lnTo>
                <a:lnTo>
                  <a:pt x="203654"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10" name="KSO_Shape">
            <a:extLst>
              <a:ext uri="{FF2B5EF4-FFF2-40B4-BE49-F238E27FC236}">
                <a16:creationId xmlns:a16="http://schemas.microsoft.com/office/drawing/2014/main" id="{AE4B442E-E49F-CB75-1BB2-3427ECFFF357}"/>
              </a:ext>
            </a:extLst>
          </p:cNvPr>
          <p:cNvSpPr/>
          <p:nvPr/>
        </p:nvSpPr>
        <p:spPr bwMode="auto">
          <a:xfrm>
            <a:off x="782225" y="1687458"/>
            <a:ext cx="687275" cy="812800"/>
          </a:xfrm>
          <a:custGeom>
            <a:avLst/>
            <a:gdLst>
              <a:gd name="T0" fmla="*/ 2147483646 w 5278"/>
              <a:gd name="T1" fmla="*/ 2147483646 h 6863"/>
              <a:gd name="T2" fmla="*/ 2147483646 w 5278"/>
              <a:gd name="T3" fmla="*/ 2147483646 h 6863"/>
              <a:gd name="T4" fmla="*/ 2147483646 w 5278"/>
              <a:gd name="T5" fmla="*/ 2147483646 h 6863"/>
              <a:gd name="T6" fmla="*/ 2147483646 w 5278"/>
              <a:gd name="T7" fmla="*/ 2147483646 h 6863"/>
              <a:gd name="T8" fmla="*/ 2147483646 w 5278"/>
              <a:gd name="T9" fmla="*/ 2147483646 h 6863"/>
              <a:gd name="T10" fmla="*/ 2147483646 w 5278"/>
              <a:gd name="T11" fmla="*/ 2147483646 h 6863"/>
              <a:gd name="T12" fmla="*/ 2147483646 w 5278"/>
              <a:gd name="T13" fmla="*/ 2147483646 h 6863"/>
              <a:gd name="T14" fmla="*/ 2147483646 w 5278"/>
              <a:gd name="T15" fmla="*/ 2147483646 h 6863"/>
              <a:gd name="T16" fmla="*/ 2147483646 w 5278"/>
              <a:gd name="T17" fmla="*/ 2147483646 h 6863"/>
              <a:gd name="T18" fmla="*/ 2147483646 w 5278"/>
              <a:gd name="T19" fmla="*/ 2147483646 h 6863"/>
              <a:gd name="T20" fmla="*/ 2147483646 w 5278"/>
              <a:gd name="T21" fmla="*/ 2147483646 h 6863"/>
              <a:gd name="T22" fmla="*/ 2147483646 w 5278"/>
              <a:gd name="T23" fmla="*/ 2147483646 h 6863"/>
              <a:gd name="T24" fmla="*/ 2147483646 w 5278"/>
              <a:gd name="T25" fmla="*/ 2147483646 h 6863"/>
              <a:gd name="T26" fmla="*/ 2147483646 w 5278"/>
              <a:gd name="T27" fmla="*/ 2147483646 h 6863"/>
              <a:gd name="T28" fmla="*/ 2147483646 w 5278"/>
              <a:gd name="T29" fmla="*/ 2147483646 h 6863"/>
              <a:gd name="T30" fmla="*/ 2147483646 w 5278"/>
              <a:gd name="T31" fmla="*/ 2147483646 h 6863"/>
              <a:gd name="T32" fmla="*/ 2147483646 w 5278"/>
              <a:gd name="T33" fmla="*/ 2147483646 h 6863"/>
              <a:gd name="T34" fmla="*/ 2147483646 w 5278"/>
              <a:gd name="T35" fmla="*/ 2147483646 h 6863"/>
              <a:gd name="T36" fmla="*/ 2147483646 w 5278"/>
              <a:gd name="T37" fmla="*/ 2147483646 h 6863"/>
              <a:gd name="T38" fmla="*/ 2147483646 w 5278"/>
              <a:gd name="T39" fmla="*/ 2147483646 h 6863"/>
              <a:gd name="T40" fmla="*/ 2147483646 w 5278"/>
              <a:gd name="T41" fmla="*/ 2147483646 h 6863"/>
              <a:gd name="T42" fmla="*/ 2147483646 w 5278"/>
              <a:gd name="T43" fmla="*/ 2147483646 h 6863"/>
              <a:gd name="T44" fmla="*/ 2147483646 w 5278"/>
              <a:gd name="T45" fmla="*/ 2147483646 h 6863"/>
              <a:gd name="T46" fmla="*/ 2147483646 w 5278"/>
              <a:gd name="T47" fmla="*/ 2147483646 h 6863"/>
              <a:gd name="T48" fmla="*/ 2147483646 w 5278"/>
              <a:gd name="T49" fmla="*/ 2147483646 h 6863"/>
              <a:gd name="T50" fmla="*/ 2147483646 w 5278"/>
              <a:gd name="T51" fmla="*/ 2147483646 h 6863"/>
              <a:gd name="T52" fmla="*/ 2147483646 w 5278"/>
              <a:gd name="T53" fmla="*/ 2147483646 h 6863"/>
              <a:gd name="T54" fmla="*/ 2147483646 w 5278"/>
              <a:gd name="T55" fmla="*/ 2147483646 h 6863"/>
              <a:gd name="T56" fmla="*/ 2147483646 w 5278"/>
              <a:gd name="T57" fmla="*/ 2147483646 h 6863"/>
              <a:gd name="T58" fmla="*/ 2147483646 w 5278"/>
              <a:gd name="T59" fmla="*/ 2147483646 h 6863"/>
              <a:gd name="T60" fmla="*/ 2147483646 w 5278"/>
              <a:gd name="T61" fmla="*/ 2147483646 h 6863"/>
              <a:gd name="T62" fmla="*/ 2147483646 w 5278"/>
              <a:gd name="T63" fmla="*/ 2147483646 h 6863"/>
              <a:gd name="T64" fmla="*/ 2147483646 w 5278"/>
              <a:gd name="T65" fmla="*/ 2147483646 h 6863"/>
              <a:gd name="T66" fmla="*/ 2147483646 w 5278"/>
              <a:gd name="T67" fmla="*/ 2147483646 h 6863"/>
              <a:gd name="T68" fmla="*/ 2147483646 w 5278"/>
              <a:gd name="T69" fmla="*/ 2147483646 h 6863"/>
              <a:gd name="T70" fmla="*/ 2147483646 w 5278"/>
              <a:gd name="T71" fmla="*/ 2147483646 h 6863"/>
              <a:gd name="T72" fmla="*/ 2147483646 w 5278"/>
              <a:gd name="T73" fmla="*/ 2147483646 h 6863"/>
              <a:gd name="T74" fmla="*/ 2147483646 w 5278"/>
              <a:gd name="T75" fmla="*/ 2147483646 h 6863"/>
              <a:gd name="T76" fmla="*/ 2147483646 w 5278"/>
              <a:gd name="T77" fmla="*/ 2147483646 h 6863"/>
              <a:gd name="T78" fmla="*/ 2147483646 w 5278"/>
              <a:gd name="T79" fmla="*/ 2147483646 h 6863"/>
              <a:gd name="T80" fmla="*/ 2147483646 w 5278"/>
              <a:gd name="T81" fmla="*/ 2147483646 h 6863"/>
              <a:gd name="T82" fmla="*/ 2147483646 w 5278"/>
              <a:gd name="T83" fmla="*/ 2147483646 h 6863"/>
              <a:gd name="T84" fmla="*/ 0 w 5278"/>
              <a:gd name="T85" fmla="*/ 2147483646 h 6863"/>
              <a:gd name="T86" fmla="*/ 2147483646 w 5278"/>
              <a:gd name="T87" fmla="*/ 2147483646 h 6863"/>
              <a:gd name="T88" fmla="*/ 2147483646 w 5278"/>
              <a:gd name="T89" fmla="*/ 2147483646 h 6863"/>
              <a:gd name="T90" fmla="*/ 2147483646 w 5278"/>
              <a:gd name="T91" fmla="*/ 2147483646 h 6863"/>
              <a:gd name="T92" fmla="*/ 2147483646 w 5278"/>
              <a:gd name="T93" fmla="*/ 2147483646 h 6863"/>
              <a:gd name="T94" fmla="*/ 2147483646 w 5278"/>
              <a:gd name="T95" fmla="*/ 2147483646 h 6863"/>
              <a:gd name="T96" fmla="*/ 2147483646 w 5278"/>
              <a:gd name="T97" fmla="*/ 1347340187 h 6863"/>
              <a:gd name="T98" fmla="*/ 2147483646 w 5278"/>
              <a:gd name="T99" fmla="*/ 513294381 h 6863"/>
              <a:gd name="T100" fmla="*/ 2147483646 w 5278"/>
              <a:gd name="T101" fmla="*/ 42761601 h 6863"/>
              <a:gd name="T102" fmla="*/ 2147483646 w 5278"/>
              <a:gd name="T103" fmla="*/ 21419384 h 6863"/>
              <a:gd name="T104" fmla="*/ 2147483646 w 5278"/>
              <a:gd name="T105" fmla="*/ 363589915 h 6863"/>
              <a:gd name="T106" fmla="*/ 2147483646 w 5278"/>
              <a:gd name="T107" fmla="*/ 1133454737 h 6863"/>
              <a:gd name="T108" fmla="*/ 2147483646 w 5278"/>
              <a:gd name="T109" fmla="*/ 2147483646 h 6863"/>
              <a:gd name="T110" fmla="*/ 2147483646 w 5278"/>
              <a:gd name="T111" fmla="*/ 2147483646 h 6863"/>
              <a:gd name="T112" fmla="*/ 2147483646 w 5278"/>
              <a:gd name="T113" fmla="*/ 2147483646 h 6863"/>
              <a:gd name="T114" fmla="*/ 2147483646 w 5278"/>
              <a:gd name="T115" fmla="*/ 2147483646 h 6863"/>
              <a:gd name="T116" fmla="*/ 2147483646 w 5278"/>
              <a:gd name="T117" fmla="*/ 2147483646 h 6863"/>
              <a:gd name="T118" fmla="*/ 2147483646 w 5278"/>
              <a:gd name="T119" fmla="*/ 2147483646 h 68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278" h="6863">
                <a:moveTo>
                  <a:pt x="4046" y="5103"/>
                </a:moveTo>
                <a:lnTo>
                  <a:pt x="1054" y="5103"/>
                </a:lnTo>
                <a:lnTo>
                  <a:pt x="1054" y="4927"/>
                </a:lnTo>
                <a:lnTo>
                  <a:pt x="4046" y="4927"/>
                </a:lnTo>
                <a:lnTo>
                  <a:pt x="4046" y="5103"/>
                </a:lnTo>
                <a:close/>
                <a:moveTo>
                  <a:pt x="2814" y="4575"/>
                </a:moveTo>
                <a:lnTo>
                  <a:pt x="1054" y="4575"/>
                </a:lnTo>
                <a:lnTo>
                  <a:pt x="1054" y="4399"/>
                </a:lnTo>
                <a:lnTo>
                  <a:pt x="2814" y="4399"/>
                </a:lnTo>
                <a:lnTo>
                  <a:pt x="2814" y="4575"/>
                </a:lnTo>
                <a:close/>
                <a:moveTo>
                  <a:pt x="3342" y="4047"/>
                </a:moveTo>
                <a:lnTo>
                  <a:pt x="1054" y="4047"/>
                </a:lnTo>
                <a:lnTo>
                  <a:pt x="1054" y="3872"/>
                </a:lnTo>
                <a:lnTo>
                  <a:pt x="3342" y="3872"/>
                </a:lnTo>
                <a:lnTo>
                  <a:pt x="3342" y="4047"/>
                </a:lnTo>
                <a:close/>
                <a:moveTo>
                  <a:pt x="4222" y="3520"/>
                </a:moveTo>
                <a:lnTo>
                  <a:pt x="1054" y="3520"/>
                </a:lnTo>
                <a:lnTo>
                  <a:pt x="1054" y="3344"/>
                </a:lnTo>
                <a:lnTo>
                  <a:pt x="4222" y="3344"/>
                </a:lnTo>
                <a:lnTo>
                  <a:pt x="4222" y="3520"/>
                </a:lnTo>
                <a:close/>
                <a:moveTo>
                  <a:pt x="2814" y="2992"/>
                </a:moveTo>
                <a:lnTo>
                  <a:pt x="1054" y="2992"/>
                </a:lnTo>
                <a:lnTo>
                  <a:pt x="1054" y="2816"/>
                </a:lnTo>
                <a:lnTo>
                  <a:pt x="2814" y="2816"/>
                </a:lnTo>
                <a:lnTo>
                  <a:pt x="2814" y="2992"/>
                </a:lnTo>
                <a:close/>
                <a:moveTo>
                  <a:pt x="4750" y="1056"/>
                </a:moveTo>
                <a:lnTo>
                  <a:pt x="3518" y="1056"/>
                </a:lnTo>
                <a:lnTo>
                  <a:pt x="3620" y="1362"/>
                </a:lnTo>
                <a:lnTo>
                  <a:pt x="3664" y="1373"/>
                </a:lnTo>
                <a:lnTo>
                  <a:pt x="3707" y="1385"/>
                </a:lnTo>
                <a:lnTo>
                  <a:pt x="3747" y="1397"/>
                </a:lnTo>
                <a:lnTo>
                  <a:pt x="3785" y="1412"/>
                </a:lnTo>
                <a:lnTo>
                  <a:pt x="3822" y="1426"/>
                </a:lnTo>
                <a:lnTo>
                  <a:pt x="3856" y="1441"/>
                </a:lnTo>
                <a:lnTo>
                  <a:pt x="3888" y="1458"/>
                </a:lnTo>
                <a:lnTo>
                  <a:pt x="3919" y="1476"/>
                </a:lnTo>
                <a:lnTo>
                  <a:pt x="3948" y="1494"/>
                </a:lnTo>
                <a:lnTo>
                  <a:pt x="3976" y="1513"/>
                </a:lnTo>
                <a:lnTo>
                  <a:pt x="4001" y="1534"/>
                </a:lnTo>
                <a:lnTo>
                  <a:pt x="4025" y="1555"/>
                </a:lnTo>
                <a:lnTo>
                  <a:pt x="4046" y="1577"/>
                </a:lnTo>
                <a:lnTo>
                  <a:pt x="4067" y="1599"/>
                </a:lnTo>
                <a:lnTo>
                  <a:pt x="4086" y="1622"/>
                </a:lnTo>
                <a:lnTo>
                  <a:pt x="4104" y="1646"/>
                </a:lnTo>
                <a:lnTo>
                  <a:pt x="4119" y="1671"/>
                </a:lnTo>
                <a:lnTo>
                  <a:pt x="4134" y="1696"/>
                </a:lnTo>
                <a:lnTo>
                  <a:pt x="4148" y="1723"/>
                </a:lnTo>
                <a:lnTo>
                  <a:pt x="4160" y="1749"/>
                </a:lnTo>
                <a:lnTo>
                  <a:pt x="4171" y="1777"/>
                </a:lnTo>
                <a:lnTo>
                  <a:pt x="4180" y="1805"/>
                </a:lnTo>
                <a:lnTo>
                  <a:pt x="4189" y="1834"/>
                </a:lnTo>
                <a:lnTo>
                  <a:pt x="4196" y="1863"/>
                </a:lnTo>
                <a:lnTo>
                  <a:pt x="4203" y="1892"/>
                </a:lnTo>
                <a:lnTo>
                  <a:pt x="4208" y="1923"/>
                </a:lnTo>
                <a:lnTo>
                  <a:pt x="4213" y="1953"/>
                </a:lnTo>
                <a:lnTo>
                  <a:pt x="4216" y="1984"/>
                </a:lnTo>
                <a:lnTo>
                  <a:pt x="4219" y="2015"/>
                </a:lnTo>
                <a:lnTo>
                  <a:pt x="4221" y="2047"/>
                </a:lnTo>
                <a:lnTo>
                  <a:pt x="4222" y="2078"/>
                </a:lnTo>
                <a:lnTo>
                  <a:pt x="4222" y="2111"/>
                </a:lnTo>
                <a:lnTo>
                  <a:pt x="1054" y="2111"/>
                </a:lnTo>
                <a:lnTo>
                  <a:pt x="1056" y="2081"/>
                </a:lnTo>
                <a:lnTo>
                  <a:pt x="1057" y="2050"/>
                </a:lnTo>
                <a:lnTo>
                  <a:pt x="1058" y="2020"/>
                </a:lnTo>
                <a:lnTo>
                  <a:pt x="1062" y="1990"/>
                </a:lnTo>
                <a:lnTo>
                  <a:pt x="1065" y="1960"/>
                </a:lnTo>
                <a:lnTo>
                  <a:pt x="1070" y="1931"/>
                </a:lnTo>
                <a:lnTo>
                  <a:pt x="1076" y="1902"/>
                </a:lnTo>
                <a:lnTo>
                  <a:pt x="1083" y="1874"/>
                </a:lnTo>
                <a:lnTo>
                  <a:pt x="1092" y="1846"/>
                </a:lnTo>
                <a:lnTo>
                  <a:pt x="1101" y="1819"/>
                </a:lnTo>
                <a:lnTo>
                  <a:pt x="1111" y="1792"/>
                </a:lnTo>
                <a:lnTo>
                  <a:pt x="1123" y="1766"/>
                </a:lnTo>
                <a:lnTo>
                  <a:pt x="1135" y="1740"/>
                </a:lnTo>
                <a:lnTo>
                  <a:pt x="1149" y="1714"/>
                </a:lnTo>
                <a:lnTo>
                  <a:pt x="1165" y="1690"/>
                </a:lnTo>
                <a:lnTo>
                  <a:pt x="1180" y="1665"/>
                </a:lnTo>
                <a:lnTo>
                  <a:pt x="1198" y="1643"/>
                </a:lnTo>
                <a:lnTo>
                  <a:pt x="1217" y="1620"/>
                </a:lnTo>
                <a:lnTo>
                  <a:pt x="1239" y="1597"/>
                </a:lnTo>
                <a:lnTo>
                  <a:pt x="1260" y="1576"/>
                </a:lnTo>
                <a:lnTo>
                  <a:pt x="1284" y="1555"/>
                </a:lnTo>
                <a:lnTo>
                  <a:pt x="1309" y="1535"/>
                </a:lnTo>
                <a:lnTo>
                  <a:pt x="1336" y="1516"/>
                </a:lnTo>
                <a:lnTo>
                  <a:pt x="1363" y="1498"/>
                </a:lnTo>
                <a:lnTo>
                  <a:pt x="1393" y="1480"/>
                </a:lnTo>
                <a:lnTo>
                  <a:pt x="1426" y="1463"/>
                </a:lnTo>
                <a:lnTo>
                  <a:pt x="1458" y="1447"/>
                </a:lnTo>
                <a:lnTo>
                  <a:pt x="1493" y="1432"/>
                </a:lnTo>
                <a:lnTo>
                  <a:pt x="1530" y="1418"/>
                </a:lnTo>
                <a:lnTo>
                  <a:pt x="1568" y="1404"/>
                </a:lnTo>
                <a:lnTo>
                  <a:pt x="1609" y="1392"/>
                </a:lnTo>
                <a:lnTo>
                  <a:pt x="1651" y="1380"/>
                </a:lnTo>
                <a:lnTo>
                  <a:pt x="1758" y="1056"/>
                </a:lnTo>
                <a:lnTo>
                  <a:pt x="526" y="1056"/>
                </a:lnTo>
                <a:lnTo>
                  <a:pt x="526" y="6335"/>
                </a:lnTo>
                <a:lnTo>
                  <a:pt x="4750" y="6335"/>
                </a:lnTo>
                <a:lnTo>
                  <a:pt x="4750" y="1056"/>
                </a:lnTo>
                <a:close/>
                <a:moveTo>
                  <a:pt x="2638" y="265"/>
                </a:moveTo>
                <a:lnTo>
                  <a:pt x="2638" y="265"/>
                </a:lnTo>
                <a:lnTo>
                  <a:pt x="2611" y="266"/>
                </a:lnTo>
                <a:lnTo>
                  <a:pt x="2584" y="269"/>
                </a:lnTo>
                <a:lnTo>
                  <a:pt x="2559" y="275"/>
                </a:lnTo>
                <a:lnTo>
                  <a:pt x="2535" y="285"/>
                </a:lnTo>
                <a:lnTo>
                  <a:pt x="2513" y="296"/>
                </a:lnTo>
                <a:lnTo>
                  <a:pt x="2491" y="309"/>
                </a:lnTo>
                <a:lnTo>
                  <a:pt x="2471" y="324"/>
                </a:lnTo>
                <a:lnTo>
                  <a:pt x="2452" y="341"/>
                </a:lnTo>
                <a:lnTo>
                  <a:pt x="2435" y="360"/>
                </a:lnTo>
                <a:lnTo>
                  <a:pt x="2419" y="381"/>
                </a:lnTo>
                <a:lnTo>
                  <a:pt x="2406" y="402"/>
                </a:lnTo>
                <a:lnTo>
                  <a:pt x="2395" y="425"/>
                </a:lnTo>
                <a:lnTo>
                  <a:pt x="2386" y="449"/>
                </a:lnTo>
                <a:lnTo>
                  <a:pt x="2380" y="474"/>
                </a:lnTo>
                <a:lnTo>
                  <a:pt x="2375" y="500"/>
                </a:lnTo>
                <a:lnTo>
                  <a:pt x="2374" y="528"/>
                </a:lnTo>
                <a:lnTo>
                  <a:pt x="2375" y="554"/>
                </a:lnTo>
                <a:lnTo>
                  <a:pt x="2380" y="581"/>
                </a:lnTo>
                <a:lnTo>
                  <a:pt x="2386" y="606"/>
                </a:lnTo>
                <a:lnTo>
                  <a:pt x="2395" y="631"/>
                </a:lnTo>
                <a:lnTo>
                  <a:pt x="2406" y="654"/>
                </a:lnTo>
                <a:lnTo>
                  <a:pt x="2419" y="675"/>
                </a:lnTo>
                <a:lnTo>
                  <a:pt x="2435" y="696"/>
                </a:lnTo>
                <a:lnTo>
                  <a:pt x="2452" y="715"/>
                </a:lnTo>
                <a:lnTo>
                  <a:pt x="2471" y="732"/>
                </a:lnTo>
                <a:lnTo>
                  <a:pt x="2491" y="747"/>
                </a:lnTo>
                <a:lnTo>
                  <a:pt x="2513" y="760"/>
                </a:lnTo>
                <a:lnTo>
                  <a:pt x="2535" y="771"/>
                </a:lnTo>
                <a:lnTo>
                  <a:pt x="2559" y="779"/>
                </a:lnTo>
                <a:lnTo>
                  <a:pt x="2584" y="787"/>
                </a:lnTo>
                <a:lnTo>
                  <a:pt x="2611" y="790"/>
                </a:lnTo>
                <a:lnTo>
                  <a:pt x="2638" y="791"/>
                </a:lnTo>
                <a:lnTo>
                  <a:pt x="2665" y="790"/>
                </a:lnTo>
                <a:lnTo>
                  <a:pt x="2691" y="787"/>
                </a:lnTo>
                <a:lnTo>
                  <a:pt x="2716" y="779"/>
                </a:lnTo>
                <a:lnTo>
                  <a:pt x="2741" y="771"/>
                </a:lnTo>
                <a:lnTo>
                  <a:pt x="2764" y="760"/>
                </a:lnTo>
                <a:lnTo>
                  <a:pt x="2786" y="747"/>
                </a:lnTo>
                <a:lnTo>
                  <a:pt x="2806" y="732"/>
                </a:lnTo>
                <a:lnTo>
                  <a:pt x="2825" y="715"/>
                </a:lnTo>
                <a:lnTo>
                  <a:pt x="2842" y="696"/>
                </a:lnTo>
                <a:lnTo>
                  <a:pt x="2857" y="675"/>
                </a:lnTo>
                <a:lnTo>
                  <a:pt x="2871" y="654"/>
                </a:lnTo>
                <a:lnTo>
                  <a:pt x="2881" y="631"/>
                </a:lnTo>
                <a:lnTo>
                  <a:pt x="2890" y="606"/>
                </a:lnTo>
                <a:lnTo>
                  <a:pt x="2897" y="581"/>
                </a:lnTo>
                <a:lnTo>
                  <a:pt x="2900" y="554"/>
                </a:lnTo>
                <a:lnTo>
                  <a:pt x="2902" y="528"/>
                </a:lnTo>
                <a:lnTo>
                  <a:pt x="2900" y="500"/>
                </a:lnTo>
                <a:lnTo>
                  <a:pt x="2897" y="474"/>
                </a:lnTo>
                <a:lnTo>
                  <a:pt x="2890" y="449"/>
                </a:lnTo>
                <a:lnTo>
                  <a:pt x="2881" y="425"/>
                </a:lnTo>
                <a:lnTo>
                  <a:pt x="2871" y="402"/>
                </a:lnTo>
                <a:lnTo>
                  <a:pt x="2857" y="381"/>
                </a:lnTo>
                <a:lnTo>
                  <a:pt x="2842" y="360"/>
                </a:lnTo>
                <a:lnTo>
                  <a:pt x="2825" y="341"/>
                </a:lnTo>
                <a:lnTo>
                  <a:pt x="2806" y="324"/>
                </a:lnTo>
                <a:lnTo>
                  <a:pt x="2786" y="309"/>
                </a:lnTo>
                <a:lnTo>
                  <a:pt x="2764" y="296"/>
                </a:lnTo>
                <a:lnTo>
                  <a:pt x="2741" y="285"/>
                </a:lnTo>
                <a:lnTo>
                  <a:pt x="2716" y="275"/>
                </a:lnTo>
                <a:lnTo>
                  <a:pt x="2691" y="269"/>
                </a:lnTo>
                <a:lnTo>
                  <a:pt x="2665" y="266"/>
                </a:lnTo>
                <a:lnTo>
                  <a:pt x="2638" y="265"/>
                </a:lnTo>
                <a:close/>
                <a:moveTo>
                  <a:pt x="0" y="6863"/>
                </a:moveTo>
                <a:lnTo>
                  <a:pt x="0" y="528"/>
                </a:lnTo>
                <a:lnTo>
                  <a:pt x="2110" y="528"/>
                </a:lnTo>
                <a:lnTo>
                  <a:pt x="2110" y="500"/>
                </a:lnTo>
                <a:lnTo>
                  <a:pt x="2113" y="474"/>
                </a:lnTo>
                <a:lnTo>
                  <a:pt x="2116" y="448"/>
                </a:lnTo>
                <a:lnTo>
                  <a:pt x="2121" y="421"/>
                </a:lnTo>
                <a:lnTo>
                  <a:pt x="2127" y="396"/>
                </a:lnTo>
                <a:lnTo>
                  <a:pt x="2134" y="371"/>
                </a:lnTo>
                <a:lnTo>
                  <a:pt x="2143" y="346"/>
                </a:lnTo>
                <a:lnTo>
                  <a:pt x="2152" y="322"/>
                </a:lnTo>
                <a:lnTo>
                  <a:pt x="2162" y="299"/>
                </a:lnTo>
                <a:lnTo>
                  <a:pt x="2174" y="277"/>
                </a:lnTo>
                <a:lnTo>
                  <a:pt x="2187" y="254"/>
                </a:lnTo>
                <a:lnTo>
                  <a:pt x="2200" y="232"/>
                </a:lnTo>
                <a:lnTo>
                  <a:pt x="2216" y="212"/>
                </a:lnTo>
                <a:lnTo>
                  <a:pt x="2231" y="192"/>
                </a:lnTo>
                <a:lnTo>
                  <a:pt x="2248" y="172"/>
                </a:lnTo>
                <a:lnTo>
                  <a:pt x="2265" y="154"/>
                </a:lnTo>
                <a:lnTo>
                  <a:pt x="2283" y="136"/>
                </a:lnTo>
                <a:lnTo>
                  <a:pt x="2302" y="121"/>
                </a:lnTo>
                <a:lnTo>
                  <a:pt x="2322" y="105"/>
                </a:lnTo>
                <a:lnTo>
                  <a:pt x="2343" y="90"/>
                </a:lnTo>
                <a:lnTo>
                  <a:pt x="2364" y="77"/>
                </a:lnTo>
                <a:lnTo>
                  <a:pt x="2387" y="63"/>
                </a:lnTo>
                <a:lnTo>
                  <a:pt x="2410" y="53"/>
                </a:lnTo>
                <a:lnTo>
                  <a:pt x="2432" y="42"/>
                </a:lnTo>
                <a:lnTo>
                  <a:pt x="2456" y="32"/>
                </a:lnTo>
                <a:lnTo>
                  <a:pt x="2481" y="24"/>
                </a:lnTo>
                <a:lnTo>
                  <a:pt x="2507" y="17"/>
                </a:lnTo>
                <a:lnTo>
                  <a:pt x="2532" y="11"/>
                </a:lnTo>
                <a:lnTo>
                  <a:pt x="2558" y="6"/>
                </a:lnTo>
                <a:lnTo>
                  <a:pt x="2584" y="2"/>
                </a:lnTo>
                <a:lnTo>
                  <a:pt x="2611" y="1"/>
                </a:lnTo>
                <a:lnTo>
                  <a:pt x="2638" y="0"/>
                </a:lnTo>
                <a:lnTo>
                  <a:pt x="2665" y="1"/>
                </a:lnTo>
                <a:lnTo>
                  <a:pt x="2692" y="2"/>
                </a:lnTo>
                <a:lnTo>
                  <a:pt x="2718" y="6"/>
                </a:lnTo>
                <a:lnTo>
                  <a:pt x="2745" y="11"/>
                </a:lnTo>
                <a:lnTo>
                  <a:pt x="2770" y="17"/>
                </a:lnTo>
                <a:lnTo>
                  <a:pt x="2795" y="24"/>
                </a:lnTo>
                <a:lnTo>
                  <a:pt x="2820" y="32"/>
                </a:lnTo>
                <a:lnTo>
                  <a:pt x="2844" y="42"/>
                </a:lnTo>
                <a:lnTo>
                  <a:pt x="2867" y="53"/>
                </a:lnTo>
                <a:lnTo>
                  <a:pt x="2890" y="63"/>
                </a:lnTo>
                <a:lnTo>
                  <a:pt x="2912" y="77"/>
                </a:lnTo>
                <a:lnTo>
                  <a:pt x="2934" y="90"/>
                </a:lnTo>
                <a:lnTo>
                  <a:pt x="2954" y="105"/>
                </a:lnTo>
                <a:lnTo>
                  <a:pt x="2975" y="121"/>
                </a:lnTo>
                <a:lnTo>
                  <a:pt x="2994" y="136"/>
                </a:lnTo>
                <a:lnTo>
                  <a:pt x="3012" y="154"/>
                </a:lnTo>
                <a:lnTo>
                  <a:pt x="3030" y="172"/>
                </a:lnTo>
                <a:lnTo>
                  <a:pt x="3045" y="192"/>
                </a:lnTo>
                <a:lnTo>
                  <a:pt x="3062" y="212"/>
                </a:lnTo>
                <a:lnTo>
                  <a:pt x="3076" y="232"/>
                </a:lnTo>
                <a:lnTo>
                  <a:pt x="3090" y="254"/>
                </a:lnTo>
                <a:lnTo>
                  <a:pt x="3103" y="277"/>
                </a:lnTo>
                <a:lnTo>
                  <a:pt x="3115" y="299"/>
                </a:lnTo>
                <a:lnTo>
                  <a:pt x="3126" y="322"/>
                </a:lnTo>
                <a:lnTo>
                  <a:pt x="3134" y="346"/>
                </a:lnTo>
                <a:lnTo>
                  <a:pt x="3142" y="371"/>
                </a:lnTo>
                <a:lnTo>
                  <a:pt x="3149" y="396"/>
                </a:lnTo>
                <a:lnTo>
                  <a:pt x="3155" y="421"/>
                </a:lnTo>
                <a:lnTo>
                  <a:pt x="3160" y="448"/>
                </a:lnTo>
                <a:lnTo>
                  <a:pt x="3164" y="474"/>
                </a:lnTo>
                <a:lnTo>
                  <a:pt x="3166" y="500"/>
                </a:lnTo>
                <a:lnTo>
                  <a:pt x="3166" y="528"/>
                </a:lnTo>
                <a:lnTo>
                  <a:pt x="5278" y="528"/>
                </a:lnTo>
                <a:lnTo>
                  <a:pt x="5278" y="6863"/>
                </a:lnTo>
                <a:lnTo>
                  <a:pt x="0" y="686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endParaRPr>
          </a:p>
        </p:txBody>
      </p:sp>
      <p:cxnSp>
        <p:nvCxnSpPr>
          <p:cNvPr id="21" name="肘形连接符 31">
            <a:extLst>
              <a:ext uri="{FF2B5EF4-FFF2-40B4-BE49-F238E27FC236}">
                <a16:creationId xmlns:a16="http://schemas.microsoft.com/office/drawing/2014/main" id="{708F39EF-C9B3-C3AE-3E05-D17D39390A70}"/>
              </a:ext>
            </a:extLst>
          </p:cNvPr>
          <p:cNvCxnSpPr>
            <a:cxnSpLocks/>
          </p:cNvCxnSpPr>
          <p:nvPr/>
        </p:nvCxnSpPr>
        <p:spPr>
          <a:xfrm>
            <a:off x="949960" y="3162330"/>
            <a:ext cx="8079740" cy="0"/>
          </a:xfrm>
          <a:prstGeom prst="straightConnector1">
            <a:avLst/>
          </a:prstGeom>
          <a:noFill/>
          <a:ln w="19050" cap="flat" cmpd="sng" algn="ctr">
            <a:solidFill>
              <a:schemeClr val="tx1"/>
            </a:solidFill>
            <a:prstDash val="solid"/>
            <a:miter lim="800000"/>
            <a:headEnd type="oval" w="med" len="med"/>
            <a:tailEnd type="oval" w="med" len="med"/>
          </a:ln>
          <a:effectLst/>
        </p:spPr>
      </p:cxnSp>
      <p:sp>
        <p:nvSpPr>
          <p:cNvPr id="3" name="Rectangle 1">
            <a:extLst>
              <a:ext uri="{FF2B5EF4-FFF2-40B4-BE49-F238E27FC236}">
                <a16:creationId xmlns:a16="http://schemas.microsoft.com/office/drawing/2014/main" id="{4F18CFD7-EDAF-676D-D21F-091998F41D77}"/>
              </a:ext>
            </a:extLst>
          </p:cNvPr>
          <p:cNvSpPr>
            <a:spLocks noChangeArrowheads="1"/>
          </p:cNvSpPr>
          <p:nvPr/>
        </p:nvSpPr>
        <p:spPr bwMode="auto">
          <a:xfrm>
            <a:off x="703124" y="963819"/>
            <a:ext cx="681191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just" eaLnBrk="0" hangingPunct="0"/>
            <a:r>
              <a:rPr lang="zh-CN" altLang="en-US" sz="1600" dirty="0">
                <a:solidFill>
                  <a:schemeClr val="tx1">
                    <a:lumMod val="75000"/>
                    <a:lumOff val="25000"/>
                  </a:schemeClr>
                </a:solidFill>
                <a:latin typeface="+mj-ea"/>
                <a:ea typeface="+mj-ea"/>
              </a:rPr>
              <a:t>研究生期间主要工作</a:t>
            </a:r>
          </a:p>
        </p:txBody>
      </p:sp>
      <p:sp>
        <p:nvSpPr>
          <p:cNvPr id="5" name="Freeform 115">
            <a:extLst>
              <a:ext uri="{FF2B5EF4-FFF2-40B4-BE49-F238E27FC236}">
                <a16:creationId xmlns:a16="http://schemas.microsoft.com/office/drawing/2014/main" id="{027B1118-7C0D-1AE1-D051-C67C8F7A2F00}"/>
              </a:ext>
            </a:extLst>
          </p:cNvPr>
          <p:cNvSpPr/>
          <p:nvPr/>
        </p:nvSpPr>
        <p:spPr bwMode="auto">
          <a:xfrm>
            <a:off x="555602" y="1046967"/>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Tree>
    <p:extLst>
      <p:ext uri="{BB962C8B-B14F-4D97-AF65-F5344CB8AC3E}">
        <p14:creationId xmlns:p14="http://schemas.microsoft.com/office/powerpoint/2010/main" val="728415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3" grpId="0"/>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1 </a:t>
            </a:r>
            <a:r>
              <a:rPr lang="zh-CN" altLang="en-US" dirty="0">
                <a:sym typeface="微软雅黑" panose="020B0503020204020204" pitchFamily="34" charset="-122"/>
              </a:rPr>
              <a:t>研究动机</a:t>
            </a:r>
          </a:p>
        </p:txBody>
      </p:sp>
      <p:sp>
        <p:nvSpPr>
          <p:cNvPr id="15" name="Rectangle 33"/>
          <p:cNvSpPr/>
          <p:nvPr/>
        </p:nvSpPr>
        <p:spPr>
          <a:xfrm>
            <a:off x="931973" y="4963193"/>
            <a:ext cx="1478249" cy="302070"/>
          </a:xfrm>
          <a:prstGeom prst="rect">
            <a:avLst/>
          </a:prstGeom>
        </p:spPr>
        <p:txBody>
          <a:bodyPr wrap="square">
            <a:spAutoFit/>
          </a:bodyPr>
          <a:lstStyle/>
          <a:p>
            <a:pPr algn="ctr">
              <a:lnSpc>
                <a:spcPct val="125000"/>
              </a:lnSpc>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VANETs</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场景</a:t>
            </a:r>
          </a:p>
        </p:txBody>
      </p:sp>
      <p:sp>
        <p:nvSpPr>
          <p:cNvPr id="5" name="Rectangle 2">
            <a:extLst>
              <a:ext uri="{FF2B5EF4-FFF2-40B4-BE49-F238E27FC236}">
                <a16:creationId xmlns:a16="http://schemas.microsoft.com/office/drawing/2014/main" id="{8A2B1AD1-9F1B-18A4-18F7-DFD060E511B2}"/>
              </a:ext>
            </a:extLst>
          </p:cNvPr>
          <p:cNvSpPr>
            <a:spLocks noChangeArrowheads="1"/>
          </p:cNvSpPr>
          <p:nvPr/>
        </p:nvSpPr>
        <p:spPr bwMode="auto">
          <a:xfrm>
            <a:off x="0" y="285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a:extLst>
              <a:ext uri="{FF2B5EF4-FFF2-40B4-BE49-F238E27FC236}">
                <a16:creationId xmlns:a16="http://schemas.microsoft.com/office/drawing/2014/main" id="{B64ACFD5-E20C-C070-1AC5-09683F20F37B}"/>
              </a:ext>
            </a:extLst>
          </p:cNvPr>
          <p:cNvGraphicFramePr>
            <a:graphicFrameLocks noChangeAspect="1"/>
          </p:cNvGraphicFramePr>
          <p:nvPr>
            <p:extLst>
              <p:ext uri="{D42A27DB-BD31-4B8C-83A1-F6EECF244321}">
                <p14:modId xmlns:p14="http://schemas.microsoft.com/office/powerpoint/2010/main" val="1660357465"/>
              </p:ext>
            </p:extLst>
          </p:nvPr>
        </p:nvGraphicFramePr>
        <p:xfrm>
          <a:off x="-41347" y="1951971"/>
          <a:ext cx="3424890" cy="3174875"/>
        </p:xfrm>
        <a:graphic>
          <a:graphicData uri="http://schemas.openxmlformats.org/presentationml/2006/ole">
            <mc:AlternateContent xmlns:mc="http://schemas.openxmlformats.org/markup-compatibility/2006">
              <mc:Choice xmlns:v="urn:schemas-microsoft-com:vml" Requires="v">
                <p:oleObj name="Visio" r:id="rId3" imgW="5257948" imgH="4756457" progId="Visio.Drawing.15">
                  <p:embed/>
                </p:oleObj>
              </mc:Choice>
              <mc:Fallback>
                <p:oleObj name="Visio" r:id="rId3" imgW="5257948" imgH="4756457" progId="Visio.Drawing.15">
                  <p:embed/>
                  <p:pic>
                    <p:nvPicPr>
                      <p:cNvPr id="6" name="对象 5">
                        <a:extLst>
                          <a:ext uri="{FF2B5EF4-FFF2-40B4-BE49-F238E27FC236}">
                            <a16:creationId xmlns:a16="http://schemas.microsoft.com/office/drawing/2014/main" id="{B64ACFD5-E20C-C070-1AC5-09683F20F3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47" y="1951971"/>
                        <a:ext cx="3424890" cy="3174875"/>
                      </a:xfrm>
                      <a:prstGeom prst="rect">
                        <a:avLst/>
                      </a:prstGeom>
                      <a:noFill/>
                    </p:spPr>
                  </p:pic>
                </p:oleObj>
              </mc:Fallback>
            </mc:AlternateContent>
          </a:graphicData>
        </a:graphic>
      </p:graphicFrame>
      <p:pic>
        <p:nvPicPr>
          <p:cNvPr id="10" name="图片 9">
            <a:extLst>
              <a:ext uri="{FF2B5EF4-FFF2-40B4-BE49-F238E27FC236}">
                <a16:creationId xmlns:a16="http://schemas.microsoft.com/office/drawing/2014/main" id="{4B0F5BC6-F81C-C8FC-ED79-9F9CFBC8638E}"/>
              </a:ext>
            </a:extLst>
          </p:cNvPr>
          <p:cNvPicPr>
            <a:picLocks noChangeAspect="1"/>
          </p:cNvPicPr>
          <p:nvPr/>
        </p:nvPicPr>
        <p:blipFill>
          <a:blip r:embed="rId5"/>
          <a:stretch>
            <a:fillRect/>
          </a:stretch>
        </p:blipFill>
        <p:spPr>
          <a:xfrm>
            <a:off x="3494714" y="3502893"/>
            <a:ext cx="1422400" cy="1371600"/>
          </a:xfrm>
          <a:prstGeom prst="rect">
            <a:avLst/>
          </a:prstGeom>
        </p:spPr>
      </p:pic>
      <p:pic>
        <p:nvPicPr>
          <p:cNvPr id="13" name="图片 12">
            <a:extLst>
              <a:ext uri="{FF2B5EF4-FFF2-40B4-BE49-F238E27FC236}">
                <a16:creationId xmlns:a16="http://schemas.microsoft.com/office/drawing/2014/main" id="{9A37CF98-B0C0-FB99-B922-832B3CFCDB5F}"/>
              </a:ext>
            </a:extLst>
          </p:cNvPr>
          <p:cNvPicPr>
            <a:picLocks noChangeAspect="1"/>
          </p:cNvPicPr>
          <p:nvPr/>
        </p:nvPicPr>
        <p:blipFill>
          <a:blip r:embed="rId6"/>
          <a:stretch>
            <a:fillRect/>
          </a:stretch>
        </p:blipFill>
        <p:spPr>
          <a:xfrm>
            <a:off x="3638051" y="1714163"/>
            <a:ext cx="1473200" cy="1365250"/>
          </a:xfrm>
          <a:prstGeom prst="rect">
            <a:avLst/>
          </a:prstGeom>
        </p:spPr>
      </p:pic>
      <p:pic>
        <p:nvPicPr>
          <p:cNvPr id="16" name="图片 15">
            <a:extLst>
              <a:ext uri="{FF2B5EF4-FFF2-40B4-BE49-F238E27FC236}">
                <a16:creationId xmlns:a16="http://schemas.microsoft.com/office/drawing/2014/main" id="{D7F9F50A-ADC1-6D61-0BB6-0EA18103DE5E}"/>
              </a:ext>
            </a:extLst>
          </p:cNvPr>
          <p:cNvPicPr>
            <a:picLocks noChangeAspect="1"/>
          </p:cNvPicPr>
          <p:nvPr/>
        </p:nvPicPr>
        <p:blipFill>
          <a:blip r:embed="rId7"/>
          <a:stretch>
            <a:fillRect/>
          </a:stretch>
        </p:blipFill>
        <p:spPr>
          <a:xfrm>
            <a:off x="5334000" y="1762006"/>
            <a:ext cx="1435100" cy="1365250"/>
          </a:xfrm>
          <a:prstGeom prst="rect">
            <a:avLst/>
          </a:prstGeom>
        </p:spPr>
      </p:pic>
      <p:pic>
        <p:nvPicPr>
          <p:cNvPr id="18" name="图片 17">
            <a:extLst>
              <a:ext uri="{FF2B5EF4-FFF2-40B4-BE49-F238E27FC236}">
                <a16:creationId xmlns:a16="http://schemas.microsoft.com/office/drawing/2014/main" id="{0D996434-C8DE-6094-4482-91BF01A0123E}"/>
              </a:ext>
            </a:extLst>
          </p:cNvPr>
          <p:cNvPicPr>
            <a:picLocks noChangeAspect="1"/>
          </p:cNvPicPr>
          <p:nvPr/>
        </p:nvPicPr>
        <p:blipFill>
          <a:blip r:embed="rId8"/>
          <a:stretch>
            <a:fillRect/>
          </a:stretch>
        </p:blipFill>
        <p:spPr>
          <a:xfrm>
            <a:off x="7070725" y="1769489"/>
            <a:ext cx="1492250" cy="1365250"/>
          </a:xfrm>
          <a:prstGeom prst="rect">
            <a:avLst/>
          </a:prstGeom>
        </p:spPr>
      </p:pic>
      <p:pic>
        <p:nvPicPr>
          <p:cNvPr id="25" name="图片 24">
            <a:extLst>
              <a:ext uri="{FF2B5EF4-FFF2-40B4-BE49-F238E27FC236}">
                <a16:creationId xmlns:a16="http://schemas.microsoft.com/office/drawing/2014/main" id="{B2224A88-BF03-15E0-882A-B8693345640E}"/>
              </a:ext>
            </a:extLst>
          </p:cNvPr>
          <p:cNvPicPr>
            <a:picLocks noChangeAspect="1"/>
          </p:cNvPicPr>
          <p:nvPr/>
        </p:nvPicPr>
        <p:blipFill>
          <a:blip r:embed="rId9"/>
          <a:stretch>
            <a:fillRect/>
          </a:stretch>
        </p:blipFill>
        <p:spPr>
          <a:xfrm>
            <a:off x="6797675" y="3611022"/>
            <a:ext cx="2038350" cy="1130300"/>
          </a:xfrm>
          <a:prstGeom prst="rect">
            <a:avLst/>
          </a:prstGeom>
        </p:spPr>
      </p:pic>
      <p:pic>
        <p:nvPicPr>
          <p:cNvPr id="27" name="图片 26">
            <a:extLst>
              <a:ext uri="{FF2B5EF4-FFF2-40B4-BE49-F238E27FC236}">
                <a16:creationId xmlns:a16="http://schemas.microsoft.com/office/drawing/2014/main" id="{A995691C-5DEB-ACB1-EFAC-A1CB7455518A}"/>
              </a:ext>
            </a:extLst>
          </p:cNvPr>
          <p:cNvPicPr>
            <a:picLocks noChangeAspect="1"/>
          </p:cNvPicPr>
          <p:nvPr/>
        </p:nvPicPr>
        <p:blipFill>
          <a:blip r:embed="rId10"/>
          <a:stretch>
            <a:fillRect/>
          </a:stretch>
        </p:blipFill>
        <p:spPr>
          <a:xfrm>
            <a:off x="5111251" y="3441419"/>
            <a:ext cx="1393825" cy="1469507"/>
          </a:xfrm>
          <a:prstGeom prst="rect">
            <a:avLst/>
          </a:prstGeom>
        </p:spPr>
      </p:pic>
      <p:sp>
        <p:nvSpPr>
          <p:cNvPr id="30" name="Rectangle 33">
            <a:extLst>
              <a:ext uri="{FF2B5EF4-FFF2-40B4-BE49-F238E27FC236}">
                <a16:creationId xmlns:a16="http://schemas.microsoft.com/office/drawing/2014/main" id="{39DCAA0D-440C-6371-D42D-C7372862AC39}"/>
              </a:ext>
            </a:extLst>
          </p:cNvPr>
          <p:cNvSpPr/>
          <p:nvPr/>
        </p:nvSpPr>
        <p:spPr>
          <a:xfrm>
            <a:off x="6875009" y="5438010"/>
            <a:ext cx="2560610" cy="372025"/>
          </a:xfrm>
          <a:prstGeom prst="rect">
            <a:avLst/>
          </a:prstGeom>
        </p:spPr>
        <p:txBody>
          <a:bodyPr wrap="square">
            <a:spAutoFit/>
          </a:bodyPr>
          <a:lstStyle/>
          <a:p>
            <a:pPr marL="285750" indent="-285750">
              <a:lnSpc>
                <a:spcPct val="125000"/>
              </a:lnSpc>
              <a:buFont typeface="Wingdings" panose="05000000000000000000" pitchFamily="2" charset="2"/>
              <a:buChar char="ü"/>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车辆信任管理机制</a:t>
            </a:r>
          </a:p>
        </p:txBody>
      </p:sp>
      <p:sp>
        <p:nvSpPr>
          <p:cNvPr id="32" name="Rectangle 33">
            <a:extLst>
              <a:ext uri="{FF2B5EF4-FFF2-40B4-BE49-F238E27FC236}">
                <a16:creationId xmlns:a16="http://schemas.microsoft.com/office/drawing/2014/main" id="{123F5A17-AD8E-D27A-A25A-4EC7F8A2272D}"/>
              </a:ext>
            </a:extLst>
          </p:cNvPr>
          <p:cNvSpPr/>
          <p:nvPr/>
        </p:nvSpPr>
        <p:spPr>
          <a:xfrm>
            <a:off x="4505325" y="6059149"/>
            <a:ext cx="4141558" cy="372025"/>
          </a:xfrm>
          <a:prstGeom prst="rect">
            <a:avLst/>
          </a:prstGeom>
        </p:spPr>
        <p:txBody>
          <a:bodyPr wrap="square">
            <a:spAutoFit/>
          </a:bodyPr>
          <a:lstStyle/>
          <a:p>
            <a:pPr marL="285750" indent="-285750">
              <a:lnSpc>
                <a:spcPct val="125000"/>
              </a:lnSpc>
              <a:buFont typeface="Wingdings" panose="05000000000000000000" pitchFamily="2" charset="2"/>
              <a:buChar char="ü"/>
              <a:defRPr/>
            </a:pP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VANETs</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中的信任、安全和隐私保护问题</a:t>
            </a:r>
          </a:p>
        </p:txBody>
      </p:sp>
      <p:sp>
        <p:nvSpPr>
          <p:cNvPr id="7" name="Rectangle 33">
            <a:extLst>
              <a:ext uri="{FF2B5EF4-FFF2-40B4-BE49-F238E27FC236}">
                <a16:creationId xmlns:a16="http://schemas.microsoft.com/office/drawing/2014/main" id="{6C57EB57-FF1B-1146-E184-840820635FED}"/>
              </a:ext>
            </a:extLst>
          </p:cNvPr>
          <p:cNvSpPr/>
          <p:nvPr/>
        </p:nvSpPr>
        <p:spPr>
          <a:xfrm>
            <a:off x="780632" y="884775"/>
            <a:ext cx="7424030" cy="372025"/>
          </a:xfrm>
          <a:prstGeom prst="rect">
            <a:avLst/>
          </a:prstGeom>
        </p:spPr>
        <p:txBody>
          <a:bodyPr wrap="square">
            <a:spAutoFit/>
          </a:bodyPr>
          <a:lstStyle/>
          <a:p>
            <a:pPr>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由于无线通信开放性高，</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VANETs</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容易受到各种类型的攻击。</a:t>
            </a:r>
          </a:p>
        </p:txBody>
      </p:sp>
      <p:sp>
        <p:nvSpPr>
          <p:cNvPr id="8" name="Freeform 115">
            <a:extLst>
              <a:ext uri="{FF2B5EF4-FFF2-40B4-BE49-F238E27FC236}">
                <a16:creationId xmlns:a16="http://schemas.microsoft.com/office/drawing/2014/main" id="{2354E135-52EB-183E-D770-EC747FAAFB32}"/>
              </a:ext>
            </a:extLst>
          </p:cNvPr>
          <p:cNvSpPr/>
          <p:nvPr/>
        </p:nvSpPr>
        <p:spPr bwMode="auto">
          <a:xfrm>
            <a:off x="623244" y="1023023"/>
            <a:ext cx="127530"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3" name="箭头: 下 2">
            <a:extLst>
              <a:ext uri="{FF2B5EF4-FFF2-40B4-BE49-F238E27FC236}">
                <a16:creationId xmlns:a16="http://schemas.microsoft.com/office/drawing/2014/main" id="{2DF11246-A657-7C01-F1B7-BF29347E6D2E}"/>
              </a:ext>
            </a:extLst>
          </p:cNvPr>
          <p:cNvSpPr/>
          <p:nvPr/>
        </p:nvSpPr>
        <p:spPr bwMode="auto">
          <a:xfrm>
            <a:off x="5028285" y="5058074"/>
            <a:ext cx="305715" cy="436800"/>
          </a:xfrm>
          <a:prstGeom prst="downArrow">
            <a:avLst/>
          </a:prstGeom>
          <a:solidFill>
            <a:srgbClr val="233E99"/>
          </a:solidFill>
          <a:ln w="9525" cap="flat" cmpd="sng" algn="ctr">
            <a:noFill/>
            <a:prstDash val="solid"/>
            <a:round/>
            <a:headEnd type="none" w="med" len="med"/>
            <a:tailEnd type="none" w="med" len="med"/>
          </a:ln>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p:txBody>
      </p:sp>
      <p:sp>
        <p:nvSpPr>
          <p:cNvPr id="4" name="箭头: 下 3">
            <a:extLst>
              <a:ext uri="{FF2B5EF4-FFF2-40B4-BE49-F238E27FC236}">
                <a16:creationId xmlns:a16="http://schemas.microsoft.com/office/drawing/2014/main" id="{F3619718-3718-02A9-2D80-1DD768759703}"/>
              </a:ext>
            </a:extLst>
          </p:cNvPr>
          <p:cNvSpPr/>
          <p:nvPr/>
        </p:nvSpPr>
        <p:spPr bwMode="auto">
          <a:xfrm>
            <a:off x="7664294" y="5081694"/>
            <a:ext cx="305715" cy="436800"/>
          </a:xfrm>
          <a:prstGeom prst="downArrow">
            <a:avLst/>
          </a:prstGeom>
          <a:solidFill>
            <a:srgbClr val="233E99"/>
          </a:solidFill>
          <a:ln w="9525" cap="flat" cmpd="sng" algn="ctr">
            <a:noFill/>
            <a:prstDash val="solid"/>
            <a:round/>
            <a:headEnd type="none" w="med" len="med"/>
            <a:tailEnd type="none" w="med" len="med"/>
          </a:ln>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p:txBody>
      </p:sp>
      <p:sp>
        <p:nvSpPr>
          <p:cNvPr id="21" name="箭头: 下 20">
            <a:extLst>
              <a:ext uri="{FF2B5EF4-FFF2-40B4-BE49-F238E27FC236}">
                <a16:creationId xmlns:a16="http://schemas.microsoft.com/office/drawing/2014/main" id="{571CA0B6-0220-8E40-4963-0BEB2091D374}"/>
              </a:ext>
            </a:extLst>
          </p:cNvPr>
          <p:cNvSpPr/>
          <p:nvPr/>
        </p:nvSpPr>
        <p:spPr bwMode="auto">
          <a:xfrm>
            <a:off x="6512815" y="5729288"/>
            <a:ext cx="305715" cy="424179"/>
          </a:xfrm>
          <a:prstGeom prst="downArrow">
            <a:avLst/>
          </a:prstGeom>
          <a:solidFill>
            <a:srgbClr val="18840D"/>
          </a:solidFill>
          <a:ln w="9525" cap="flat" cmpd="sng" algn="ctr">
            <a:noFill/>
            <a:prstDash val="solid"/>
            <a:round/>
            <a:headEnd type="none" w="med" len="med"/>
            <a:tailEnd type="none" w="med" len="med"/>
          </a:ln>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p:txBody>
      </p:sp>
      <p:sp>
        <p:nvSpPr>
          <p:cNvPr id="9" name="Rectangle 33">
            <a:extLst>
              <a:ext uri="{FF2B5EF4-FFF2-40B4-BE49-F238E27FC236}">
                <a16:creationId xmlns:a16="http://schemas.microsoft.com/office/drawing/2014/main" id="{3B842D73-7DB8-2B3E-BA0D-B839DDEC670F}"/>
              </a:ext>
            </a:extLst>
          </p:cNvPr>
          <p:cNvSpPr/>
          <p:nvPr/>
        </p:nvSpPr>
        <p:spPr>
          <a:xfrm>
            <a:off x="3830946" y="5438009"/>
            <a:ext cx="2560610" cy="372025"/>
          </a:xfrm>
          <a:prstGeom prst="rect">
            <a:avLst/>
          </a:prstGeom>
        </p:spPr>
        <p:txBody>
          <a:bodyPr wrap="square">
            <a:spAutoFit/>
          </a:bodyPr>
          <a:lstStyle/>
          <a:p>
            <a:pPr marL="285750" indent="-285750">
              <a:lnSpc>
                <a:spcPct val="125000"/>
              </a:lnSpc>
              <a:buFont typeface="Wingdings" panose="05000000000000000000" pitchFamily="2" charset="2"/>
              <a:buChar char="ü"/>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       隐私保护认证机制</a:t>
            </a:r>
          </a:p>
        </p:txBody>
      </p:sp>
      <p:sp>
        <p:nvSpPr>
          <p:cNvPr id="11" name="Rectangle 33">
            <a:extLst>
              <a:ext uri="{FF2B5EF4-FFF2-40B4-BE49-F238E27FC236}">
                <a16:creationId xmlns:a16="http://schemas.microsoft.com/office/drawing/2014/main" id="{B0862514-D2EC-0A4F-01D7-BD7D046E0A2D}"/>
              </a:ext>
            </a:extLst>
          </p:cNvPr>
          <p:cNvSpPr/>
          <p:nvPr/>
        </p:nvSpPr>
        <p:spPr>
          <a:xfrm>
            <a:off x="4124359" y="5438009"/>
            <a:ext cx="626245" cy="372025"/>
          </a:xfrm>
          <a:prstGeom prst="rect">
            <a:avLst/>
          </a:prstGeom>
        </p:spPr>
        <p:txBody>
          <a:bodyPr wrap="square">
            <a:spAutoFit/>
          </a:bodyPr>
          <a:lstStyle/>
          <a:p>
            <a:pPr>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条件</a:t>
            </a:r>
          </a:p>
        </p:txBody>
      </p:sp>
    </p:spTree>
    <p:extLst>
      <p:ext uri="{BB962C8B-B14F-4D97-AF65-F5344CB8AC3E}">
        <p14:creationId xmlns:p14="http://schemas.microsoft.com/office/powerpoint/2010/main" val="1532740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0" grpId="0"/>
      <p:bldP spid="32" grpId="0"/>
      <p:bldP spid="7" grpId="0"/>
      <p:bldP spid="8" grpId="0" animBg="1"/>
      <p:bldP spid="3" grpId="0" animBg="1"/>
      <p:bldP spid="4" grpId="0" animBg="1"/>
      <p:bldP spid="2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p:nvPr/>
        </p:nvPicPr>
        <p:blipFill>
          <a:blip r:embed="rId2">
            <a:extLst>
              <a:ext uri="{28A0092B-C50C-407E-A947-70E740481C1C}">
                <a14:useLocalDpi xmlns:a14="http://schemas.microsoft.com/office/drawing/2010/main" val="0"/>
              </a:ext>
            </a:extLst>
          </a:blip>
          <a:stretch>
            <a:fillRect/>
          </a:stretch>
        </p:blipFill>
        <p:spPr>
          <a:xfrm>
            <a:off x="0" y="0"/>
            <a:ext cx="9144000" cy="5372100"/>
          </a:xfrm>
          <a:prstGeom prst="rect">
            <a:avLst/>
          </a:prstGeom>
        </p:spPr>
      </p:pic>
      <p:sp>
        <p:nvSpPr>
          <p:cNvPr id="11" name="任意多边形 10"/>
          <p:cNvSpPr/>
          <p:nvPr/>
        </p:nvSpPr>
        <p:spPr>
          <a:xfrm>
            <a:off x="1" y="1721277"/>
            <a:ext cx="9143999" cy="2051818"/>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任意多边形 12"/>
          <p:cNvSpPr/>
          <p:nvPr/>
        </p:nvSpPr>
        <p:spPr>
          <a:xfrm>
            <a:off x="1" y="2207127"/>
            <a:ext cx="9143999" cy="3478011"/>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TextBox 8"/>
          <p:cNvSpPr txBox="1"/>
          <p:nvPr/>
        </p:nvSpPr>
        <p:spPr>
          <a:xfrm>
            <a:off x="2344188" y="3636343"/>
            <a:ext cx="4163278" cy="565604"/>
          </a:xfrm>
          <a:prstGeom prst="rect">
            <a:avLst/>
          </a:prstGeom>
          <a:noFill/>
        </p:spPr>
        <p:txBody>
          <a:bodyPr wrap="square" rtlCol="0">
            <a:spAutoFit/>
          </a:bodyPr>
          <a:lstStyle/>
          <a:p>
            <a:pPr algn="ctr">
              <a:lnSpc>
                <a:spcPct val="120000"/>
              </a:lnSpc>
            </a:pPr>
            <a:r>
              <a:rPr lang="zh-CN" altLang="en-US" sz="2800" b="1"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致谢</a:t>
            </a:r>
            <a:endParaRPr lang="en-US" altLang="zh-CN" sz="2800" b="1"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endParaRPr>
          </a:p>
        </p:txBody>
      </p:sp>
      <p:pic>
        <p:nvPicPr>
          <p:cNvPr id="6" name="图片 5"/>
          <p:cNvPicPr/>
          <p:nvPr/>
        </p:nvPicPr>
        <p:blipFill>
          <a:blip r:embed="rId3" cstate="print">
            <a:extLst>
              <a:ext uri="{28A0092B-C50C-407E-A947-70E740481C1C}">
                <a14:useLocalDpi xmlns:a14="http://schemas.microsoft.com/office/drawing/2010/main" val="0"/>
              </a:ext>
            </a:extLst>
          </a:blip>
          <a:stretch>
            <a:fillRect/>
          </a:stretch>
        </p:blipFill>
        <p:spPr>
          <a:xfrm>
            <a:off x="457200" y="5664200"/>
            <a:ext cx="609600" cy="609600"/>
          </a:xfrm>
          <a:prstGeom prst="rect">
            <a:avLst/>
          </a:prstGeom>
        </p:spPr>
      </p:pic>
      <p:sp>
        <p:nvSpPr>
          <p:cNvPr id="10" name="Rectangle 33"/>
          <p:cNvSpPr/>
          <p:nvPr/>
        </p:nvSpPr>
        <p:spPr>
          <a:xfrm>
            <a:off x="496915" y="4264420"/>
            <a:ext cx="7857823" cy="1200329"/>
          </a:xfrm>
          <a:prstGeom prst="rect">
            <a:avLst/>
          </a:prstGeom>
        </p:spPr>
        <p:txBody>
          <a:bodyPr wrap="square">
            <a:spAutoFit/>
          </a:bodyPr>
          <a:lstStyle/>
          <a:p>
            <a:pPr algn="ctr">
              <a:lnSpc>
                <a:spcPct val="150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感谢柯昌博老师的辛勤培育！</a:t>
            </a:r>
            <a:endPar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ct val="150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感谢各位答辩专家的悉心指导！</a:t>
            </a:r>
            <a:endPar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ct val="150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感谢所有同学与老师的帮助！</a:t>
            </a:r>
          </a:p>
        </p:txBody>
      </p:sp>
      <p:sp>
        <p:nvSpPr>
          <p:cNvPr id="12" name="文本框 11"/>
          <p:cNvSpPr txBox="1"/>
          <p:nvPr/>
        </p:nvSpPr>
        <p:spPr>
          <a:xfrm>
            <a:off x="1090167" y="5599668"/>
            <a:ext cx="2413826" cy="737235"/>
          </a:xfrm>
          <a:prstGeom prst="rect">
            <a:avLst/>
          </a:prstGeom>
          <a:noFill/>
        </p:spPr>
        <p:txBody>
          <a:bodyPr wrap="square" rtlCol="0">
            <a:spAutoFit/>
          </a:bodyPr>
          <a:lstStyle/>
          <a:p>
            <a:pPr>
              <a:lnSpc>
                <a:spcPct val="150000"/>
              </a:lnSpc>
            </a:pPr>
            <a:r>
              <a:rPr lang="zh-CN" altLang="en-US"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指导老师：柯昌博老师</a:t>
            </a:r>
            <a:endParaRPr lang="en-US" altLang="zh-CN" sz="1400" b="1">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pPr>
            <a:r>
              <a:rPr lang="zh-CN" altLang="en-US" sz="1400" b="1">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答辩</a:t>
            </a:r>
            <a:r>
              <a:rPr lang="zh-CN" altLang="en-US"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人：杨阳</a:t>
            </a:r>
            <a:endParaRPr lang="en-US" altLang="zh-CN"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advTm="19709">
        <p:fade/>
      </p:transition>
    </mc:Choice>
    <mc:Fallback xmlns="">
      <p:transition spd="med" advTm="19709">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13392A-0EB2-443B-03E8-52CE3F25D4DC}"/>
              </a:ext>
            </a:extLst>
          </p:cNvPr>
          <p:cNvSpPr>
            <a:spLocks noGrp="1"/>
          </p:cNvSpPr>
          <p:nvPr>
            <p:ph type="title"/>
          </p:nvPr>
        </p:nvSpPr>
        <p:spPr/>
        <p:txBody>
          <a:bodyPr/>
          <a:lstStyle/>
          <a:p>
            <a:r>
              <a:rPr lang="en-US" altLang="zh-CN" dirty="0"/>
              <a:t>1 </a:t>
            </a:r>
            <a:r>
              <a:rPr lang="zh-CN" altLang="en-US" dirty="0"/>
              <a:t>研究动机</a:t>
            </a:r>
          </a:p>
        </p:txBody>
      </p:sp>
      <p:pic>
        <p:nvPicPr>
          <p:cNvPr id="5" name="图片 4">
            <a:extLst>
              <a:ext uri="{FF2B5EF4-FFF2-40B4-BE49-F238E27FC236}">
                <a16:creationId xmlns:a16="http://schemas.microsoft.com/office/drawing/2014/main" id="{4F00A4AB-2E56-659F-5ABA-D9D44EE5337A}"/>
              </a:ext>
            </a:extLst>
          </p:cNvPr>
          <p:cNvPicPr>
            <a:picLocks noChangeAspect="1"/>
          </p:cNvPicPr>
          <p:nvPr/>
        </p:nvPicPr>
        <p:blipFill>
          <a:blip r:embed="rId3"/>
          <a:stretch>
            <a:fillRect/>
          </a:stretch>
        </p:blipFill>
        <p:spPr>
          <a:xfrm>
            <a:off x="3414186" y="1290582"/>
            <a:ext cx="2140875" cy="1187152"/>
          </a:xfrm>
          <a:prstGeom prst="rect">
            <a:avLst/>
          </a:prstGeom>
        </p:spPr>
      </p:pic>
      <p:pic>
        <p:nvPicPr>
          <p:cNvPr id="7" name="图片 6">
            <a:extLst>
              <a:ext uri="{FF2B5EF4-FFF2-40B4-BE49-F238E27FC236}">
                <a16:creationId xmlns:a16="http://schemas.microsoft.com/office/drawing/2014/main" id="{D5D9919B-80D7-71A1-FF32-1C5EEF31A39D}"/>
              </a:ext>
            </a:extLst>
          </p:cNvPr>
          <p:cNvPicPr>
            <a:picLocks noChangeAspect="1"/>
          </p:cNvPicPr>
          <p:nvPr/>
        </p:nvPicPr>
        <p:blipFill>
          <a:blip r:embed="rId4"/>
          <a:stretch>
            <a:fillRect/>
          </a:stretch>
        </p:blipFill>
        <p:spPr>
          <a:xfrm>
            <a:off x="3414186" y="2638177"/>
            <a:ext cx="2082800" cy="863600"/>
          </a:xfrm>
          <a:prstGeom prst="rect">
            <a:avLst/>
          </a:prstGeom>
        </p:spPr>
      </p:pic>
      <p:sp>
        <p:nvSpPr>
          <p:cNvPr id="14" name="Rectangle 33">
            <a:extLst>
              <a:ext uri="{FF2B5EF4-FFF2-40B4-BE49-F238E27FC236}">
                <a16:creationId xmlns:a16="http://schemas.microsoft.com/office/drawing/2014/main" id="{9E576FBF-9AB8-26FE-0F50-7F58D90F6808}"/>
              </a:ext>
            </a:extLst>
          </p:cNvPr>
          <p:cNvSpPr/>
          <p:nvPr/>
        </p:nvSpPr>
        <p:spPr>
          <a:xfrm>
            <a:off x="737377" y="1011941"/>
            <a:ext cx="2734884" cy="372025"/>
          </a:xfrm>
          <a:prstGeom prst="rect">
            <a:avLst/>
          </a:prstGeom>
        </p:spPr>
        <p:txBody>
          <a:bodyPr wrap="square">
            <a:spAutoFit/>
          </a:bodyPr>
          <a:lstStyle/>
          <a:p>
            <a:pPr>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车辆信任管理研究现状</a:t>
            </a:r>
          </a:p>
        </p:txBody>
      </p:sp>
      <p:sp>
        <p:nvSpPr>
          <p:cNvPr id="16" name="Freeform 115">
            <a:extLst>
              <a:ext uri="{FF2B5EF4-FFF2-40B4-BE49-F238E27FC236}">
                <a16:creationId xmlns:a16="http://schemas.microsoft.com/office/drawing/2014/main" id="{9F2EC2B3-B771-D19B-9722-A934E762352B}"/>
              </a:ext>
            </a:extLst>
          </p:cNvPr>
          <p:cNvSpPr/>
          <p:nvPr/>
        </p:nvSpPr>
        <p:spPr bwMode="auto">
          <a:xfrm>
            <a:off x="587280" y="1149531"/>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pic>
        <p:nvPicPr>
          <p:cNvPr id="37" name="图片 36">
            <a:extLst>
              <a:ext uri="{FF2B5EF4-FFF2-40B4-BE49-F238E27FC236}">
                <a16:creationId xmlns:a16="http://schemas.microsoft.com/office/drawing/2014/main" id="{69EDDB74-39CA-9AD5-5F5D-E882ECF0D35F}"/>
              </a:ext>
            </a:extLst>
          </p:cNvPr>
          <p:cNvPicPr>
            <a:picLocks noChangeAspect="1"/>
          </p:cNvPicPr>
          <p:nvPr/>
        </p:nvPicPr>
        <p:blipFill>
          <a:blip r:embed="rId5"/>
          <a:stretch>
            <a:fillRect/>
          </a:stretch>
        </p:blipFill>
        <p:spPr>
          <a:xfrm>
            <a:off x="362525" y="1499651"/>
            <a:ext cx="2463630" cy="1805865"/>
          </a:xfrm>
          <a:prstGeom prst="rect">
            <a:avLst/>
          </a:prstGeom>
        </p:spPr>
      </p:pic>
      <p:pic>
        <p:nvPicPr>
          <p:cNvPr id="6" name="图片 5">
            <a:extLst>
              <a:ext uri="{FF2B5EF4-FFF2-40B4-BE49-F238E27FC236}">
                <a16:creationId xmlns:a16="http://schemas.microsoft.com/office/drawing/2014/main" id="{53FF8D9A-927B-3545-B16C-08CE18077A23}"/>
              </a:ext>
            </a:extLst>
          </p:cNvPr>
          <p:cNvPicPr>
            <a:picLocks noChangeAspect="1"/>
          </p:cNvPicPr>
          <p:nvPr/>
        </p:nvPicPr>
        <p:blipFill>
          <a:blip r:embed="rId6"/>
          <a:stretch>
            <a:fillRect/>
          </a:stretch>
        </p:blipFill>
        <p:spPr>
          <a:xfrm>
            <a:off x="6143092" y="1664934"/>
            <a:ext cx="2533650" cy="1625600"/>
          </a:xfrm>
          <a:prstGeom prst="rect">
            <a:avLst/>
          </a:prstGeom>
        </p:spPr>
      </p:pic>
      <p:pic>
        <p:nvPicPr>
          <p:cNvPr id="3" name="图片 2">
            <a:extLst>
              <a:ext uri="{FF2B5EF4-FFF2-40B4-BE49-F238E27FC236}">
                <a16:creationId xmlns:a16="http://schemas.microsoft.com/office/drawing/2014/main" id="{F7CC2BBA-27EB-C40A-FD95-4255E0288989}"/>
              </a:ext>
            </a:extLst>
          </p:cNvPr>
          <p:cNvPicPr>
            <a:picLocks noChangeAspect="1"/>
          </p:cNvPicPr>
          <p:nvPr/>
        </p:nvPicPr>
        <p:blipFill>
          <a:blip r:embed="rId7"/>
          <a:stretch>
            <a:fillRect/>
          </a:stretch>
        </p:blipFill>
        <p:spPr>
          <a:xfrm>
            <a:off x="622939" y="4197443"/>
            <a:ext cx="396924" cy="396924"/>
          </a:xfrm>
          <a:prstGeom prst="rect">
            <a:avLst/>
          </a:prstGeom>
        </p:spPr>
      </p:pic>
      <p:pic>
        <p:nvPicPr>
          <p:cNvPr id="4" name="图片 3">
            <a:extLst>
              <a:ext uri="{FF2B5EF4-FFF2-40B4-BE49-F238E27FC236}">
                <a16:creationId xmlns:a16="http://schemas.microsoft.com/office/drawing/2014/main" id="{D17DA5DD-E2F6-98A8-C6B1-49FF734906AE}"/>
              </a:ext>
            </a:extLst>
          </p:cNvPr>
          <p:cNvPicPr>
            <a:picLocks noChangeAspect="1"/>
          </p:cNvPicPr>
          <p:nvPr/>
        </p:nvPicPr>
        <p:blipFill>
          <a:blip r:embed="rId8"/>
          <a:stretch>
            <a:fillRect/>
          </a:stretch>
        </p:blipFill>
        <p:spPr>
          <a:xfrm>
            <a:off x="631038" y="4594367"/>
            <a:ext cx="357681" cy="376841"/>
          </a:xfrm>
          <a:prstGeom prst="rect">
            <a:avLst/>
          </a:prstGeom>
        </p:spPr>
      </p:pic>
      <p:pic>
        <p:nvPicPr>
          <p:cNvPr id="8" name="图片 7">
            <a:extLst>
              <a:ext uri="{FF2B5EF4-FFF2-40B4-BE49-F238E27FC236}">
                <a16:creationId xmlns:a16="http://schemas.microsoft.com/office/drawing/2014/main" id="{D96E1F2E-BE33-36E6-4857-E6B3573CECA0}"/>
              </a:ext>
            </a:extLst>
          </p:cNvPr>
          <p:cNvPicPr>
            <a:picLocks noChangeAspect="1"/>
          </p:cNvPicPr>
          <p:nvPr/>
        </p:nvPicPr>
        <p:blipFill>
          <a:blip r:embed="rId9"/>
          <a:stretch>
            <a:fillRect/>
          </a:stretch>
        </p:blipFill>
        <p:spPr>
          <a:xfrm>
            <a:off x="1959702" y="4268972"/>
            <a:ext cx="416983" cy="618964"/>
          </a:xfrm>
          <a:prstGeom prst="rect">
            <a:avLst/>
          </a:prstGeom>
        </p:spPr>
      </p:pic>
      <p:pic>
        <p:nvPicPr>
          <p:cNvPr id="9" name="图片 8">
            <a:extLst>
              <a:ext uri="{FF2B5EF4-FFF2-40B4-BE49-F238E27FC236}">
                <a16:creationId xmlns:a16="http://schemas.microsoft.com/office/drawing/2014/main" id="{844B2DE4-1DB9-64C6-751E-B21FFEDADD05}"/>
              </a:ext>
            </a:extLst>
          </p:cNvPr>
          <p:cNvPicPr>
            <a:picLocks noChangeAspect="1"/>
          </p:cNvPicPr>
          <p:nvPr/>
        </p:nvPicPr>
        <p:blipFill>
          <a:blip r:embed="rId10"/>
          <a:stretch>
            <a:fillRect/>
          </a:stretch>
        </p:blipFill>
        <p:spPr>
          <a:xfrm>
            <a:off x="1140802" y="4269440"/>
            <a:ext cx="325184" cy="518125"/>
          </a:xfrm>
          <a:prstGeom prst="rect">
            <a:avLst/>
          </a:prstGeom>
        </p:spPr>
      </p:pic>
      <p:pic>
        <p:nvPicPr>
          <p:cNvPr id="10" name="图片 9">
            <a:extLst>
              <a:ext uri="{FF2B5EF4-FFF2-40B4-BE49-F238E27FC236}">
                <a16:creationId xmlns:a16="http://schemas.microsoft.com/office/drawing/2014/main" id="{74097FD6-E494-FEED-963E-3A068C11C749}"/>
              </a:ext>
            </a:extLst>
          </p:cNvPr>
          <p:cNvPicPr>
            <a:picLocks noChangeAspect="1"/>
          </p:cNvPicPr>
          <p:nvPr/>
        </p:nvPicPr>
        <p:blipFill>
          <a:blip r:embed="rId11"/>
          <a:stretch>
            <a:fillRect/>
          </a:stretch>
        </p:blipFill>
        <p:spPr>
          <a:xfrm>
            <a:off x="477877" y="5345945"/>
            <a:ext cx="516716" cy="516716"/>
          </a:xfrm>
          <a:prstGeom prst="rect">
            <a:avLst/>
          </a:prstGeom>
        </p:spPr>
      </p:pic>
      <p:pic>
        <p:nvPicPr>
          <p:cNvPr id="11" name="图片 10">
            <a:extLst>
              <a:ext uri="{FF2B5EF4-FFF2-40B4-BE49-F238E27FC236}">
                <a16:creationId xmlns:a16="http://schemas.microsoft.com/office/drawing/2014/main" id="{2D97419E-8FB9-EFD7-8735-607462D0C8E7}"/>
              </a:ext>
            </a:extLst>
          </p:cNvPr>
          <p:cNvPicPr>
            <a:picLocks noChangeAspect="1"/>
          </p:cNvPicPr>
          <p:nvPr/>
        </p:nvPicPr>
        <p:blipFill>
          <a:blip r:embed="rId12"/>
          <a:stretch>
            <a:fillRect/>
          </a:stretch>
        </p:blipFill>
        <p:spPr>
          <a:xfrm>
            <a:off x="2941223" y="5384238"/>
            <a:ext cx="472963" cy="472963"/>
          </a:xfrm>
          <a:prstGeom prst="rect">
            <a:avLst/>
          </a:prstGeom>
        </p:spPr>
      </p:pic>
      <p:pic>
        <p:nvPicPr>
          <p:cNvPr id="12" name="图片 11">
            <a:extLst>
              <a:ext uri="{FF2B5EF4-FFF2-40B4-BE49-F238E27FC236}">
                <a16:creationId xmlns:a16="http://schemas.microsoft.com/office/drawing/2014/main" id="{FA6075E7-DD72-1231-D5F1-42ACE67C0599}"/>
              </a:ext>
            </a:extLst>
          </p:cNvPr>
          <p:cNvPicPr>
            <a:picLocks noChangeAspect="1"/>
          </p:cNvPicPr>
          <p:nvPr/>
        </p:nvPicPr>
        <p:blipFill>
          <a:blip r:embed="rId13"/>
          <a:stretch>
            <a:fillRect/>
          </a:stretch>
        </p:blipFill>
        <p:spPr>
          <a:xfrm>
            <a:off x="2954584" y="4310582"/>
            <a:ext cx="559632" cy="559632"/>
          </a:xfrm>
          <a:prstGeom prst="rect">
            <a:avLst/>
          </a:prstGeom>
        </p:spPr>
      </p:pic>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99D45604-4B3E-51AA-E5F6-EB40CFD82303}"/>
                  </a:ext>
                </a:extLst>
              </p:cNvPr>
              <p:cNvSpPr txBox="1"/>
              <p:nvPr/>
            </p:nvSpPr>
            <p:spPr>
              <a:xfrm>
                <a:off x="942317" y="5452982"/>
                <a:ext cx="1978429" cy="3354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sz="1400" i="1" kern="0" smtClean="0">
                          <a:solidFill>
                            <a:schemeClr val="tx1">
                              <a:lumMod val="75000"/>
                              <a:lumOff val="25000"/>
                            </a:schemeClr>
                          </a:solidFill>
                          <a:latin typeface="Cambria Math" panose="02040503050406030204" pitchFamily="18" charset="0"/>
                          <a:ea typeface="微软雅黑" panose="020B0503020204020204" pitchFamily="34" charset="-122"/>
                        </a:rPr>
                        <m:t>e</m:t>
                      </m:r>
                      <m:d>
                        <m:dPr>
                          <m:ctrlPr>
                            <a:rPr lang="en-US"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dPr>
                        <m:e>
                          <m:sSubSup>
                            <m:sSubSupPr>
                              <m:ctrlPr>
                                <a:rPr lang="en-US"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sSubSupPr>
                            <m:e>
                              <m:r>
                                <a:rPr lang="en-US" altLang="zh-CN" sz="1400" i="1" kern="0">
                                  <a:solidFill>
                                    <a:schemeClr val="tx1">
                                      <a:lumMod val="75000"/>
                                      <a:lumOff val="25000"/>
                                    </a:schemeClr>
                                  </a:solidFill>
                                  <a:latin typeface="Cambria Math" panose="02040503050406030204" pitchFamily="18" charset="0"/>
                                  <a:ea typeface="微软雅黑" panose="020B0503020204020204" pitchFamily="34" charset="-122"/>
                                </a:rPr>
                                <m:t>𝑔</m:t>
                              </m:r>
                            </m:e>
                            <m:sub>
                              <m:r>
                                <a:rPr lang="en-US" altLang="zh-CN" sz="1400" i="1" kern="0">
                                  <a:solidFill>
                                    <a:schemeClr val="tx1">
                                      <a:lumMod val="75000"/>
                                      <a:lumOff val="25000"/>
                                    </a:schemeClr>
                                  </a:solidFill>
                                  <a:latin typeface="Cambria Math" panose="02040503050406030204" pitchFamily="18" charset="0"/>
                                  <a:ea typeface="微软雅黑" panose="020B0503020204020204" pitchFamily="34" charset="-122"/>
                                </a:rPr>
                                <m:t>1</m:t>
                              </m:r>
                            </m:sub>
                            <m:sup>
                              <m:r>
                                <a:rPr lang="en-US" altLang="zh-CN" sz="1400" i="1" kern="0">
                                  <a:solidFill>
                                    <a:schemeClr val="tx1">
                                      <a:lumMod val="75000"/>
                                      <a:lumOff val="25000"/>
                                    </a:schemeClr>
                                  </a:solidFill>
                                  <a:latin typeface="Cambria Math" panose="02040503050406030204" pitchFamily="18" charset="0"/>
                                  <a:ea typeface="微软雅黑" panose="020B0503020204020204" pitchFamily="34" charset="-122"/>
                                </a:rPr>
                                <m:t>𝑎</m:t>
                              </m:r>
                            </m:sup>
                          </m:sSubSup>
                          <m:r>
                            <a:rPr lang="en-US" altLang="zh-CN" sz="1400" i="1" kern="0">
                              <a:solidFill>
                                <a:schemeClr val="tx1">
                                  <a:lumMod val="75000"/>
                                  <a:lumOff val="25000"/>
                                </a:schemeClr>
                              </a:solidFill>
                              <a:latin typeface="Cambria Math" panose="02040503050406030204" pitchFamily="18" charset="0"/>
                              <a:ea typeface="微软雅黑" panose="020B0503020204020204" pitchFamily="34" charset="-122"/>
                            </a:rPr>
                            <m:t>,</m:t>
                          </m:r>
                          <m:sSubSup>
                            <m:sSubSupPr>
                              <m:ctrlPr>
                                <a:rPr lang="en-US"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sSubSupPr>
                            <m:e>
                              <m:r>
                                <a:rPr lang="en-US" altLang="zh-CN" sz="1400" i="1" kern="0">
                                  <a:solidFill>
                                    <a:schemeClr val="tx1">
                                      <a:lumMod val="75000"/>
                                      <a:lumOff val="25000"/>
                                    </a:schemeClr>
                                  </a:solidFill>
                                  <a:latin typeface="Cambria Math" panose="02040503050406030204" pitchFamily="18" charset="0"/>
                                  <a:ea typeface="微软雅黑" panose="020B0503020204020204" pitchFamily="34" charset="-122"/>
                                </a:rPr>
                                <m:t>𝑔</m:t>
                              </m:r>
                            </m:e>
                            <m:sub>
                              <m:r>
                                <a:rPr lang="en-US" altLang="zh-CN" sz="1400" i="1" kern="0">
                                  <a:solidFill>
                                    <a:schemeClr val="tx1">
                                      <a:lumMod val="75000"/>
                                      <a:lumOff val="25000"/>
                                    </a:schemeClr>
                                  </a:solidFill>
                                  <a:latin typeface="Cambria Math" panose="02040503050406030204" pitchFamily="18" charset="0"/>
                                  <a:ea typeface="微软雅黑" panose="020B0503020204020204" pitchFamily="34" charset="-122"/>
                                </a:rPr>
                                <m:t>2</m:t>
                              </m:r>
                            </m:sub>
                            <m:sup>
                              <m:r>
                                <a:rPr lang="en-US" altLang="zh-CN" sz="1400" i="1" kern="0">
                                  <a:solidFill>
                                    <a:schemeClr val="tx1">
                                      <a:lumMod val="75000"/>
                                      <a:lumOff val="25000"/>
                                    </a:schemeClr>
                                  </a:solidFill>
                                  <a:latin typeface="Cambria Math" panose="02040503050406030204" pitchFamily="18" charset="0"/>
                                  <a:ea typeface="微软雅黑" panose="020B0503020204020204" pitchFamily="34" charset="-122"/>
                                </a:rPr>
                                <m:t>𝑏</m:t>
                              </m:r>
                            </m:sup>
                          </m:sSubSup>
                        </m:e>
                      </m:d>
                      <m:r>
                        <a:rPr lang="zh-CN" altLang="en-US" sz="1400" kern="0">
                          <a:solidFill>
                            <a:schemeClr val="tx1">
                              <a:lumMod val="75000"/>
                              <a:lumOff val="25000"/>
                            </a:schemeClr>
                          </a:solidFill>
                          <a:latin typeface="Cambria Math" panose="02040503050406030204" pitchFamily="18" charset="0"/>
                          <a:ea typeface="微软雅黑" panose="020B0503020204020204" pitchFamily="34" charset="-122"/>
                        </a:rPr>
                        <m:t>=</m:t>
                      </m:r>
                      <m:r>
                        <m:rPr>
                          <m:sty m:val="p"/>
                        </m:rPr>
                        <a:rPr lang="en-US" altLang="zh-CN" sz="1400" b="0" i="0" kern="0" smtClean="0">
                          <a:solidFill>
                            <a:schemeClr val="tx1">
                              <a:lumMod val="75000"/>
                              <a:lumOff val="25000"/>
                            </a:schemeClr>
                          </a:solidFill>
                          <a:latin typeface="Cambria Math" panose="02040503050406030204" pitchFamily="18" charset="0"/>
                          <a:ea typeface="微软雅黑" panose="020B0503020204020204" pitchFamily="34" charset="-122"/>
                        </a:rPr>
                        <m:t>e</m:t>
                      </m:r>
                      <m:sSup>
                        <m:sSupPr>
                          <m:ctrlPr>
                            <a:rPr lang="en-US" altLang="zh-CN" sz="1400" b="0" i="1" kern="0" smtClean="0">
                              <a:solidFill>
                                <a:schemeClr val="tx1">
                                  <a:lumMod val="75000"/>
                                  <a:lumOff val="25000"/>
                                </a:schemeClr>
                              </a:solidFill>
                              <a:latin typeface="Cambria Math" panose="02040503050406030204" pitchFamily="18" charset="0"/>
                              <a:ea typeface="微软雅黑" panose="020B0503020204020204" pitchFamily="34" charset="-122"/>
                            </a:rPr>
                          </m:ctrlPr>
                        </m:sSupPr>
                        <m:e>
                          <m:d>
                            <m:dPr>
                              <m:ctrlPr>
                                <a:rPr lang="en-US" altLang="zh-CN" sz="1400" b="0" i="1" kern="0" smtClean="0">
                                  <a:solidFill>
                                    <a:schemeClr val="tx1">
                                      <a:lumMod val="75000"/>
                                      <a:lumOff val="25000"/>
                                    </a:schemeClr>
                                  </a:solidFill>
                                  <a:latin typeface="Cambria Math" panose="02040503050406030204" pitchFamily="18" charset="0"/>
                                  <a:ea typeface="微软雅黑" panose="020B0503020204020204" pitchFamily="34" charset="-122"/>
                                </a:rPr>
                              </m:ctrlPr>
                            </m:dPr>
                            <m:e>
                              <m:sSub>
                                <m:sSubPr>
                                  <m:ctrlPr>
                                    <a:rPr lang="en-US" altLang="zh-CN" sz="1400" b="0" i="1" kern="0" smtClea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400" b="0" i="1" kern="0" smtClean="0">
                                      <a:solidFill>
                                        <a:schemeClr val="tx1">
                                          <a:lumMod val="75000"/>
                                          <a:lumOff val="25000"/>
                                        </a:schemeClr>
                                      </a:solidFill>
                                      <a:latin typeface="Cambria Math" panose="02040503050406030204" pitchFamily="18" charset="0"/>
                                      <a:ea typeface="微软雅黑" panose="020B0503020204020204" pitchFamily="34" charset="-122"/>
                                    </a:rPr>
                                    <m:t>𝑔</m:t>
                                  </m:r>
                                </m:e>
                                <m:sub>
                                  <m:r>
                                    <a:rPr lang="en-US" altLang="zh-CN" sz="1400" b="0" i="1" kern="0" smtClean="0">
                                      <a:solidFill>
                                        <a:schemeClr val="tx1">
                                          <a:lumMod val="75000"/>
                                          <a:lumOff val="25000"/>
                                        </a:schemeClr>
                                      </a:solidFill>
                                      <a:latin typeface="Cambria Math" panose="02040503050406030204" pitchFamily="18" charset="0"/>
                                      <a:ea typeface="微软雅黑" panose="020B0503020204020204" pitchFamily="34" charset="-122"/>
                                    </a:rPr>
                                    <m:t>1</m:t>
                                  </m:r>
                                </m:sub>
                              </m:sSub>
                              <m:r>
                                <a:rPr lang="en-US" altLang="zh-CN" sz="1400" b="0" i="1" kern="0" smtClean="0">
                                  <a:solidFill>
                                    <a:schemeClr val="tx1">
                                      <a:lumMod val="75000"/>
                                      <a:lumOff val="25000"/>
                                    </a:schemeClr>
                                  </a:solidFill>
                                  <a:latin typeface="Cambria Math" panose="02040503050406030204" pitchFamily="18" charset="0"/>
                                  <a:ea typeface="微软雅黑" panose="020B0503020204020204" pitchFamily="34" charset="-122"/>
                                </a:rPr>
                                <m:t>,</m:t>
                              </m:r>
                              <m:sSub>
                                <m:sSubPr>
                                  <m:ctrlPr>
                                    <a:rPr lang="en-US" altLang="zh-CN" sz="14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400" i="1" kern="0">
                                      <a:solidFill>
                                        <a:schemeClr val="tx1">
                                          <a:lumMod val="75000"/>
                                          <a:lumOff val="25000"/>
                                        </a:schemeClr>
                                      </a:solidFill>
                                      <a:latin typeface="Cambria Math" panose="02040503050406030204" pitchFamily="18" charset="0"/>
                                      <a:ea typeface="微软雅黑" panose="020B0503020204020204" pitchFamily="34" charset="-122"/>
                                    </a:rPr>
                                    <m:t>𝑔</m:t>
                                  </m:r>
                                </m:e>
                                <m:sub>
                                  <m:r>
                                    <a:rPr lang="en-US" altLang="zh-CN" sz="1400" b="0" i="1" kern="0" smtClean="0">
                                      <a:solidFill>
                                        <a:schemeClr val="tx1">
                                          <a:lumMod val="75000"/>
                                          <a:lumOff val="25000"/>
                                        </a:schemeClr>
                                      </a:solidFill>
                                      <a:latin typeface="Cambria Math" panose="02040503050406030204" pitchFamily="18" charset="0"/>
                                      <a:ea typeface="微软雅黑" panose="020B0503020204020204" pitchFamily="34" charset="-122"/>
                                    </a:rPr>
                                    <m:t>2</m:t>
                                  </m:r>
                                </m:sub>
                              </m:sSub>
                            </m:e>
                          </m:d>
                        </m:e>
                        <m:sup>
                          <m:r>
                            <a:rPr lang="en-US" altLang="zh-CN" sz="1400" b="0" i="1" kern="0" smtClean="0">
                              <a:solidFill>
                                <a:schemeClr val="tx1">
                                  <a:lumMod val="75000"/>
                                  <a:lumOff val="25000"/>
                                </a:schemeClr>
                              </a:solidFill>
                              <a:latin typeface="Cambria Math" panose="02040503050406030204" pitchFamily="18" charset="0"/>
                              <a:ea typeface="微软雅黑" panose="020B0503020204020204" pitchFamily="34" charset="-122"/>
                            </a:rPr>
                            <m:t>𝑎𝑏</m:t>
                          </m:r>
                        </m:sup>
                      </m:sSup>
                    </m:oMath>
                  </m:oMathPara>
                </a14:m>
                <a:endParaRPr lang="zh-CN" altLang="en-US" sz="11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mc:Choice>
        <mc:Fallback xmlns="">
          <p:sp>
            <p:nvSpPr>
              <p:cNvPr id="13" name="文本框 12">
                <a:extLst>
                  <a:ext uri="{FF2B5EF4-FFF2-40B4-BE49-F238E27FC236}">
                    <a16:creationId xmlns:a16="http://schemas.microsoft.com/office/drawing/2014/main" id="{99D45604-4B3E-51AA-E5F6-EB40CFD82303}"/>
                  </a:ext>
                </a:extLst>
              </p:cNvPr>
              <p:cNvSpPr txBox="1">
                <a:spLocks noRot="1" noChangeAspect="1" noMove="1" noResize="1" noEditPoints="1" noAdjustHandles="1" noChangeArrowheads="1" noChangeShapeType="1" noTextEdit="1"/>
              </p:cNvSpPr>
              <p:nvPr/>
            </p:nvSpPr>
            <p:spPr>
              <a:xfrm>
                <a:off x="942317" y="5452982"/>
                <a:ext cx="1978429" cy="335476"/>
              </a:xfrm>
              <a:prstGeom prst="rect">
                <a:avLst/>
              </a:prstGeom>
              <a:blipFill>
                <a:blip r:embed="rId14"/>
                <a:stretch>
                  <a:fillRect/>
                </a:stretch>
              </a:blipFill>
            </p:spPr>
            <p:txBody>
              <a:bodyPr/>
              <a:lstStyle/>
              <a:p>
                <a:r>
                  <a:rPr lang="zh-CN" altLang="en-US">
                    <a:noFill/>
                  </a:rPr>
                  <a:t> </a:t>
                </a:r>
              </a:p>
            </p:txBody>
          </p:sp>
        </mc:Fallback>
      </mc:AlternateContent>
      <p:sp>
        <p:nvSpPr>
          <p:cNvPr id="15" name="Rectangle 33">
            <a:extLst>
              <a:ext uri="{FF2B5EF4-FFF2-40B4-BE49-F238E27FC236}">
                <a16:creationId xmlns:a16="http://schemas.microsoft.com/office/drawing/2014/main" id="{43E2EA65-B5A1-ED2D-8915-9173F3108868}"/>
              </a:ext>
            </a:extLst>
          </p:cNvPr>
          <p:cNvSpPr/>
          <p:nvPr/>
        </p:nvSpPr>
        <p:spPr>
          <a:xfrm>
            <a:off x="1651527" y="5788458"/>
            <a:ext cx="1225336" cy="372025"/>
          </a:xfrm>
          <a:prstGeom prst="rect">
            <a:avLst/>
          </a:prstGeom>
        </p:spPr>
        <p:txBody>
          <a:bodyPr wrap="square">
            <a:spAutoFit/>
          </a:bodyPr>
          <a:lstStyle/>
          <a:p>
            <a:pPr>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双线性配对</a:t>
            </a:r>
          </a:p>
        </p:txBody>
      </p:sp>
      <p:sp>
        <p:nvSpPr>
          <p:cNvPr id="17" name="Rectangle 33">
            <a:extLst>
              <a:ext uri="{FF2B5EF4-FFF2-40B4-BE49-F238E27FC236}">
                <a16:creationId xmlns:a16="http://schemas.microsoft.com/office/drawing/2014/main" id="{1E74743D-6525-12F5-0F5F-0D422B278BD5}"/>
              </a:ext>
            </a:extLst>
          </p:cNvPr>
          <p:cNvSpPr/>
          <p:nvPr/>
        </p:nvSpPr>
        <p:spPr>
          <a:xfrm>
            <a:off x="870357" y="4863760"/>
            <a:ext cx="547621" cy="372025"/>
          </a:xfrm>
          <a:prstGeom prst="rect">
            <a:avLst/>
          </a:prstGeom>
        </p:spPr>
        <p:txBody>
          <a:bodyPr wrap="square">
            <a:spAutoFit/>
          </a:bodyPr>
          <a:lstStyle/>
          <a:p>
            <a:pPr>
              <a:lnSpc>
                <a:spcPct val="125000"/>
              </a:lnSpc>
              <a:defRPr/>
            </a:pP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PKI</a:t>
            </a:r>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Rectangle 33">
            <a:extLst>
              <a:ext uri="{FF2B5EF4-FFF2-40B4-BE49-F238E27FC236}">
                <a16:creationId xmlns:a16="http://schemas.microsoft.com/office/drawing/2014/main" id="{73CB1593-5844-C302-B5E3-87A398398535}"/>
              </a:ext>
            </a:extLst>
          </p:cNvPr>
          <p:cNvSpPr/>
          <p:nvPr/>
        </p:nvSpPr>
        <p:spPr>
          <a:xfrm>
            <a:off x="1804812" y="4887935"/>
            <a:ext cx="635528" cy="372025"/>
          </a:xfrm>
          <a:prstGeom prst="rect">
            <a:avLst/>
          </a:prstGeom>
        </p:spPr>
        <p:txBody>
          <a:bodyPr wrap="square">
            <a:spAutoFit/>
          </a:bodyPr>
          <a:lstStyle/>
          <a:p>
            <a:pPr>
              <a:lnSpc>
                <a:spcPct val="125000"/>
              </a:lnSpc>
              <a:defRPr/>
            </a:pP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CRL</a:t>
            </a:r>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Rectangle 33">
            <a:extLst>
              <a:ext uri="{FF2B5EF4-FFF2-40B4-BE49-F238E27FC236}">
                <a16:creationId xmlns:a16="http://schemas.microsoft.com/office/drawing/2014/main" id="{0F81CF61-9AA4-03CA-EA37-B79B0C1AC6C2}"/>
              </a:ext>
            </a:extLst>
          </p:cNvPr>
          <p:cNvSpPr/>
          <p:nvPr/>
        </p:nvSpPr>
        <p:spPr>
          <a:xfrm>
            <a:off x="2914948" y="4887935"/>
            <a:ext cx="613973" cy="372025"/>
          </a:xfrm>
          <a:prstGeom prst="rect">
            <a:avLst/>
          </a:prstGeom>
        </p:spPr>
        <p:txBody>
          <a:bodyPr wrap="square">
            <a:spAutoFit/>
          </a:bodyPr>
          <a:lstStyle/>
          <a:p>
            <a:pPr>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存储</a:t>
            </a:r>
          </a:p>
        </p:txBody>
      </p:sp>
      <p:sp>
        <p:nvSpPr>
          <p:cNvPr id="20" name="Rectangle 33">
            <a:extLst>
              <a:ext uri="{FF2B5EF4-FFF2-40B4-BE49-F238E27FC236}">
                <a16:creationId xmlns:a16="http://schemas.microsoft.com/office/drawing/2014/main" id="{184C672E-A365-5187-0EBC-0BC3C33F9470}"/>
              </a:ext>
            </a:extLst>
          </p:cNvPr>
          <p:cNvSpPr/>
          <p:nvPr/>
        </p:nvSpPr>
        <p:spPr>
          <a:xfrm>
            <a:off x="603247" y="5788458"/>
            <a:ext cx="1043083" cy="372025"/>
          </a:xfrm>
          <a:prstGeom prst="rect">
            <a:avLst/>
          </a:prstGeom>
        </p:spPr>
        <p:txBody>
          <a:bodyPr wrap="square">
            <a:spAutoFit/>
          </a:bodyPr>
          <a:lstStyle/>
          <a:p>
            <a:pPr>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复杂运算</a:t>
            </a:r>
          </a:p>
        </p:txBody>
      </p:sp>
      <p:sp>
        <p:nvSpPr>
          <p:cNvPr id="21" name="Rectangle 33">
            <a:extLst>
              <a:ext uri="{FF2B5EF4-FFF2-40B4-BE49-F238E27FC236}">
                <a16:creationId xmlns:a16="http://schemas.microsoft.com/office/drawing/2014/main" id="{B9BDE00B-2BAB-5A4F-F298-BD316D55CD41}"/>
              </a:ext>
            </a:extLst>
          </p:cNvPr>
          <p:cNvSpPr/>
          <p:nvPr/>
        </p:nvSpPr>
        <p:spPr>
          <a:xfrm>
            <a:off x="2905476" y="5790842"/>
            <a:ext cx="613973" cy="372025"/>
          </a:xfrm>
          <a:prstGeom prst="rect">
            <a:avLst/>
          </a:prstGeom>
        </p:spPr>
        <p:txBody>
          <a:bodyPr wrap="square">
            <a:spAutoFit/>
          </a:bodyPr>
          <a:lstStyle/>
          <a:p>
            <a:pPr>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计算</a:t>
            </a:r>
          </a:p>
        </p:txBody>
      </p:sp>
      <p:sp>
        <p:nvSpPr>
          <p:cNvPr id="22" name="Freeform 115">
            <a:extLst>
              <a:ext uri="{FF2B5EF4-FFF2-40B4-BE49-F238E27FC236}">
                <a16:creationId xmlns:a16="http://schemas.microsoft.com/office/drawing/2014/main" id="{6CC692BD-6D5B-2421-E895-99F0423AC6E6}"/>
              </a:ext>
            </a:extLst>
          </p:cNvPr>
          <p:cNvSpPr/>
          <p:nvPr/>
        </p:nvSpPr>
        <p:spPr bwMode="auto">
          <a:xfrm>
            <a:off x="570114" y="3810161"/>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23" name="Rectangle 33">
            <a:extLst>
              <a:ext uri="{FF2B5EF4-FFF2-40B4-BE49-F238E27FC236}">
                <a16:creationId xmlns:a16="http://schemas.microsoft.com/office/drawing/2014/main" id="{603056A3-1A6D-E138-6A5B-A135EF4F1041}"/>
              </a:ext>
            </a:extLst>
          </p:cNvPr>
          <p:cNvSpPr/>
          <p:nvPr/>
        </p:nvSpPr>
        <p:spPr>
          <a:xfrm>
            <a:off x="760118" y="3674485"/>
            <a:ext cx="2759331" cy="372025"/>
          </a:xfrm>
          <a:prstGeom prst="rect">
            <a:avLst/>
          </a:prstGeom>
        </p:spPr>
        <p:txBody>
          <a:bodyPr wrap="square">
            <a:spAutoFit/>
          </a:bodyPr>
          <a:lstStyle/>
          <a:p>
            <a:pPr>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条件隐私保护认证研究现状</a:t>
            </a:r>
          </a:p>
        </p:txBody>
      </p:sp>
      <p:sp>
        <p:nvSpPr>
          <p:cNvPr id="36" name="Rectangle 33">
            <a:extLst>
              <a:ext uri="{FF2B5EF4-FFF2-40B4-BE49-F238E27FC236}">
                <a16:creationId xmlns:a16="http://schemas.microsoft.com/office/drawing/2014/main" id="{26F578F8-2C16-948D-931C-459E523DD1AB}"/>
              </a:ext>
            </a:extLst>
          </p:cNvPr>
          <p:cNvSpPr/>
          <p:nvPr/>
        </p:nvSpPr>
        <p:spPr>
          <a:xfrm>
            <a:off x="4901047" y="3674484"/>
            <a:ext cx="2436341" cy="372025"/>
          </a:xfrm>
          <a:prstGeom prst="rect">
            <a:avLst/>
          </a:prstGeom>
        </p:spPr>
        <p:txBody>
          <a:bodyPr wrap="square">
            <a:spAutoFit/>
          </a:bodyPr>
          <a:lstStyle/>
          <a:p>
            <a:pPr>
              <a:lnSpc>
                <a:spcPct val="125000"/>
              </a:lnSpc>
              <a:defRPr/>
            </a:pP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VANETs</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固有特征</a:t>
            </a:r>
          </a:p>
        </p:txBody>
      </p:sp>
      <p:sp>
        <p:nvSpPr>
          <p:cNvPr id="38" name="Freeform 115">
            <a:extLst>
              <a:ext uri="{FF2B5EF4-FFF2-40B4-BE49-F238E27FC236}">
                <a16:creationId xmlns:a16="http://schemas.microsoft.com/office/drawing/2014/main" id="{459858B0-0C8C-3F26-B130-143957FBBDF9}"/>
              </a:ext>
            </a:extLst>
          </p:cNvPr>
          <p:cNvSpPr/>
          <p:nvPr/>
        </p:nvSpPr>
        <p:spPr bwMode="auto">
          <a:xfrm>
            <a:off x="4731210" y="3786412"/>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39" name="Rectangle 33">
            <a:extLst>
              <a:ext uri="{FF2B5EF4-FFF2-40B4-BE49-F238E27FC236}">
                <a16:creationId xmlns:a16="http://schemas.microsoft.com/office/drawing/2014/main" id="{65B0A537-E950-7037-3C1E-84316D468FCF}"/>
              </a:ext>
            </a:extLst>
          </p:cNvPr>
          <p:cNvSpPr/>
          <p:nvPr/>
        </p:nvSpPr>
        <p:spPr>
          <a:xfrm>
            <a:off x="7884182" y="5822776"/>
            <a:ext cx="719429" cy="372025"/>
          </a:xfrm>
          <a:prstGeom prst="rect">
            <a:avLst/>
          </a:prstGeom>
        </p:spPr>
        <p:txBody>
          <a:bodyPr wrap="square">
            <a:spAutoFit/>
          </a:bodyPr>
          <a:lstStyle/>
          <a:p>
            <a:pPr>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时延</a:t>
            </a:r>
          </a:p>
        </p:txBody>
      </p:sp>
      <p:pic>
        <p:nvPicPr>
          <p:cNvPr id="40" name="图片 39">
            <a:extLst>
              <a:ext uri="{FF2B5EF4-FFF2-40B4-BE49-F238E27FC236}">
                <a16:creationId xmlns:a16="http://schemas.microsoft.com/office/drawing/2014/main" id="{05F0E52D-FD20-E707-1B84-E41D48CA61D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626674" y="5859630"/>
            <a:ext cx="323108" cy="323108"/>
          </a:xfrm>
          <a:prstGeom prst="rect">
            <a:avLst/>
          </a:prstGeom>
        </p:spPr>
      </p:pic>
      <p:pic>
        <p:nvPicPr>
          <p:cNvPr id="41" name="图片 40">
            <a:extLst>
              <a:ext uri="{FF2B5EF4-FFF2-40B4-BE49-F238E27FC236}">
                <a16:creationId xmlns:a16="http://schemas.microsoft.com/office/drawing/2014/main" id="{92753DB1-F201-2333-4E9E-145C4D16E7CC}"/>
              </a:ext>
            </a:extLst>
          </p:cNvPr>
          <p:cNvPicPr>
            <a:picLocks noChangeAspect="1"/>
          </p:cNvPicPr>
          <p:nvPr/>
        </p:nvPicPr>
        <p:blipFill>
          <a:blip r:embed="rId16"/>
          <a:stretch>
            <a:fillRect/>
          </a:stretch>
        </p:blipFill>
        <p:spPr>
          <a:xfrm>
            <a:off x="4079285" y="4121071"/>
            <a:ext cx="3605248" cy="2054063"/>
          </a:xfrm>
          <a:prstGeom prst="rect">
            <a:avLst/>
          </a:prstGeom>
        </p:spPr>
      </p:pic>
      <p:sp>
        <p:nvSpPr>
          <p:cNvPr id="42" name="Rectangle 33">
            <a:extLst>
              <a:ext uri="{FF2B5EF4-FFF2-40B4-BE49-F238E27FC236}">
                <a16:creationId xmlns:a16="http://schemas.microsoft.com/office/drawing/2014/main" id="{83C0B292-DAEF-85C0-AA27-E0BB607EBFE1}"/>
              </a:ext>
            </a:extLst>
          </p:cNvPr>
          <p:cNvSpPr/>
          <p:nvPr/>
        </p:nvSpPr>
        <p:spPr>
          <a:xfrm>
            <a:off x="7775039" y="4552268"/>
            <a:ext cx="867612" cy="337015"/>
          </a:xfrm>
          <a:prstGeom prst="rect">
            <a:avLst/>
          </a:prstGeom>
        </p:spPr>
        <p:txBody>
          <a:bodyPr wrap="square">
            <a:spAutoFit/>
          </a:bodyPr>
          <a:lstStyle/>
          <a:p>
            <a:pPr>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半可信</a:t>
            </a:r>
          </a:p>
        </p:txBody>
      </p:sp>
      <p:sp>
        <p:nvSpPr>
          <p:cNvPr id="43" name="对话气泡: 椭圆形 42">
            <a:extLst>
              <a:ext uri="{FF2B5EF4-FFF2-40B4-BE49-F238E27FC236}">
                <a16:creationId xmlns:a16="http://schemas.microsoft.com/office/drawing/2014/main" id="{2580E136-1E84-2775-BEB5-47867E96E8C9}"/>
              </a:ext>
            </a:extLst>
          </p:cNvPr>
          <p:cNvSpPr/>
          <p:nvPr/>
        </p:nvSpPr>
        <p:spPr bwMode="auto">
          <a:xfrm>
            <a:off x="7168509" y="4461144"/>
            <a:ext cx="1431346" cy="907622"/>
          </a:xfrm>
          <a:prstGeom prst="wedgeEllipseCallout">
            <a:avLst>
              <a:gd name="adj1" fmla="val -57840"/>
              <a:gd name="adj2" fmla="val 38507"/>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p:txBody>
      </p:sp>
      <p:pic>
        <p:nvPicPr>
          <p:cNvPr id="44" name="图片 43">
            <a:extLst>
              <a:ext uri="{FF2B5EF4-FFF2-40B4-BE49-F238E27FC236}">
                <a16:creationId xmlns:a16="http://schemas.microsoft.com/office/drawing/2014/main" id="{A13D0E68-9672-BDEA-85C2-2214537BBAD5}"/>
              </a:ext>
            </a:extLst>
          </p:cNvPr>
          <p:cNvPicPr>
            <a:picLocks noChangeAspect="1"/>
          </p:cNvPicPr>
          <p:nvPr/>
        </p:nvPicPr>
        <p:blipFill>
          <a:blip r:embed="rId17"/>
          <a:stretch>
            <a:fillRect/>
          </a:stretch>
        </p:blipFill>
        <p:spPr>
          <a:xfrm>
            <a:off x="7392174" y="4453540"/>
            <a:ext cx="792108" cy="934280"/>
          </a:xfrm>
          <a:prstGeom prst="rect">
            <a:avLst/>
          </a:prstGeom>
        </p:spPr>
      </p:pic>
      <p:pic>
        <p:nvPicPr>
          <p:cNvPr id="45" name="图片 44">
            <a:extLst>
              <a:ext uri="{FF2B5EF4-FFF2-40B4-BE49-F238E27FC236}">
                <a16:creationId xmlns:a16="http://schemas.microsoft.com/office/drawing/2014/main" id="{A8381B07-7FF7-6E7A-BA80-9A14FC7A2215}"/>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634325" y="4867520"/>
            <a:ext cx="273490" cy="273490"/>
          </a:xfrm>
          <a:prstGeom prst="rect">
            <a:avLst/>
          </a:prstGeom>
        </p:spPr>
      </p:pic>
      <p:sp>
        <p:nvSpPr>
          <p:cNvPr id="29" name="箭头: 左弧形 28">
            <a:extLst>
              <a:ext uri="{FF2B5EF4-FFF2-40B4-BE49-F238E27FC236}">
                <a16:creationId xmlns:a16="http://schemas.microsoft.com/office/drawing/2014/main" id="{8EBE7A62-F819-2BA3-E5D1-AFB2569051CD}"/>
              </a:ext>
            </a:extLst>
          </p:cNvPr>
          <p:cNvSpPr/>
          <p:nvPr/>
        </p:nvSpPr>
        <p:spPr bwMode="auto">
          <a:xfrm>
            <a:off x="114012" y="1221563"/>
            <a:ext cx="404457" cy="2708914"/>
          </a:xfrm>
          <a:prstGeom prst="curvedRightArrow">
            <a:avLst>
              <a:gd name="adj1" fmla="val 0"/>
              <a:gd name="adj2" fmla="val 40174"/>
              <a:gd name="adj3" fmla="val 35832"/>
            </a:avLst>
          </a:prstGeom>
          <a:solidFill>
            <a:srgbClr val="233E99"/>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73467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9"/>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29"/>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32" presetClass="emph" presetSubtype="0" fill="hold" grpId="1" nodeType="clickEffect">
                                  <p:stCondLst>
                                    <p:cond delay="0"/>
                                  </p:stCondLst>
                                  <p:childTnLst>
                                    <p:animRot by="120000">
                                      <p:cBhvr>
                                        <p:cTn id="84" dur="100" fill="hold">
                                          <p:stCondLst>
                                            <p:cond delay="0"/>
                                          </p:stCondLst>
                                        </p:cTn>
                                        <p:tgtEl>
                                          <p:spTgt spid="29"/>
                                        </p:tgtEl>
                                        <p:attrNameLst>
                                          <p:attrName>r</p:attrName>
                                        </p:attrNameLst>
                                      </p:cBhvr>
                                    </p:animRot>
                                    <p:animRot by="-240000">
                                      <p:cBhvr>
                                        <p:cTn id="85" dur="200" fill="hold">
                                          <p:stCondLst>
                                            <p:cond delay="200"/>
                                          </p:stCondLst>
                                        </p:cTn>
                                        <p:tgtEl>
                                          <p:spTgt spid="29"/>
                                        </p:tgtEl>
                                        <p:attrNameLst>
                                          <p:attrName>r</p:attrName>
                                        </p:attrNameLst>
                                      </p:cBhvr>
                                    </p:animRot>
                                    <p:animRot by="240000">
                                      <p:cBhvr>
                                        <p:cTn id="86" dur="200" fill="hold">
                                          <p:stCondLst>
                                            <p:cond delay="400"/>
                                          </p:stCondLst>
                                        </p:cTn>
                                        <p:tgtEl>
                                          <p:spTgt spid="29"/>
                                        </p:tgtEl>
                                        <p:attrNameLst>
                                          <p:attrName>r</p:attrName>
                                        </p:attrNameLst>
                                      </p:cBhvr>
                                    </p:animRot>
                                    <p:animRot by="-240000">
                                      <p:cBhvr>
                                        <p:cTn id="87" dur="200" fill="hold">
                                          <p:stCondLst>
                                            <p:cond delay="600"/>
                                          </p:stCondLst>
                                        </p:cTn>
                                        <p:tgtEl>
                                          <p:spTgt spid="29"/>
                                        </p:tgtEl>
                                        <p:attrNameLst>
                                          <p:attrName>r</p:attrName>
                                        </p:attrNameLst>
                                      </p:cBhvr>
                                    </p:animRot>
                                    <p:animRot by="120000">
                                      <p:cBhvr>
                                        <p:cTn id="88" dur="200" fill="hold">
                                          <p:stCondLst>
                                            <p:cond delay="800"/>
                                          </p:stCondLst>
                                        </p:cTn>
                                        <p:tgtEl>
                                          <p:spTgt spid="2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animBg="1"/>
      <p:bldP spid="13" grpId="0"/>
      <p:bldP spid="15" grpId="0"/>
      <p:bldP spid="17" grpId="0"/>
      <p:bldP spid="18" grpId="0"/>
      <p:bldP spid="19" grpId="0"/>
      <p:bldP spid="20" grpId="0"/>
      <p:bldP spid="21" grpId="0"/>
      <p:bldP spid="22" grpId="0" animBg="1"/>
      <p:bldP spid="23" grpId="0"/>
      <p:bldP spid="36" grpId="0"/>
      <p:bldP spid="38" grpId="0" animBg="1"/>
      <p:bldP spid="39" grpId="0"/>
      <p:bldP spid="42" grpId="0"/>
      <p:bldP spid="43" grpId="0" animBg="1"/>
      <p:bldP spid="29" grpId="0" animBg="1"/>
      <p:bldP spid="29"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同侧圆角矩形 30"/>
          <p:cNvSpPr/>
          <p:nvPr/>
        </p:nvSpPr>
        <p:spPr>
          <a:xfrm rot="5400000">
            <a:off x="4588193" y="-766918"/>
            <a:ext cx="1324268" cy="5329901"/>
          </a:xfrm>
          <a:prstGeom prst="round2SameRect">
            <a:avLst>
              <a:gd name="adj1" fmla="val 50000"/>
              <a:gd name="adj2" fmla="val 0"/>
            </a:avLst>
          </a:prstGeom>
          <a:noFill/>
          <a:ln w="12700">
            <a:solidFill>
              <a:srgbClr val="313D5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800"/>
          </a:p>
        </p:txBody>
      </p:sp>
      <p:grpSp>
        <p:nvGrpSpPr>
          <p:cNvPr id="7" name="组合 6"/>
          <p:cNvGrpSpPr/>
          <p:nvPr/>
        </p:nvGrpSpPr>
        <p:grpSpPr>
          <a:xfrm>
            <a:off x="2787" y="2898054"/>
            <a:ext cx="2902337" cy="2426421"/>
            <a:chOff x="523961" y="2512168"/>
            <a:chExt cx="4155082" cy="3482867"/>
          </a:xfrm>
        </p:grpSpPr>
        <p:sp>
          <p:nvSpPr>
            <p:cNvPr id="22" name="椭圆 21"/>
            <p:cNvSpPr/>
            <p:nvPr/>
          </p:nvSpPr>
          <p:spPr>
            <a:xfrm>
              <a:off x="1912979" y="2829835"/>
              <a:ext cx="2439946" cy="2439942"/>
            </a:xfrm>
            <a:prstGeom prst="ellipse">
              <a:avLst/>
            </a:prstGeom>
            <a:noFill/>
            <a:ln w="19050">
              <a:solidFill>
                <a:srgbClr val="313D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3200" b="1" dirty="0">
                  <a:solidFill>
                    <a:srgbClr val="244C89"/>
                  </a:solidFill>
                  <a:latin typeface="思源黑体" panose="020B0500000000000000" pitchFamily="34" charset="-122"/>
                  <a:ea typeface="思源黑体" panose="020B0500000000000000" pitchFamily="34" charset="-122"/>
                </a:rPr>
                <a:t>主要工作</a:t>
              </a:r>
            </a:p>
          </p:txBody>
        </p:sp>
        <p:sp>
          <p:nvSpPr>
            <p:cNvPr id="23" name="椭圆 4"/>
            <p:cNvSpPr/>
            <p:nvPr/>
          </p:nvSpPr>
          <p:spPr>
            <a:xfrm>
              <a:off x="1596918" y="2512168"/>
              <a:ext cx="3082125" cy="3082122"/>
            </a:xfrm>
            <a:prstGeom prst="donut">
              <a:avLst>
                <a:gd name="adj" fmla="val 7853"/>
              </a:avLst>
            </a:pr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800"/>
            </a:p>
          </p:txBody>
        </p:sp>
        <p:sp>
          <p:nvSpPr>
            <p:cNvPr id="26" name="任意多边形 25"/>
            <p:cNvSpPr/>
            <p:nvPr/>
          </p:nvSpPr>
          <p:spPr>
            <a:xfrm rot="2700000">
              <a:off x="1196175" y="4777057"/>
              <a:ext cx="545764" cy="1890191"/>
            </a:xfrm>
            <a:custGeom>
              <a:avLst/>
              <a:gdLst>
                <a:gd name="connsiteX0" fmla="*/ 0 w 545764"/>
                <a:gd name="connsiteY0" fmla="*/ 474744 h 1890191"/>
                <a:gd name="connsiteX1" fmla="*/ 545764 w 545764"/>
                <a:gd name="connsiteY1" fmla="*/ 474744 h 1890191"/>
                <a:gd name="connsiteX2" fmla="*/ 545764 w 545764"/>
                <a:gd name="connsiteY2" fmla="*/ 1617309 h 1890191"/>
                <a:gd name="connsiteX3" fmla="*/ 272882 w 545764"/>
                <a:gd name="connsiteY3" fmla="*/ 1890191 h 1890191"/>
                <a:gd name="connsiteX4" fmla="*/ 0 w 545764"/>
                <a:gd name="connsiteY4" fmla="*/ 1617309 h 1890191"/>
                <a:gd name="connsiteX5" fmla="*/ 79925 w 545764"/>
                <a:gd name="connsiteY5" fmla="*/ 79925 h 1890191"/>
                <a:gd name="connsiteX6" fmla="*/ 272882 w 545764"/>
                <a:gd name="connsiteY6" fmla="*/ 0 h 1890191"/>
                <a:gd name="connsiteX7" fmla="*/ 545764 w 545764"/>
                <a:gd name="connsiteY7" fmla="*/ 272882 h 1890191"/>
                <a:gd name="connsiteX8" fmla="*/ 545764 w 545764"/>
                <a:gd name="connsiteY8" fmla="*/ 409430 h 1890191"/>
                <a:gd name="connsiteX9" fmla="*/ 0 w 545764"/>
                <a:gd name="connsiteY9" fmla="*/ 409430 h 1890191"/>
                <a:gd name="connsiteX10" fmla="*/ 0 w 545764"/>
                <a:gd name="connsiteY10" fmla="*/ 272882 h 1890191"/>
                <a:gd name="connsiteX11" fmla="*/ 79925 w 545764"/>
                <a:gd name="connsiteY11" fmla="*/ 79925 h 189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5764" h="1890191">
                  <a:moveTo>
                    <a:pt x="0" y="474744"/>
                  </a:moveTo>
                  <a:lnTo>
                    <a:pt x="545764" y="474744"/>
                  </a:lnTo>
                  <a:lnTo>
                    <a:pt x="545764" y="1617309"/>
                  </a:lnTo>
                  <a:cubicBezTo>
                    <a:pt x="545764" y="1768018"/>
                    <a:pt x="423591" y="1890191"/>
                    <a:pt x="272882" y="1890191"/>
                  </a:cubicBezTo>
                  <a:cubicBezTo>
                    <a:pt x="122173" y="1890191"/>
                    <a:pt x="0" y="1768018"/>
                    <a:pt x="0" y="1617309"/>
                  </a:cubicBezTo>
                  <a:close/>
                  <a:moveTo>
                    <a:pt x="79925" y="79925"/>
                  </a:moveTo>
                  <a:cubicBezTo>
                    <a:pt x="129307" y="30543"/>
                    <a:pt x="197528" y="0"/>
                    <a:pt x="272882" y="0"/>
                  </a:cubicBezTo>
                  <a:cubicBezTo>
                    <a:pt x="423591" y="0"/>
                    <a:pt x="545764" y="122173"/>
                    <a:pt x="545764" y="272882"/>
                  </a:cubicBezTo>
                  <a:lnTo>
                    <a:pt x="545764" y="409430"/>
                  </a:lnTo>
                  <a:lnTo>
                    <a:pt x="0" y="409430"/>
                  </a:lnTo>
                  <a:lnTo>
                    <a:pt x="0" y="272882"/>
                  </a:lnTo>
                  <a:cubicBezTo>
                    <a:pt x="0" y="197528"/>
                    <a:pt x="30543" y="129307"/>
                    <a:pt x="79925" y="79925"/>
                  </a:cubicBezTo>
                  <a:close/>
                </a:path>
              </a:pathLst>
            </a:cu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sz="1800"/>
            </a:p>
          </p:txBody>
        </p:sp>
        <p:sp>
          <p:nvSpPr>
            <p:cNvPr id="5" name="圆角矩形 4"/>
            <p:cNvSpPr/>
            <p:nvPr/>
          </p:nvSpPr>
          <p:spPr>
            <a:xfrm rot="2700000">
              <a:off x="1717862" y="4927522"/>
              <a:ext cx="726640" cy="358129"/>
            </a:xfrm>
            <a:prstGeom prst="roundRect">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800"/>
            </a:p>
          </p:txBody>
        </p:sp>
      </p:grpSp>
      <p:sp>
        <p:nvSpPr>
          <p:cNvPr id="32" name="矩形 31"/>
          <p:cNvSpPr/>
          <p:nvPr/>
        </p:nvSpPr>
        <p:spPr>
          <a:xfrm>
            <a:off x="2881894" y="1311323"/>
            <a:ext cx="4827950" cy="1426288"/>
          </a:xfrm>
          <a:prstGeom prst="rect">
            <a:avLst/>
          </a:prstGeom>
        </p:spPr>
        <p:txBody>
          <a:bodyPr wrap="square">
            <a:spAutoFit/>
          </a:bodyPr>
          <a:lstStyle/>
          <a:p>
            <a:pPr algn="just">
              <a:lnSpc>
                <a:spcPct val="120000"/>
              </a:lnSpc>
            </a:pPr>
            <a:r>
              <a:rPr lang="zh-CN" altLang="en-US" sz="1600" dirty="0">
                <a:solidFill>
                  <a:schemeClr val="tx1"/>
                </a:solidFill>
                <a:latin typeface="微软雅黑" panose="020B0503020204020204" pitchFamily="34" charset="-122"/>
                <a:ea typeface="微软雅黑" panose="020B0503020204020204" pitchFamily="34" charset="-122"/>
              </a:rPr>
              <a:t>为解决在交通安全和隐私保护方面中因实时反馈带来的问题，本文引入边缘计算技术，提出了一种面向群组车辆的信誉评估方案，利用分布式架构降低网络时延和带宽需求。</a:t>
            </a:r>
          </a:p>
          <a:p>
            <a:pPr algn="just">
              <a:lnSpc>
                <a:spcPct val="120000"/>
              </a:lnSpc>
            </a:pPr>
            <a:endParaRPr lang="en-US" altLang="zh-CN" sz="900" dirty="0">
              <a:solidFill>
                <a:schemeClr val="tx1">
                  <a:lumMod val="65000"/>
                  <a:lumOff val="35000"/>
                </a:schemeClr>
              </a:solidFill>
              <a:latin typeface="思源黑体" panose="020B0500000000000000" pitchFamily="34" charset="-122"/>
              <a:ea typeface="思源黑体" panose="020B0500000000000000" pitchFamily="34" charset="-122"/>
            </a:endParaRPr>
          </a:p>
        </p:txBody>
      </p:sp>
      <p:sp>
        <p:nvSpPr>
          <p:cNvPr id="35" name="椭圆 34"/>
          <p:cNvSpPr/>
          <p:nvPr/>
        </p:nvSpPr>
        <p:spPr>
          <a:xfrm>
            <a:off x="2199757" y="1562057"/>
            <a:ext cx="682137" cy="680348"/>
          </a:xfrm>
          <a:prstGeom prst="ellipse">
            <a:avLst/>
          </a:pr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2700" dirty="0">
                <a:solidFill>
                  <a:schemeClr val="bg1"/>
                </a:solidFill>
                <a:latin typeface="Agency FB" panose="020B0503020202020204" pitchFamily="34" charset="0"/>
              </a:rPr>
              <a:t>01</a:t>
            </a:r>
            <a:endParaRPr lang="zh-CN" altLang="en-US" sz="2700" dirty="0">
              <a:solidFill>
                <a:schemeClr val="bg1"/>
              </a:solidFill>
              <a:latin typeface="Agency FB" panose="020B0503020202020204" pitchFamily="34" charset="0"/>
            </a:endParaRPr>
          </a:p>
        </p:txBody>
      </p:sp>
      <p:sp>
        <p:nvSpPr>
          <p:cNvPr id="36" name="椭圆 4"/>
          <p:cNvSpPr/>
          <p:nvPr/>
        </p:nvSpPr>
        <p:spPr>
          <a:xfrm>
            <a:off x="2142818" y="1504660"/>
            <a:ext cx="815306" cy="813171"/>
          </a:xfrm>
          <a:custGeom>
            <a:avLst/>
            <a:gdLst/>
            <a:ahLst/>
            <a:cxnLst/>
            <a:rect l="l" t="t" r="r" b="b"/>
            <a:pathLst>
              <a:path w="2473262" h="2473262">
                <a:moveTo>
                  <a:pt x="1236631" y="235688"/>
                </a:moveTo>
                <a:cubicBezTo>
                  <a:pt x="683825" y="235688"/>
                  <a:pt x="235688" y="683825"/>
                  <a:pt x="235688" y="1236631"/>
                </a:cubicBezTo>
                <a:cubicBezTo>
                  <a:pt x="235688" y="1789437"/>
                  <a:pt x="683825" y="2237574"/>
                  <a:pt x="1236631" y="2237574"/>
                </a:cubicBezTo>
                <a:cubicBezTo>
                  <a:pt x="1789437" y="2237574"/>
                  <a:pt x="2237574" y="1789437"/>
                  <a:pt x="2237574" y="1236631"/>
                </a:cubicBezTo>
                <a:cubicBezTo>
                  <a:pt x="2237574" y="683825"/>
                  <a:pt x="1789437" y="235688"/>
                  <a:pt x="1236631" y="235688"/>
                </a:cubicBezTo>
                <a:close/>
                <a:moveTo>
                  <a:pt x="1236631" y="0"/>
                </a:moveTo>
                <a:cubicBezTo>
                  <a:pt x="1919603" y="0"/>
                  <a:pt x="2473262" y="553659"/>
                  <a:pt x="2473262" y="1236631"/>
                </a:cubicBezTo>
                <a:cubicBezTo>
                  <a:pt x="2473262" y="1919603"/>
                  <a:pt x="1919603" y="2473262"/>
                  <a:pt x="1236631" y="2473262"/>
                </a:cubicBezTo>
                <a:cubicBezTo>
                  <a:pt x="553659" y="2473262"/>
                  <a:pt x="0" y="1919603"/>
                  <a:pt x="0" y="1236631"/>
                </a:cubicBezTo>
                <a:cubicBezTo>
                  <a:pt x="0" y="553659"/>
                  <a:pt x="553659" y="0"/>
                  <a:pt x="1236631" y="0"/>
                </a:cubicBezTo>
                <a:close/>
              </a:path>
            </a:pathLst>
          </a:custGeom>
          <a:solidFill>
            <a:srgbClr val="433D3C">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800"/>
          </a:p>
        </p:txBody>
      </p:sp>
      <p:sp>
        <p:nvSpPr>
          <p:cNvPr id="4" name="文本框 347">
            <a:extLst>
              <a:ext uri="{FF2B5EF4-FFF2-40B4-BE49-F238E27FC236}">
                <a16:creationId xmlns:a16="http://schemas.microsoft.com/office/drawing/2014/main" id="{7C3F6F59-BC92-2D01-22AD-08BE0CECF8FD}"/>
              </a:ext>
            </a:extLst>
          </p:cNvPr>
          <p:cNvSpPr txBox="1"/>
          <p:nvPr/>
        </p:nvSpPr>
        <p:spPr>
          <a:xfrm>
            <a:off x="3254642" y="4957802"/>
            <a:ext cx="4314889" cy="984885"/>
          </a:xfrm>
          <a:prstGeom prst="rect">
            <a:avLst/>
          </a:prstGeom>
          <a:noFill/>
        </p:spPr>
        <p:txBody>
          <a:bodyPr wrap="square" rtlCol="0">
            <a:spAutoFit/>
          </a:bodyPr>
          <a:lstStyle/>
          <a:p>
            <a:r>
              <a:rPr lang="zh-CN" altLang="en-US" sz="1600" dirty="0">
                <a:solidFill>
                  <a:schemeClr val="tx1"/>
                </a:solidFill>
                <a:latin typeface="微软雅黑" panose="020B0503020204020204" pitchFamily="34" charset="-122"/>
                <a:ea typeface="微软雅黑" panose="020B0503020204020204" pitchFamily="34" charset="-122"/>
              </a:rPr>
              <a:t>本文将提出的车辆信任管理方法和隐私保护认证方法应用到实际环境中，设计并实现了一种支持隐私保护认证的车辆信誉评估系统。</a:t>
            </a:r>
          </a:p>
          <a:p>
            <a:endParaRPr lang="zh-CN" altLang="en-US" sz="1000" dirty="0">
              <a:solidFill>
                <a:schemeClr val="tx1">
                  <a:lumMod val="50000"/>
                  <a:lumOff val="50000"/>
                </a:schemeClr>
              </a:solidFill>
              <a:ea typeface="微软雅黑"/>
            </a:endParaRPr>
          </a:p>
        </p:txBody>
      </p:sp>
      <p:sp>
        <p:nvSpPr>
          <p:cNvPr id="6" name="同侧圆角矩形 30">
            <a:extLst>
              <a:ext uri="{FF2B5EF4-FFF2-40B4-BE49-F238E27FC236}">
                <a16:creationId xmlns:a16="http://schemas.microsoft.com/office/drawing/2014/main" id="{D226A4D2-2F9D-787F-88F4-BCA266B292C0}"/>
              </a:ext>
            </a:extLst>
          </p:cNvPr>
          <p:cNvSpPr/>
          <p:nvPr/>
        </p:nvSpPr>
        <p:spPr>
          <a:xfrm rot="5400000">
            <a:off x="5460860" y="1081802"/>
            <a:ext cx="1324268" cy="5329901"/>
          </a:xfrm>
          <a:prstGeom prst="round2SameRect">
            <a:avLst>
              <a:gd name="adj1" fmla="val 50000"/>
              <a:gd name="adj2" fmla="val 0"/>
            </a:avLst>
          </a:prstGeom>
          <a:noFill/>
          <a:ln w="12700">
            <a:solidFill>
              <a:srgbClr val="313D5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800"/>
          </a:p>
        </p:txBody>
      </p:sp>
      <p:sp>
        <p:nvSpPr>
          <p:cNvPr id="8" name="矩形 7">
            <a:extLst>
              <a:ext uri="{FF2B5EF4-FFF2-40B4-BE49-F238E27FC236}">
                <a16:creationId xmlns:a16="http://schemas.microsoft.com/office/drawing/2014/main" id="{739AD914-CA4A-3CCA-4072-3DF720EB666D}"/>
              </a:ext>
            </a:extLst>
          </p:cNvPr>
          <p:cNvSpPr/>
          <p:nvPr/>
        </p:nvSpPr>
        <p:spPr>
          <a:xfrm>
            <a:off x="3754561" y="3160043"/>
            <a:ext cx="4827950" cy="1249188"/>
          </a:xfrm>
          <a:prstGeom prst="rect">
            <a:avLst/>
          </a:prstGeom>
        </p:spPr>
        <p:txBody>
          <a:bodyPr wrap="square">
            <a:spAutoFit/>
          </a:bodyPr>
          <a:lstStyle/>
          <a:p>
            <a:pPr algn="just">
              <a:lnSpc>
                <a:spcPct val="120000"/>
              </a:lnSpc>
            </a:pPr>
            <a:r>
              <a:rPr lang="zh-CN" altLang="en-US" sz="1600" dirty="0">
                <a:solidFill>
                  <a:schemeClr val="tx1"/>
                </a:solidFill>
                <a:latin typeface="微软雅黑" panose="020B0503020204020204" pitchFamily="34" charset="-122"/>
                <a:ea typeface="微软雅黑" panose="020B0503020204020204" pitchFamily="34" charset="-122"/>
              </a:rPr>
              <a:t>为解决在认证过程中无法区分已授权的不可信车辆问题以及复杂运算带来的认证效率问题，本文提出了一种基于可信车辆的条件隐私保护认证方案（</a:t>
            </a:r>
            <a:r>
              <a:rPr lang="en-US" altLang="zh-CN" sz="1600" dirty="0">
                <a:solidFill>
                  <a:schemeClr val="tx1"/>
                </a:solidFill>
                <a:latin typeface="微软雅黑" panose="020B0503020204020204" pitchFamily="34" charset="-122"/>
                <a:ea typeface="微软雅黑" panose="020B0503020204020204" pitchFamily="34" charset="-122"/>
              </a:rPr>
              <a:t>TCV-CPPA</a:t>
            </a:r>
            <a:r>
              <a:rPr lang="zh-CN" altLang="en-US" sz="1600" dirty="0">
                <a:solidFill>
                  <a:schemeClr val="tx1"/>
                </a:solidFill>
                <a:latin typeface="微软雅黑" panose="020B0503020204020204" pitchFamily="34" charset="-122"/>
                <a:ea typeface="微软雅黑" panose="020B0503020204020204" pitchFamily="34" charset="-122"/>
              </a:rPr>
              <a:t>）。</a:t>
            </a:r>
          </a:p>
        </p:txBody>
      </p:sp>
      <p:sp>
        <p:nvSpPr>
          <p:cNvPr id="9" name="椭圆 8">
            <a:extLst>
              <a:ext uri="{FF2B5EF4-FFF2-40B4-BE49-F238E27FC236}">
                <a16:creationId xmlns:a16="http://schemas.microsoft.com/office/drawing/2014/main" id="{B22B65C5-90DF-4C7D-2D8F-7D6283CE3E4B}"/>
              </a:ext>
            </a:extLst>
          </p:cNvPr>
          <p:cNvSpPr/>
          <p:nvPr/>
        </p:nvSpPr>
        <p:spPr>
          <a:xfrm>
            <a:off x="3072424" y="3410777"/>
            <a:ext cx="682137" cy="680348"/>
          </a:xfrm>
          <a:prstGeom prst="ellipse">
            <a:avLst/>
          </a:pr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2700" dirty="0">
                <a:solidFill>
                  <a:schemeClr val="bg1"/>
                </a:solidFill>
                <a:latin typeface="Agency FB" panose="020B0503020202020204" pitchFamily="34" charset="0"/>
              </a:rPr>
              <a:t>02</a:t>
            </a:r>
            <a:endParaRPr lang="zh-CN" altLang="en-US" sz="2700" dirty="0">
              <a:solidFill>
                <a:schemeClr val="bg1"/>
              </a:solidFill>
              <a:latin typeface="Agency FB" panose="020B0503020202020204" pitchFamily="34" charset="0"/>
            </a:endParaRPr>
          </a:p>
        </p:txBody>
      </p:sp>
      <p:sp>
        <p:nvSpPr>
          <p:cNvPr id="10" name="椭圆 4">
            <a:extLst>
              <a:ext uri="{FF2B5EF4-FFF2-40B4-BE49-F238E27FC236}">
                <a16:creationId xmlns:a16="http://schemas.microsoft.com/office/drawing/2014/main" id="{FE9EE9B6-DA6E-C9AD-EEEC-2B753935ACF8}"/>
              </a:ext>
            </a:extLst>
          </p:cNvPr>
          <p:cNvSpPr/>
          <p:nvPr/>
        </p:nvSpPr>
        <p:spPr>
          <a:xfrm>
            <a:off x="3015485" y="3353380"/>
            <a:ext cx="815306" cy="813171"/>
          </a:xfrm>
          <a:custGeom>
            <a:avLst/>
            <a:gdLst/>
            <a:ahLst/>
            <a:cxnLst/>
            <a:rect l="l" t="t" r="r" b="b"/>
            <a:pathLst>
              <a:path w="2473262" h="2473262">
                <a:moveTo>
                  <a:pt x="1236631" y="235688"/>
                </a:moveTo>
                <a:cubicBezTo>
                  <a:pt x="683825" y="235688"/>
                  <a:pt x="235688" y="683825"/>
                  <a:pt x="235688" y="1236631"/>
                </a:cubicBezTo>
                <a:cubicBezTo>
                  <a:pt x="235688" y="1789437"/>
                  <a:pt x="683825" y="2237574"/>
                  <a:pt x="1236631" y="2237574"/>
                </a:cubicBezTo>
                <a:cubicBezTo>
                  <a:pt x="1789437" y="2237574"/>
                  <a:pt x="2237574" y="1789437"/>
                  <a:pt x="2237574" y="1236631"/>
                </a:cubicBezTo>
                <a:cubicBezTo>
                  <a:pt x="2237574" y="683825"/>
                  <a:pt x="1789437" y="235688"/>
                  <a:pt x="1236631" y="235688"/>
                </a:cubicBezTo>
                <a:close/>
                <a:moveTo>
                  <a:pt x="1236631" y="0"/>
                </a:moveTo>
                <a:cubicBezTo>
                  <a:pt x="1919603" y="0"/>
                  <a:pt x="2473262" y="553659"/>
                  <a:pt x="2473262" y="1236631"/>
                </a:cubicBezTo>
                <a:cubicBezTo>
                  <a:pt x="2473262" y="1919603"/>
                  <a:pt x="1919603" y="2473262"/>
                  <a:pt x="1236631" y="2473262"/>
                </a:cubicBezTo>
                <a:cubicBezTo>
                  <a:pt x="553659" y="2473262"/>
                  <a:pt x="0" y="1919603"/>
                  <a:pt x="0" y="1236631"/>
                </a:cubicBezTo>
                <a:cubicBezTo>
                  <a:pt x="0" y="553659"/>
                  <a:pt x="553659" y="0"/>
                  <a:pt x="1236631" y="0"/>
                </a:cubicBezTo>
                <a:close/>
              </a:path>
            </a:pathLst>
          </a:custGeom>
          <a:solidFill>
            <a:srgbClr val="433D3C">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800"/>
          </a:p>
        </p:txBody>
      </p:sp>
      <p:sp>
        <p:nvSpPr>
          <p:cNvPr id="11" name="同侧圆角矩形 30">
            <a:extLst>
              <a:ext uri="{FF2B5EF4-FFF2-40B4-BE49-F238E27FC236}">
                <a16:creationId xmlns:a16="http://schemas.microsoft.com/office/drawing/2014/main" id="{2F2DC814-4F7D-D208-653C-7067A503087D}"/>
              </a:ext>
            </a:extLst>
          </p:cNvPr>
          <p:cNvSpPr/>
          <p:nvPr/>
        </p:nvSpPr>
        <p:spPr>
          <a:xfrm rot="5400000">
            <a:off x="4776684" y="2991945"/>
            <a:ext cx="1038369" cy="4827951"/>
          </a:xfrm>
          <a:prstGeom prst="round2SameRect">
            <a:avLst>
              <a:gd name="adj1" fmla="val 50000"/>
              <a:gd name="adj2" fmla="val 0"/>
            </a:avLst>
          </a:prstGeom>
          <a:noFill/>
          <a:ln w="12700">
            <a:solidFill>
              <a:srgbClr val="313D5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800"/>
          </a:p>
        </p:txBody>
      </p:sp>
      <p:sp>
        <p:nvSpPr>
          <p:cNvPr id="12" name="椭圆 11">
            <a:extLst>
              <a:ext uri="{FF2B5EF4-FFF2-40B4-BE49-F238E27FC236}">
                <a16:creationId xmlns:a16="http://schemas.microsoft.com/office/drawing/2014/main" id="{00322302-8490-C0F1-909A-89DC3B251040}"/>
              </a:ext>
            </a:extLst>
          </p:cNvPr>
          <p:cNvSpPr/>
          <p:nvPr/>
        </p:nvSpPr>
        <p:spPr>
          <a:xfrm>
            <a:off x="2496275" y="5087894"/>
            <a:ext cx="682137" cy="680348"/>
          </a:xfrm>
          <a:prstGeom prst="ellipse">
            <a:avLst/>
          </a:pr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2700" dirty="0">
                <a:solidFill>
                  <a:schemeClr val="bg1"/>
                </a:solidFill>
                <a:latin typeface="Agency FB" panose="020B0503020202020204" pitchFamily="34" charset="0"/>
              </a:rPr>
              <a:t>03</a:t>
            </a:r>
            <a:endParaRPr lang="zh-CN" altLang="en-US" sz="2700" dirty="0">
              <a:solidFill>
                <a:schemeClr val="bg1"/>
              </a:solidFill>
              <a:latin typeface="Agency FB" panose="020B0503020202020204" pitchFamily="34" charset="0"/>
            </a:endParaRPr>
          </a:p>
        </p:txBody>
      </p:sp>
      <p:sp>
        <p:nvSpPr>
          <p:cNvPr id="13" name="椭圆 4">
            <a:extLst>
              <a:ext uri="{FF2B5EF4-FFF2-40B4-BE49-F238E27FC236}">
                <a16:creationId xmlns:a16="http://schemas.microsoft.com/office/drawing/2014/main" id="{1CCFC359-1B92-CAD3-1CD5-8BC8B2270C68}"/>
              </a:ext>
            </a:extLst>
          </p:cNvPr>
          <p:cNvSpPr/>
          <p:nvPr/>
        </p:nvSpPr>
        <p:spPr>
          <a:xfrm>
            <a:off x="2439336" y="5030497"/>
            <a:ext cx="815306" cy="813171"/>
          </a:xfrm>
          <a:custGeom>
            <a:avLst/>
            <a:gdLst/>
            <a:ahLst/>
            <a:cxnLst/>
            <a:rect l="l" t="t" r="r" b="b"/>
            <a:pathLst>
              <a:path w="2473262" h="2473262">
                <a:moveTo>
                  <a:pt x="1236631" y="235688"/>
                </a:moveTo>
                <a:cubicBezTo>
                  <a:pt x="683825" y="235688"/>
                  <a:pt x="235688" y="683825"/>
                  <a:pt x="235688" y="1236631"/>
                </a:cubicBezTo>
                <a:cubicBezTo>
                  <a:pt x="235688" y="1789437"/>
                  <a:pt x="683825" y="2237574"/>
                  <a:pt x="1236631" y="2237574"/>
                </a:cubicBezTo>
                <a:cubicBezTo>
                  <a:pt x="1789437" y="2237574"/>
                  <a:pt x="2237574" y="1789437"/>
                  <a:pt x="2237574" y="1236631"/>
                </a:cubicBezTo>
                <a:cubicBezTo>
                  <a:pt x="2237574" y="683825"/>
                  <a:pt x="1789437" y="235688"/>
                  <a:pt x="1236631" y="235688"/>
                </a:cubicBezTo>
                <a:close/>
                <a:moveTo>
                  <a:pt x="1236631" y="0"/>
                </a:moveTo>
                <a:cubicBezTo>
                  <a:pt x="1919603" y="0"/>
                  <a:pt x="2473262" y="553659"/>
                  <a:pt x="2473262" y="1236631"/>
                </a:cubicBezTo>
                <a:cubicBezTo>
                  <a:pt x="2473262" y="1919603"/>
                  <a:pt x="1919603" y="2473262"/>
                  <a:pt x="1236631" y="2473262"/>
                </a:cubicBezTo>
                <a:cubicBezTo>
                  <a:pt x="553659" y="2473262"/>
                  <a:pt x="0" y="1919603"/>
                  <a:pt x="0" y="1236631"/>
                </a:cubicBezTo>
                <a:cubicBezTo>
                  <a:pt x="0" y="553659"/>
                  <a:pt x="553659" y="0"/>
                  <a:pt x="1236631" y="0"/>
                </a:cubicBezTo>
                <a:close/>
              </a:path>
            </a:pathLst>
          </a:custGeom>
          <a:solidFill>
            <a:srgbClr val="433D3C">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800"/>
          </a:p>
        </p:txBody>
      </p:sp>
      <p:sp>
        <p:nvSpPr>
          <p:cNvPr id="15" name="标题 1">
            <a:extLst>
              <a:ext uri="{FF2B5EF4-FFF2-40B4-BE49-F238E27FC236}">
                <a16:creationId xmlns:a16="http://schemas.microsoft.com/office/drawing/2014/main" id="{F568668E-9B77-01D3-76CA-80A2C5927E8D}"/>
              </a:ext>
            </a:extLst>
          </p:cNvPr>
          <p:cNvSpPr>
            <a:spLocks noGrp="1"/>
          </p:cNvSpPr>
          <p:nvPr>
            <p:ph type="title"/>
          </p:nvPr>
        </p:nvSpPr>
        <p:spPr>
          <a:xfrm>
            <a:off x="519113" y="255588"/>
            <a:ext cx="8229600" cy="533400"/>
          </a:xfrm>
        </p:spPr>
        <p:txBody>
          <a:bodyPr/>
          <a:lstStyle/>
          <a:p>
            <a:r>
              <a:rPr lang="en-US" altLang="zh-CN" dirty="0">
                <a:sym typeface="微软雅黑" panose="020B0503020204020204" pitchFamily="34" charset="-122"/>
              </a:rPr>
              <a:t>1 </a:t>
            </a:r>
            <a:r>
              <a:rPr lang="zh-CN" altLang="en-US" dirty="0">
                <a:sym typeface="微软雅黑" panose="020B0503020204020204" pitchFamily="34" charset="-122"/>
              </a:rPr>
              <a:t>研究动机</a:t>
            </a:r>
          </a:p>
        </p:txBody>
      </p:sp>
    </p:spTree>
    <p:extLst>
      <p:ext uri="{BB962C8B-B14F-4D97-AF65-F5344CB8AC3E}">
        <p14:creationId xmlns:p14="http://schemas.microsoft.com/office/powerpoint/2010/main" val="4238435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 name="矩形 34"/>
          <p:cNvSpPr/>
          <p:nvPr/>
        </p:nvSpPr>
        <p:spPr bwMode="auto">
          <a:xfrm>
            <a:off x="-1" y="0"/>
            <a:ext cx="4368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矩形 46"/>
          <p:cNvSpPr/>
          <p:nvPr/>
        </p:nvSpPr>
        <p:spPr bwMode="auto">
          <a:xfrm rot="5400000" flipV="1">
            <a:off x="1270707" y="-1270708"/>
            <a:ext cx="1827382" cy="43688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371901" y="3861106"/>
            <a:ext cx="1624987" cy="436880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0" y="1070223"/>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4" name="图片 3"/>
          <p:cNvPicPr/>
          <p:nvPr/>
        </p:nvPicPr>
        <p:blipFill>
          <a:blip r:embed="rId3">
            <a:extLst>
              <a:ext uri="{28A0092B-C50C-407E-A947-70E740481C1C}">
                <a14:useLocalDpi xmlns:a14="http://schemas.microsoft.com/office/drawing/2010/main" val="0"/>
              </a:ext>
            </a:extLst>
          </a:blip>
          <a:stretch>
            <a:fillRect/>
          </a:stretch>
        </p:blipFill>
        <p:spPr>
          <a:xfrm>
            <a:off x="-1" y="2024705"/>
            <a:ext cx="5136596" cy="3017750"/>
          </a:xfrm>
          <a:prstGeom prst="rect">
            <a:avLst/>
          </a:prstGeom>
        </p:spPr>
      </p:pic>
      <p:sp>
        <p:nvSpPr>
          <p:cNvPr id="39" name="任意多边形 38"/>
          <p:cNvSpPr/>
          <p:nvPr/>
        </p:nvSpPr>
        <p:spPr>
          <a:xfrm rot="16200000">
            <a:off x="105970"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2269997" y="-16039"/>
            <a:ext cx="6868891"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矩形 71"/>
          <p:cNvSpPr/>
          <p:nvPr/>
        </p:nvSpPr>
        <p:spPr>
          <a:xfrm>
            <a:off x="5628411" y="4156593"/>
            <a:ext cx="316801" cy="316801"/>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3" name="矩形 72"/>
          <p:cNvSpPr/>
          <p:nvPr/>
        </p:nvSpPr>
        <p:spPr>
          <a:xfrm>
            <a:off x="6080091" y="4161104"/>
            <a:ext cx="9028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研究动机</a:t>
            </a:r>
          </a:p>
        </p:txBody>
      </p:sp>
      <p:sp>
        <p:nvSpPr>
          <p:cNvPr id="74" name="矩形 73"/>
          <p:cNvSpPr/>
          <p:nvPr/>
        </p:nvSpPr>
        <p:spPr>
          <a:xfrm>
            <a:off x="5638161" y="4632257"/>
            <a:ext cx="316801" cy="316801"/>
          </a:xfrm>
          <a:prstGeom prst="rect">
            <a:avLst/>
          </a:prstGeom>
          <a:solidFill>
            <a:srgbClr val="233E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5" name="矩形 74"/>
          <p:cNvSpPr/>
          <p:nvPr/>
        </p:nvSpPr>
        <p:spPr>
          <a:xfrm>
            <a:off x="6099591" y="4640539"/>
            <a:ext cx="1980029"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群组车辆信任评估方法</a:t>
            </a:r>
          </a:p>
        </p:txBody>
      </p:sp>
      <p:sp>
        <p:nvSpPr>
          <p:cNvPr id="76" name="矩形 75"/>
          <p:cNvSpPr/>
          <p:nvPr/>
        </p:nvSpPr>
        <p:spPr>
          <a:xfrm>
            <a:off x="5628411" y="5120657"/>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7" name="矩形 76"/>
          <p:cNvSpPr/>
          <p:nvPr/>
        </p:nvSpPr>
        <p:spPr>
          <a:xfrm>
            <a:off x="6080091" y="5129681"/>
            <a:ext cx="1980029"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条件隐私保护认证方法</a:t>
            </a:r>
          </a:p>
        </p:txBody>
      </p:sp>
      <p:sp>
        <p:nvSpPr>
          <p:cNvPr id="24" name="文本框 23"/>
          <p:cNvSpPr txBox="1"/>
          <p:nvPr/>
        </p:nvSpPr>
        <p:spPr>
          <a:xfrm>
            <a:off x="6416393" y="2888205"/>
            <a:ext cx="1010213" cy="523220"/>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en-US" altLang="zh-CN" dirty="0">
                <a:sym typeface="微软雅黑" panose="020B0503020204020204" pitchFamily="34" charset="-122"/>
              </a:rPr>
              <a:t> </a:t>
            </a:r>
            <a:r>
              <a:rPr lang="zh-CN" altLang="en-US" dirty="0">
                <a:sym typeface="微软雅黑" panose="020B0503020204020204" pitchFamily="34" charset="-122"/>
              </a:rPr>
              <a:t>目录</a:t>
            </a:r>
            <a:endParaRPr lang="en-US" altLang="zh-CN" dirty="0">
              <a:sym typeface="微软雅黑" panose="020B0503020204020204" pitchFamily="34" charset="-122"/>
            </a:endParaRPr>
          </a:p>
        </p:txBody>
      </p:sp>
      <p:pic>
        <p:nvPicPr>
          <p:cNvPr id="6" name="图片 5"/>
          <p:cNvPicPr/>
          <p:nvPr/>
        </p:nvPicPr>
        <p:blipFill>
          <a:blip r:embed="rId4" cstate="print">
            <a:extLst>
              <a:ext uri="{28A0092B-C50C-407E-A947-70E740481C1C}">
                <a14:useLocalDpi xmlns:a14="http://schemas.microsoft.com/office/drawing/2010/main" val="0"/>
              </a:ext>
            </a:extLst>
          </a:blip>
          <a:stretch>
            <a:fillRect/>
          </a:stretch>
        </p:blipFill>
        <p:spPr>
          <a:xfrm>
            <a:off x="6223000" y="825500"/>
            <a:ext cx="1397000" cy="1397000"/>
          </a:xfrm>
          <a:prstGeom prst="rect">
            <a:avLst/>
          </a:prstGeom>
        </p:spPr>
      </p:pic>
      <p:sp>
        <p:nvSpPr>
          <p:cNvPr id="22" name="矩形 21"/>
          <p:cNvSpPr/>
          <p:nvPr/>
        </p:nvSpPr>
        <p:spPr>
          <a:xfrm>
            <a:off x="5628411" y="5615669"/>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矩形 22"/>
          <p:cNvSpPr/>
          <p:nvPr/>
        </p:nvSpPr>
        <p:spPr>
          <a:xfrm>
            <a:off x="6085731" y="5624693"/>
            <a:ext cx="180049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原型系统设计与实现</a:t>
            </a:r>
          </a:p>
        </p:txBody>
      </p:sp>
      <p:sp>
        <p:nvSpPr>
          <p:cNvPr id="3" name="矩形 2">
            <a:extLst>
              <a:ext uri="{FF2B5EF4-FFF2-40B4-BE49-F238E27FC236}">
                <a16:creationId xmlns:a16="http://schemas.microsoft.com/office/drawing/2014/main" id="{338CE56D-E386-36BF-50B7-BAD86E1CFC17}"/>
              </a:ext>
            </a:extLst>
          </p:cNvPr>
          <p:cNvSpPr/>
          <p:nvPr/>
        </p:nvSpPr>
        <p:spPr>
          <a:xfrm>
            <a:off x="5628406" y="6109660"/>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4">
            <a:extLst>
              <a:ext uri="{FF2B5EF4-FFF2-40B4-BE49-F238E27FC236}">
                <a16:creationId xmlns:a16="http://schemas.microsoft.com/office/drawing/2014/main" id="{D5983761-A91E-F2E3-A048-0EC9839689AD}"/>
              </a:ext>
            </a:extLst>
          </p:cNvPr>
          <p:cNvSpPr/>
          <p:nvPr/>
        </p:nvSpPr>
        <p:spPr>
          <a:xfrm>
            <a:off x="6085731" y="6123197"/>
            <a:ext cx="1082348"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总结与展望</a:t>
            </a:r>
          </a:p>
        </p:txBody>
      </p:sp>
    </p:spTree>
    <p:extLst>
      <p:ext uri="{BB962C8B-B14F-4D97-AF65-F5344CB8AC3E}">
        <p14:creationId xmlns:p14="http://schemas.microsoft.com/office/powerpoint/2010/main" val="1323084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BEA904-6873-323D-C260-08534986BF42}"/>
              </a:ext>
            </a:extLst>
          </p:cNvPr>
          <p:cNvSpPr>
            <a:spLocks noGrp="1"/>
          </p:cNvSpPr>
          <p:nvPr>
            <p:ph type="title"/>
          </p:nvPr>
        </p:nvSpPr>
        <p:spPr/>
        <p:txBody>
          <a:bodyPr/>
          <a:lstStyle/>
          <a:p>
            <a:r>
              <a:rPr lang="en-US" altLang="zh-CN" dirty="0"/>
              <a:t>2.1 </a:t>
            </a:r>
            <a:r>
              <a:rPr lang="zh-CN" altLang="en-US" dirty="0"/>
              <a:t>面向群组车辆的信誉评估方案</a:t>
            </a:r>
          </a:p>
        </p:txBody>
      </p:sp>
      <p:sp>
        <p:nvSpPr>
          <p:cNvPr id="3" name="Rectangle 2">
            <a:extLst>
              <a:ext uri="{FF2B5EF4-FFF2-40B4-BE49-F238E27FC236}">
                <a16:creationId xmlns:a16="http://schemas.microsoft.com/office/drawing/2014/main" id="{84A790C8-8542-B5DC-1B55-E8CA82D2E509}"/>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对象 3">
            <a:extLst>
              <a:ext uri="{FF2B5EF4-FFF2-40B4-BE49-F238E27FC236}">
                <a16:creationId xmlns:a16="http://schemas.microsoft.com/office/drawing/2014/main" id="{1E21FE3C-C86E-2A46-F61B-723124E9E7FD}"/>
              </a:ext>
            </a:extLst>
          </p:cNvPr>
          <p:cNvGraphicFramePr>
            <a:graphicFrameLocks noChangeAspect="1"/>
          </p:cNvGraphicFramePr>
          <p:nvPr>
            <p:extLst>
              <p:ext uri="{D42A27DB-BD31-4B8C-83A1-F6EECF244321}">
                <p14:modId xmlns:p14="http://schemas.microsoft.com/office/powerpoint/2010/main" val="2205239314"/>
              </p:ext>
            </p:extLst>
          </p:nvPr>
        </p:nvGraphicFramePr>
        <p:xfrm>
          <a:off x="88654" y="1356328"/>
          <a:ext cx="4222953" cy="4530748"/>
        </p:xfrm>
        <a:graphic>
          <a:graphicData uri="http://schemas.openxmlformats.org/presentationml/2006/ole">
            <mc:AlternateContent xmlns:mc="http://schemas.openxmlformats.org/markup-compatibility/2006">
              <mc:Choice xmlns:v="urn:schemas-microsoft-com:vml" Requires="v">
                <p:oleObj name="Visio" r:id="rId3" imgW="3734145" imgH="4007200" progId="Visio.Drawing.15">
                  <p:embed/>
                </p:oleObj>
              </mc:Choice>
              <mc:Fallback>
                <p:oleObj name="Visio" r:id="rId3" imgW="3734145" imgH="4007200"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654" y="1356328"/>
                        <a:ext cx="4222953" cy="4530748"/>
                      </a:xfrm>
                      <a:prstGeom prst="rect">
                        <a:avLst/>
                      </a:prstGeom>
                      <a:noFill/>
                    </p:spPr>
                  </p:pic>
                </p:oleObj>
              </mc:Fallback>
            </mc:AlternateContent>
          </a:graphicData>
        </a:graphic>
      </p:graphicFrame>
      <p:sp>
        <p:nvSpPr>
          <p:cNvPr id="14" name="Rectangle 33">
            <a:extLst>
              <a:ext uri="{FF2B5EF4-FFF2-40B4-BE49-F238E27FC236}">
                <a16:creationId xmlns:a16="http://schemas.microsoft.com/office/drawing/2014/main" id="{79AB2A9B-9D4A-DD99-0A8C-622689774ED6}"/>
              </a:ext>
            </a:extLst>
          </p:cNvPr>
          <p:cNvSpPr/>
          <p:nvPr/>
        </p:nvSpPr>
        <p:spPr>
          <a:xfrm>
            <a:off x="4917447" y="5043347"/>
            <a:ext cx="3718157" cy="987578"/>
          </a:xfrm>
          <a:prstGeom prst="rect">
            <a:avLst/>
          </a:prstGeom>
        </p:spPr>
        <p:txBody>
          <a:bodyPr wrap="square">
            <a:spAutoFit/>
          </a:bodyPr>
          <a:lstStyle/>
          <a:p>
            <a:pPr algn="just">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车辆信任评估模型由“群组内车间信任评估” 、“群组间车辆信任评估” 和“车辆全局信誉评估” 三部分组成。</a:t>
            </a:r>
          </a:p>
        </p:txBody>
      </p:sp>
      <p:sp>
        <p:nvSpPr>
          <p:cNvPr id="17" name="Freeform 115">
            <a:extLst>
              <a:ext uri="{FF2B5EF4-FFF2-40B4-BE49-F238E27FC236}">
                <a16:creationId xmlns:a16="http://schemas.microsoft.com/office/drawing/2014/main" id="{428BA472-D64F-DA5C-B7B2-36C0A79A062F}"/>
              </a:ext>
            </a:extLst>
          </p:cNvPr>
          <p:cNvSpPr/>
          <p:nvPr/>
        </p:nvSpPr>
        <p:spPr bwMode="auto">
          <a:xfrm>
            <a:off x="4769927" y="5153353"/>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22" name="Rectangle 33">
            <a:extLst>
              <a:ext uri="{FF2B5EF4-FFF2-40B4-BE49-F238E27FC236}">
                <a16:creationId xmlns:a16="http://schemas.microsoft.com/office/drawing/2014/main" id="{3DE9199A-8C6A-3FD7-CC98-1DCCAE67E7D3}"/>
              </a:ext>
            </a:extLst>
          </p:cNvPr>
          <p:cNvSpPr/>
          <p:nvPr/>
        </p:nvSpPr>
        <p:spPr>
          <a:xfrm>
            <a:off x="694495" y="5651257"/>
            <a:ext cx="2570173"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系统架构</a:t>
            </a:r>
          </a:p>
        </p:txBody>
      </p:sp>
      <p:sp>
        <p:nvSpPr>
          <p:cNvPr id="5" name="Rectangle 33">
            <a:extLst>
              <a:ext uri="{FF2B5EF4-FFF2-40B4-BE49-F238E27FC236}">
                <a16:creationId xmlns:a16="http://schemas.microsoft.com/office/drawing/2014/main" id="{F65487D9-528D-9A1A-E5E1-5C935877EC87}"/>
              </a:ext>
            </a:extLst>
          </p:cNvPr>
          <p:cNvSpPr/>
          <p:nvPr/>
        </p:nvSpPr>
        <p:spPr>
          <a:xfrm>
            <a:off x="4917448" y="1126027"/>
            <a:ext cx="3718157" cy="1295355"/>
          </a:xfrm>
          <a:prstGeom prst="rect">
            <a:avLst/>
          </a:prstGeom>
        </p:spPr>
        <p:txBody>
          <a:bodyPr wrap="square">
            <a:spAutoFit/>
          </a:bodyPr>
          <a:lstStyle/>
          <a:p>
            <a:pPr algn="just">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基于边缘计算技术所提的信誉评估架构分为三层，即云层、雾层和终端设备层，包括可信中心、雾节点、</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RSU</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和车辆节点四种类型实体。</a:t>
            </a:r>
            <a:endPar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Freeform 115">
            <a:extLst>
              <a:ext uri="{FF2B5EF4-FFF2-40B4-BE49-F238E27FC236}">
                <a16:creationId xmlns:a16="http://schemas.microsoft.com/office/drawing/2014/main" id="{861F460B-1273-2C70-56F5-AC2650321FA8}"/>
              </a:ext>
            </a:extLst>
          </p:cNvPr>
          <p:cNvSpPr/>
          <p:nvPr/>
        </p:nvSpPr>
        <p:spPr bwMode="auto">
          <a:xfrm>
            <a:off x="4769927" y="1230908"/>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7" name="Rectangle 2">
            <a:extLst>
              <a:ext uri="{FF2B5EF4-FFF2-40B4-BE49-F238E27FC236}">
                <a16:creationId xmlns:a16="http://schemas.microsoft.com/office/drawing/2014/main" id="{C3D68CDC-62E6-0B0E-5684-900572003166}"/>
              </a:ext>
            </a:extLst>
          </p:cNvPr>
          <p:cNvSpPr>
            <a:spLocks noChangeArrowheads="1"/>
          </p:cNvSpPr>
          <p:nvPr/>
        </p:nvSpPr>
        <p:spPr bwMode="auto">
          <a:xfrm>
            <a:off x="5123062" y="208718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 name="对象 7">
            <a:extLst>
              <a:ext uri="{FF2B5EF4-FFF2-40B4-BE49-F238E27FC236}">
                <a16:creationId xmlns:a16="http://schemas.microsoft.com/office/drawing/2014/main" id="{128DC2E5-AA48-2441-B639-BC23652201A5}"/>
              </a:ext>
            </a:extLst>
          </p:cNvPr>
          <p:cNvGraphicFramePr>
            <a:graphicFrameLocks/>
          </p:cNvGraphicFramePr>
          <p:nvPr>
            <p:extLst>
              <p:ext uri="{D42A27DB-BD31-4B8C-83A1-F6EECF244321}">
                <p14:modId xmlns:p14="http://schemas.microsoft.com/office/powerpoint/2010/main" val="1014217128"/>
              </p:ext>
            </p:extLst>
          </p:nvPr>
        </p:nvGraphicFramePr>
        <p:xfrm>
          <a:off x="5343200" y="2504989"/>
          <a:ext cx="2335475" cy="2087183"/>
        </p:xfrm>
        <a:graphic>
          <a:graphicData uri="http://schemas.openxmlformats.org/presentationml/2006/ole">
            <mc:AlternateContent xmlns:mc="http://schemas.openxmlformats.org/markup-compatibility/2006">
              <mc:Choice xmlns:v="urn:schemas-microsoft-com:vml" Requires="v">
                <p:oleObj name="Visio" r:id="rId5" imgW="4705560" imgH="3536994" progId="Visio.Drawing.15">
                  <p:embed/>
                </p:oleObj>
              </mc:Choice>
              <mc:Fallback>
                <p:oleObj name="Visio" r:id="rId5" imgW="4705560" imgH="3536994" progId="Visio.Drawing.15">
                  <p:embed/>
                  <p:pic>
                    <p:nvPicPr>
                      <p:cNvPr id="0" name="Object 1"/>
                      <p:cNvPicPr>
                        <a:picLocks noChangeArrowheads="1"/>
                      </p:cNvPicPr>
                      <p:nvPr/>
                    </p:nvPicPr>
                    <p:blipFill>
                      <a:blip r:embed="rId6">
                        <a:extLst>
                          <a:ext uri="{28A0092B-C50C-407E-A947-70E740481C1C}">
                            <a14:useLocalDpi xmlns:a14="http://schemas.microsoft.com/office/drawing/2010/main" val="0"/>
                          </a:ext>
                        </a:extLst>
                      </a:blip>
                      <a:srcRect l="19595" t="14175" r="20377" b="12222"/>
                      <a:stretch>
                        <a:fillRect/>
                      </a:stretch>
                    </p:blipFill>
                    <p:spPr bwMode="auto">
                      <a:xfrm>
                        <a:off x="5343200" y="2504989"/>
                        <a:ext cx="2335475" cy="2087183"/>
                      </a:xfrm>
                      <a:prstGeom prst="rect">
                        <a:avLst/>
                      </a:prstGeom>
                      <a:noFill/>
                    </p:spPr>
                  </p:pic>
                </p:oleObj>
              </mc:Fallback>
            </mc:AlternateContent>
          </a:graphicData>
        </a:graphic>
      </p:graphicFrame>
      <p:sp>
        <p:nvSpPr>
          <p:cNvPr id="9" name="Rectangle 33">
            <a:extLst>
              <a:ext uri="{FF2B5EF4-FFF2-40B4-BE49-F238E27FC236}">
                <a16:creationId xmlns:a16="http://schemas.microsoft.com/office/drawing/2014/main" id="{9A22CFC4-F5EE-E131-929C-828007BCF73F}"/>
              </a:ext>
            </a:extLst>
          </p:cNvPr>
          <p:cNvSpPr/>
          <p:nvPr/>
        </p:nvSpPr>
        <p:spPr>
          <a:xfrm>
            <a:off x="5177562" y="4638451"/>
            <a:ext cx="2570173"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车辆群组</a:t>
            </a:r>
          </a:p>
        </p:txBody>
      </p:sp>
      <p:sp>
        <p:nvSpPr>
          <p:cNvPr id="10" name="矩形 9">
            <a:extLst>
              <a:ext uri="{FF2B5EF4-FFF2-40B4-BE49-F238E27FC236}">
                <a16:creationId xmlns:a16="http://schemas.microsoft.com/office/drawing/2014/main" id="{FDDD6FB9-9092-98CB-ADF2-B0D40FF08C48}"/>
              </a:ext>
            </a:extLst>
          </p:cNvPr>
          <p:cNvSpPr/>
          <p:nvPr/>
        </p:nvSpPr>
        <p:spPr bwMode="auto">
          <a:xfrm>
            <a:off x="5964385" y="5381626"/>
            <a:ext cx="2190399" cy="311019"/>
          </a:xfrm>
          <a:prstGeom prst="rect">
            <a:avLst/>
          </a:prstGeom>
          <a:noFill/>
          <a:ln>
            <a:solidFill>
              <a:srgbClr val="FF0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6D047739-53CA-5256-BA4D-EE518E588C3F}"/>
              </a:ext>
            </a:extLst>
          </p:cNvPr>
          <p:cNvSpPr/>
          <p:nvPr/>
        </p:nvSpPr>
        <p:spPr bwMode="auto">
          <a:xfrm>
            <a:off x="6455055" y="1789442"/>
            <a:ext cx="627389" cy="311019"/>
          </a:xfrm>
          <a:prstGeom prst="rect">
            <a:avLst/>
          </a:prstGeom>
          <a:noFill/>
          <a:ln>
            <a:solidFill>
              <a:srgbClr val="FF0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2CE57633-FBD0-5F71-00A1-92F34AE4D636}"/>
              </a:ext>
            </a:extLst>
          </p:cNvPr>
          <p:cNvSpPr/>
          <p:nvPr/>
        </p:nvSpPr>
        <p:spPr bwMode="auto">
          <a:xfrm>
            <a:off x="263044" y="5225385"/>
            <a:ext cx="568229" cy="311019"/>
          </a:xfrm>
          <a:prstGeom prst="rect">
            <a:avLst/>
          </a:prstGeom>
          <a:noFill/>
          <a:ln>
            <a:solidFill>
              <a:srgbClr val="FF0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11E6FFF5-1356-ABFB-FBEC-38DC279E095D}"/>
              </a:ext>
            </a:extLst>
          </p:cNvPr>
          <p:cNvSpPr/>
          <p:nvPr/>
        </p:nvSpPr>
        <p:spPr bwMode="auto">
          <a:xfrm>
            <a:off x="3182614" y="2421382"/>
            <a:ext cx="1048564" cy="945273"/>
          </a:xfrm>
          <a:prstGeom prst="rect">
            <a:avLst/>
          </a:prstGeom>
          <a:noFill/>
          <a:ln>
            <a:solidFill>
              <a:srgbClr val="FF0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B88F36E0-BC8C-9EEA-1CA2-AA9FFB4C5838}"/>
              </a:ext>
            </a:extLst>
          </p:cNvPr>
          <p:cNvSpPr/>
          <p:nvPr/>
        </p:nvSpPr>
        <p:spPr bwMode="auto">
          <a:xfrm>
            <a:off x="1323833" y="2675908"/>
            <a:ext cx="596407" cy="149842"/>
          </a:xfrm>
          <a:prstGeom prst="rect">
            <a:avLst/>
          </a:prstGeom>
          <a:noFill/>
          <a:ln>
            <a:solidFill>
              <a:srgbClr val="FF0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E05C2C32-A65C-FF2F-AEF4-DC660959FD7D}"/>
              </a:ext>
            </a:extLst>
          </p:cNvPr>
          <p:cNvSpPr/>
          <p:nvPr/>
        </p:nvSpPr>
        <p:spPr bwMode="auto">
          <a:xfrm>
            <a:off x="868884" y="5231224"/>
            <a:ext cx="568229" cy="311019"/>
          </a:xfrm>
          <a:prstGeom prst="rect">
            <a:avLst/>
          </a:prstGeom>
          <a:noFill/>
          <a:ln>
            <a:solidFill>
              <a:srgbClr val="FF0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452851B0-8F54-6FC9-3783-E7F956E83451}"/>
              </a:ext>
            </a:extLst>
          </p:cNvPr>
          <p:cNvSpPr/>
          <p:nvPr/>
        </p:nvSpPr>
        <p:spPr bwMode="auto">
          <a:xfrm>
            <a:off x="5025405" y="5730359"/>
            <a:ext cx="1906338" cy="300566"/>
          </a:xfrm>
          <a:prstGeom prst="rect">
            <a:avLst/>
          </a:prstGeom>
          <a:noFill/>
          <a:ln>
            <a:solidFill>
              <a:srgbClr val="FF0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89914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animBg="1"/>
      <p:bldP spid="22" grpId="0"/>
      <p:bldP spid="5" grpId="0"/>
      <p:bldP spid="6" grpId="0" animBg="1"/>
      <p:bldP spid="9" grpId="0"/>
      <p:bldP spid="10" grpId="0" animBg="1"/>
      <p:bldP spid="11" grpId="0" animBg="1"/>
      <p:bldP spid="12" grpId="0" animBg="1"/>
      <p:bldP spid="13" grpId="0" animBg="1"/>
      <p:bldP spid="15" grpId="0" animBg="1"/>
      <p:bldP spid="16" grpId="0" animBg="1"/>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FF93A2-691C-9EAF-E9C5-1C22167C053F}"/>
              </a:ext>
            </a:extLst>
          </p:cNvPr>
          <p:cNvSpPr>
            <a:spLocks noGrp="1"/>
          </p:cNvSpPr>
          <p:nvPr>
            <p:ph type="title"/>
          </p:nvPr>
        </p:nvSpPr>
        <p:spPr/>
        <p:txBody>
          <a:bodyPr/>
          <a:lstStyle/>
          <a:p>
            <a:r>
              <a:rPr lang="en-US" altLang="zh-CN" dirty="0"/>
              <a:t>2.1 </a:t>
            </a:r>
            <a:r>
              <a:rPr lang="zh-CN" altLang="en-US" dirty="0"/>
              <a:t>面向群组车辆的信誉评估方案</a:t>
            </a:r>
          </a:p>
        </p:txBody>
      </p:sp>
      <p:sp>
        <p:nvSpPr>
          <p:cNvPr id="3" name="Rectangle 2">
            <a:extLst>
              <a:ext uri="{FF2B5EF4-FFF2-40B4-BE49-F238E27FC236}">
                <a16:creationId xmlns:a16="http://schemas.microsoft.com/office/drawing/2014/main" id="{7DB82447-3B92-9437-54F6-36CB92CD53C5}"/>
              </a:ext>
            </a:extLst>
          </p:cNvPr>
          <p:cNvSpPr>
            <a:spLocks noChangeArrowheads="1"/>
          </p:cNvSpPr>
          <p:nvPr/>
        </p:nvSpPr>
        <p:spPr bwMode="auto">
          <a:xfrm>
            <a:off x="1027522" y="173453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 name="对象 3">
            <a:extLst>
              <a:ext uri="{FF2B5EF4-FFF2-40B4-BE49-F238E27FC236}">
                <a16:creationId xmlns:a16="http://schemas.microsoft.com/office/drawing/2014/main" id="{8F1A522F-D351-B573-0858-1C8E3DD71D67}"/>
              </a:ext>
            </a:extLst>
          </p:cNvPr>
          <p:cNvGraphicFramePr>
            <a:graphicFrameLocks/>
          </p:cNvGraphicFramePr>
          <p:nvPr>
            <p:extLst>
              <p:ext uri="{D42A27DB-BD31-4B8C-83A1-F6EECF244321}">
                <p14:modId xmlns:p14="http://schemas.microsoft.com/office/powerpoint/2010/main" val="2873775210"/>
              </p:ext>
            </p:extLst>
          </p:nvPr>
        </p:nvGraphicFramePr>
        <p:xfrm>
          <a:off x="1337107" y="1918234"/>
          <a:ext cx="6074351" cy="3214397"/>
        </p:xfrm>
        <a:graphic>
          <a:graphicData uri="http://schemas.openxmlformats.org/presentationml/2006/ole">
            <mc:AlternateContent xmlns:mc="http://schemas.openxmlformats.org/markup-compatibility/2006">
              <mc:Choice xmlns:v="urn:schemas-microsoft-com:vml" Requires="v">
                <p:oleObj name="Visio" r:id="rId3" imgW="6146899" imgH="3181481" progId="Visio.Drawing.15">
                  <p:embed/>
                </p:oleObj>
              </mc:Choice>
              <mc:Fallback>
                <p:oleObj name="Visio" r:id="rId3" imgW="6146899" imgH="3181481" progId="Visio.Drawing.15">
                  <p:embed/>
                  <p:pic>
                    <p:nvPicPr>
                      <p:cNvPr id="4" name="对象 3">
                        <a:extLst>
                          <a:ext uri="{FF2B5EF4-FFF2-40B4-BE49-F238E27FC236}">
                            <a16:creationId xmlns:a16="http://schemas.microsoft.com/office/drawing/2014/main" id="{8F1A522F-D351-B573-0858-1C8E3DD71D67}"/>
                          </a:ext>
                        </a:extLst>
                      </p:cNvPr>
                      <p:cNvPicPr>
                        <a:picLocks noChangeArrowheads="1"/>
                      </p:cNvPicPr>
                      <p:nvPr/>
                    </p:nvPicPr>
                    <p:blipFill>
                      <a:blip r:embed="rId4">
                        <a:extLst>
                          <a:ext uri="{28A0092B-C50C-407E-A947-70E740481C1C}">
                            <a14:useLocalDpi xmlns:a14="http://schemas.microsoft.com/office/drawing/2010/main" val="0"/>
                          </a:ext>
                        </a:extLst>
                      </a:blip>
                      <a:srcRect b="1645"/>
                      <a:stretch>
                        <a:fillRect/>
                      </a:stretch>
                    </p:blipFill>
                    <p:spPr bwMode="auto">
                      <a:xfrm>
                        <a:off x="1337107" y="1918234"/>
                        <a:ext cx="6074351" cy="3214397"/>
                      </a:xfrm>
                      <a:prstGeom prst="rect">
                        <a:avLst/>
                      </a:prstGeom>
                      <a:noFill/>
                    </p:spPr>
                  </p:pic>
                </p:oleObj>
              </mc:Fallback>
            </mc:AlternateContent>
          </a:graphicData>
        </a:graphic>
      </p:graphicFrame>
      <p:sp>
        <p:nvSpPr>
          <p:cNvPr id="9" name="Rectangle 33">
            <a:extLst>
              <a:ext uri="{FF2B5EF4-FFF2-40B4-BE49-F238E27FC236}">
                <a16:creationId xmlns:a16="http://schemas.microsoft.com/office/drawing/2014/main" id="{D68A8CA4-1700-E703-8B8A-C708563DFBFE}"/>
              </a:ext>
            </a:extLst>
          </p:cNvPr>
          <p:cNvSpPr/>
          <p:nvPr/>
        </p:nvSpPr>
        <p:spPr>
          <a:xfrm>
            <a:off x="804920" y="1170206"/>
            <a:ext cx="2335475" cy="372025"/>
          </a:xfrm>
          <a:prstGeom prst="rect">
            <a:avLst/>
          </a:prstGeom>
        </p:spPr>
        <p:txBody>
          <a:bodyPr wrap="square">
            <a:spAutoFit/>
          </a:bodyPr>
          <a:lstStyle/>
          <a:p>
            <a:pPr>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群组间车辆信任评估</a:t>
            </a:r>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Freeform 115">
            <a:extLst>
              <a:ext uri="{FF2B5EF4-FFF2-40B4-BE49-F238E27FC236}">
                <a16:creationId xmlns:a16="http://schemas.microsoft.com/office/drawing/2014/main" id="{D5CD2A3E-04F9-EEFF-43C7-0E558E00CD8A}"/>
              </a:ext>
            </a:extLst>
          </p:cNvPr>
          <p:cNvSpPr/>
          <p:nvPr/>
        </p:nvSpPr>
        <p:spPr bwMode="auto">
          <a:xfrm>
            <a:off x="606054" y="1292612"/>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11" name="Rectangle 33">
            <a:extLst>
              <a:ext uri="{FF2B5EF4-FFF2-40B4-BE49-F238E27FC236}">
                <a16:creationId xmlns:a16="http://schemas.microsoft.com/office/drawing/2014/main" id="{93798A12-4760-8616-B60C-47B4C0A00E0A}"/>
              </a:ext>
            </a:extLst>
          </p:cNvPr>
          <p:cNvSpPr/>
          <p:nvPr/>
        </p:nvSpPr>
        <p:spPr>
          <a:xfrm>
            <a:off x="804920" y="1500303"/>
            <a:ext cx="1947927" cy="372025"/>
          </a:xfrm>
          <a:prstGeom prst="rect">
            <a:avLst/>
          </a:prstGeom>
        </p:spPr>
        <p:txBody>
          <a:bodyPr wrap="square">
            <a:spAutoFit/>
          </a:bodyPr>
          <a:lstStyle/>
          <a:p>
            <a:pPr>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车辆全局信誉评估</a:t>
            </a:r>
            <a:endPar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2" name="Freeform 115">
            <a:extLst>
              <a:ext uri="{FF2B5EF4-FFF2-40B4-BE49-F238E27FC236}">
                <a16:creationId xmlns:a16="http://schemas.microsoft.com/office/drawing/2014/main" id="{922E5FDC-6296-55FD-4A36-A1975B719DBC}"/>
              </a:ext>
            </a:extLst>
          </p:cNvPr>
          <p:cNvSpPr/>
          <p:nvPr/>
        </p:nvSpPr>
        <p:spPr bwMode="auto">
          <a:xfrm>
            <a:off x="606054" y="1634829"/>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13" name="Rectangle 33">
            <a:extLst>
              <a:ext uri="{FF2B5EF4-FFF2-40B4-BE49-F238E27FC236}">
                <a16:creationId xmlns:a16="http://schemas.microsoft.com/office/drawing/2014/main" id="{133EFB4D-2B3D-5055-505F-435B771F53CA}"/>
              </a:ext>
            </a:extLst>
          </p:cNvPr>
          <p:cNvSpPr/>
          <p:nvPr/>
        </p:nvSpPr>
        <p:spPr>
          <a:xfrm>
            <a:off x="3286913" y="5165297"/>
            <a:ext cx="2570173"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群组车辆信誉评估流程</a:t>
            </a:r>
          </a:p>
        </p:txBody>
      </p:sp>
      <p:sp>
        <p:nvSpPr>
          <p:cNvPr id="5" name="Rectangle 33">
            <a:extLst>
              <a:ext uri="{FF2B5EF4-FFF2-40B4-BE49-F238E27FC236}">
                <a16:creationId xmlns:a16="http://schemas.microsoft.com/office/drawing/2014/main" id="{27C75227-D56E-7D40-A6E9-FF0C261C1C10}"/>
              </a:ext>
            </a:extLst>
          </p:cNvPr>
          <p:cNvSpPr/>
          <p:nvPr/>
        </p:nvSpPr>
        <p:spPr>
          <a:xfrm>
            <a:off x="804920" y="829998"/>
            <a:ext cx="2335475" cy="372025"/>
          </a:xfrm>
          <a:prstGeom prst="rect">
            <a:avLst/>
          </a:prstGeom>
        </p:spPr>
        <p:txBody>
          <a:bodyPr wrap="square">
            <a:spAutoFit/>
          </a:bodyPr>
          <a:lstStyle/>
          <a:p>
            <a:pPr>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群组内车间信任评估</a:t>
            </a:r>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Freeform 115">
            <a:extLst>
              <a:ext uri="{FF2B5EF4-FFF2-40B4-BE49-F238E27FC236}">
                <a16:creationId xmlns:a16="http://schemas.microsoft.com/office/drawing/2014/main" id="{A17814F5-ECFC-6BB6-9ED5-467FF8DF923A}"/>
              </a:ext>
            </a:extLst>
          </p:cNvPr>
          <p:cNvSpPr/>
          <p:nvPr/>
        </p:nvSpPr>
        <p:spPr bwMode="auto">
          <a:xfrm>
            <a:off x="612111" y="950395"/>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Tree>
    <p:extLst>
      <p:ext uri="{BB962C8B-B14F-4D97-AF65-F5344CB8AC3E}">
        <p14:creationId xmlns:p14="http://schemas.microsoft.com/office/powerpoint/2010/main" val="77939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p:bldP spid="12" grpId="0" animBg="1"/>
      <p:bldP spid="13" grpId="0"/>
      <p:bldP spid="5" grpId="0"/>
      <p:bldP spid="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def12e3d6a5730109fa504f9e871012e0946499"/>
  <p:tag name="KSO_WPP_MARK_KEY" val="21b1470c-b345-428f-8c41-df8ad858f5eb"/>
  <p:tag name="COMMONDATA" val="eyJoZGlkIjoiZGU4NWRhZTlhOWVhOTJiZTkzYzc5ZmNmMzZmMWRjOGIifQ=="/>
</p:tagLst>
</file>

<file path=ppt/theme/theme1.xml><?xml version="1.0" encoding="utf-8"?>
<a:theme xmlns:a="http://schemas.openxmlformats.org/drawingml/2006/main" name="默认设计模板">
  <a:themeElements>
    <a:clrScheme name="自定义 1">
      <a:dk1>
        <a:sysClr val="windowText" lastClr="000000"/>
      </a:dk1>
      <a:lt1>
        <a:sysClr val="window" lastClr="FFFFFF"/>
      </a:lt1>
      <a:dk2>
        <a:srgbClr val="44546A"/>
      </a:dk2>
      <a:lt2>
        <a:srgbClr val="E7E6E6"/>
      </a:lt2>
      <a:accent1>
        <a:srgbClr val="233E99"/>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noFill/>
          <a:prstDash val="solid"/>
          <a:round/>
          <a:headEnd type="none" w="med" len="med"/>
          <a:tailEnd type="none" w="med" len="med"/>
        </a:ln>
      </a:spPr>
      <a:bodyPr vert="horz" wrap="square" lIns="91440" tIns="45720" rIns="91440" bIns="45720" numCol="1" rtlCol="0"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sz="1800" b="0" i="0" u="none" strike="noStrike" cap="none" normalizeH="0" baseline="0" dirty="0" smtClean="0">
            <a:ln>
              <a:noFill/>
            </a:ln>
            <a:solidFill>
              <a:schemeClr val="tx2"/>
            </a:solidFill>
            <a:effectLst/>
            <a:latin typeface="微软雅黑" panose="020B0503020204020204" pitchFamily="34" charset="-122"/>
            <a:ea typeface="微软雅黑" panose="020B0503020204020204" pitchFamily="34"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ctr" anchorCtr="0" compatLnSpc="1"/>
      <a:lstStyle>
        <a:defPPr marL="0" marR="0" indent="0" algn="r" defTabSz="914400" rtl="0" eaLnBrk="1" fontAlgn="base" latinLnBrk="0" hangingPunct="1">
          <a:lnSpc>
            <a:spcPct val="100000"/>
          </a:lnSpc>
          <a:spcBef>
            <a:spcPct val="0"/>
          </a:spcBef>
          <a:spcAft>
            <a:spcPct val="0"/>
          </a:spcAft>
          <a:buClrTx/>
          <a:buSzTx/>
          <a:buFontTx/>
          <a:buNone/>
          <a:defRPr kumimoji="0" lang="zh-CN" altLang="en-US" sz="2400" b="0" i="0" u="none" strike="noStrike" cap="none" normalizeH="0" baseline="0" smtClean="0">
            <a:ln>
              <a:noFill/>
            </a:ln>
            <a:solidFill>
              <a:schemeClr val="tx2"/>
            </a:solidFill>
            <a:effectLst/>
            <a:latin typeface="Arial" panose="020B0604020202020204" pitchFamily="34" charset="0"/>
            <a:ea typeface="宋体" panose="02010600030101010101" pitchFamily="2" charset="-122"/>
          </a:defRPr>
        </a:defPPr>
      </a:lstStyle>
    </a:lnDef>
    <a:txDef>
      <a:spPr>
        <a:noFill/>
      </a:spPr>
      <a:bodyPr wrap="square" rtlCol="0">
        <a:noAutofit/>
      </a:bodyPr>
      <a:lstStyle>
        <a:defPPr algn="l">
          <a:defRPr sz="1800" dirty="0">
            <a:latin typeface="微软雅黑" panose="020B0503020204020204" pitchFamily="34" charset="-122"/>
            <a:ea typeface="微软雅黑" panose="020B0503020204020204" pitchFamily="34" charset="-122"/>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TM02900743[[fn=环保]]</Template>
  <TotalTime>4387</TotalTime>
  <Words>6394</Words>
  <Application>Microsoft Office PowerPoint</Application>
  <PresentationFormat>全屏显示(4:3)</PresentationFormat>
  <Paragraphs>516</Paragraphs>
  <Slides>40</Slides>
  <Notes>36</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40</vt:i4>
      </vt:variant>
    </vt:vector>
  </HeadingPairs>
  <TitlesOfParts>
    <vt:vector size="52" baseType="lpstr">
      <vt:lpstr>黑体</vt:lpstr>
      <vt:lpstr>思源黑体</vt:lpstr>
      <vt:lpstr>宋体</vt:lpstr>
      <vt:lpstr>微软雅黑</vt:lpstr>
      <vt:lpstr>Agency FB</vt:lpstr>
      <vt:lpstr>Arial</vt:lpstr>
      <vt:lpstr>Calibri</vt:lpstr>
      <vt:lpstr>Cambria Math</vt:lpstr>
      <vt:lpstr>Times New Roman</vt:lpstr>
      <vt:lpstr>Wingdings</vt:lpstr>
      <vt:lpstr>默认设计模板</vt:lpstr>
      <vt:lpstr>Visio</vt:lpstr>
      <vt:lpstr>PowerPoint 演示文稿</vt:lpstr>
      <vt:lpstr>PowerPoint 演示文稿</vt:lpstr>
      <vt:lpstr>1 研究动机</vt:lpstr>
      <vt:lpstr>1 研究动机</vt:lpstr>
      <vt:lpstr>1 研究动机</vt:lpstr>
      <vt:lpstr>1 研究动机</vt:lpstr>
      <vt:lpstr>PowerPoint 演示文稿</vt:lpstr>
      <vt:lpstr>2.1 面向群组车辆的信誉评估方案</vt:lpstr>
      <vt:lpstr>2.1 面向群组车辆的信誉评估方案</vt:lpstr>
      <vt:lpstr>2.1 面向群组车辆的信誉评估方案</vt:lpstr>
      <vt:lpstr>2.1 面向群组车辆的信誉评估方案</vt:lpstr>
      <vt:lpstr>2.1 面向群组车辆的信誉评估方案</vt:lpstr>
      <vt:lpstr>2.2 实验环境</vt:lpstr>
      <vt:lpstr>2.3 信任模型参数选择</vt:lpstr>
      <vt:lpstr>2.3 信任模型参数选择</vt:lpstr>
      <vt:lpstr>2.4 信任阈值分析</vt:lpstr>
      <vt:lpstr>2.5 可靠性验证</vt:lpstr>
      <vt:lpstr>2.5 可靠性验证</vt:lpstr>
      <vt:lpstr>2.5 可靠性验证</vt:lpstr>
      <vt:lpstr>PowerPoint 演示文稿</vt:lpstr>
      <vt:lpstr>3.1 基于可信协作车辆的条件隐私保护认证方案</vt:lpstr>
      <vt:lpstr>3.1 基于可信协作车辆的条件隐私保护认证方案</vt:lpstr>
      <vt:lpstr>3.1 基于可信协作车辆的条件隐私保护认证方案</vt:lpstr>
      <vt:lpstr>3.1 基于可信协作车辆的条件隐私保护认证方案</vt:lpstr>
      <vt:lpstr>3.1 基于可信协作车辆的条件隐私保护认证方案</vt:lpstr>
      <vt:lpstr>3.1 基于可信协作车辆的条件隐私保护认证方案</vt:lpstr>
      <vt:lpstr>3.1 基于可信协作车辆的条件隐私保护认证方案</vt:lpstr>
      <vt:lpstr>3.2 性能评估</vt:lpstr>
      <vt:lpstr>3.2 性能评估</vt:lpstr>
      <vt:lpstr>3.2 性能评估</vt:lpstr>
      <vt:lpstr>PowerPoint 演示文稿</vt:lpstr>
      <vt:lpstr>4  原型系统设计与实现</vt:lpstr>
      <vt:lpstr>4  原型系统设计与实现</vt:lpstr>
      <vt:lpstr>4  原型系统设计与实现</vt:lpstr>
      <vt:lpstr>4  原型系统设计与实现</vt:lpstr>
      <vt:lpstr>PowerPoint 演示文稿</vt:lpstr>
      <vt:lpstr>5 总结与展望</vt:lpstr>
      <vt:lpstr>5 总结与展望</vt:lpstr>
      <vt:lpstr>5 总结与展望</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PPTfans网设计</dc:title>
  <dc:creator>林辉强</dc:creator>
  <cp:keywords>www.pptfans.cn</cp:keywords>
  <cp:lastModifiedBy>Yang</cp:lastModifiedBy>
  <cp:revision>2385</cp:revision>
  <cp:lastPrinted>2113-01-01T00:00:00Z</cp:lastPrinted>
  <dcterms:created xsi:type="dcterms:W3CDTF">2113-01-01T00:00:00Z</dcterms:created>
  <dcterms:modified xsi:type="dcterms:W3CDTF">2023-05-20T03:03:39Z</dcterms:modified>
  <cp:category>ppt模板设计</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ICV">
    <vt:lpwstr>EA17F7D0FD3C4FBC84D9EF2989DDE61C_13</vt:lpwstr>
  </property>
  <property fmtid="{D5CDD505-2E9C-101B-9397-08002B2CF9AE}" pid="4" name="KSOProductBuildVer">
    <vt:lpwstr>2052-11.1.0.14036</vt:lpwstr>
  </property>
</Properties>
</file>